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4" r:id="rId5"/>
    <p:sldId id="278" r:id="rId6"/>
    <p:sldId id="279" r:id="rId7"/>
    <p:sldId id="280" r:id="rId8"/>
    <p:sldId id="281" r:id="rId9"/>
    <p:sldId id="282" r:id="rId10"/>
    <p:sldId id="277" r:id="rId11"/>
    <p:sldId id="283" r:id="rId12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F61"/>
    <a:srgbClr val="FFC000"/>
    <a:srgbClr val="262626"/>
    <a:srgbClr val="B5BAB6"/>
    <a:srgbClr val="A79B81"/>
    <a:srgbClr val="205431"/>
    <a:srgbClr val="FFFFFF"/>
    <a:srgbClr val="494843"/>
    <a:srgbClr val="F5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40" autoAdjust="0"/>
  </p:normalViewPr>
  <p:slideViewPr>
    <p:cSldViewPr snapToGrid="0" showGuides="1">
      <p:cViewPr varScale="1">
        <p:scale>
          <a:sx n="96" d="100"/>
          <a:sy n="96" d="100"/>
        </p:scale>
        <p:origin x="9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1D10-9BA1-4BAD-955F-01A90D58FC0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D5916-D68B-462D-A454-043B85BCB90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BA3AB-9952-4D83-89C2-DD8B8F4C355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4082352-7DFF-4D44-8BA6-497FDF5E0FF1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7346C-1525-4EB0-B6F6-5793EC1CC54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504C3-6A4B-40EF-A775-89E3DF2BEA1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093F9F1-245A-443D-8CC1-8D15DB62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2E889-A1FC-4216-A86F-D2A26FC8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B28D2-0F89-46C5-A989-AE761457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52397-3BCE-431F-961D-B40FBE31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4B008-DBAD-4337-967E-3E60223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5CF67-F2E8-4815-80DE-AE6D8BB6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473BE-F948-4020-B81D-8AEEB0FA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43069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2FBC0-95F2-498A-A8AE-FF4D659A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22794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F8501-8A84-4849-8315-93FDEBE7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809EB-0B7D-4D2F-A261-6282550F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87B94-5D8C-44B3-B6FE-DEFE167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58A36-F380-4757-B066-1D05047F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D0E32-4287-4C6C-8F20-9A58FFB8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A6137-D44D-43BE-9AEE-DDB276FD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FBB10-E73D-470E-AAF4-17DB7332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4594C-61C7-4CC0-B69D-1E383E0B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B214-58FD-46E8-811D-BD81608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B6D0-34EA-4167-9F67-8948FA58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5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7D177-E1B0-47B2-BFC2-DF9AFE3F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4EC36-2797-4609-9F55-1930E486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A3165-5CFA-4A27-85EB-773FE78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B6D0-34EA-4167-9F67-8948FA589BA1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5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7D177-E1B0-47B2-BFC2-DF9AFE3F179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4EC36-2797-4609-9F55-1930E486540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A3165-5CFA-4A27-85EB-773FE78E154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E5ECEA6-182D-4B51-BB58-24DDE7468AB5}"/>
              </a:ext>
            </a:extLst>
          </p:cNvPr>
          <p:cNvGrpSpPr/>
          <p:nvPr userDrawn="1"/>
        </p:nvGrpSpPr>
        <p:grpSpPr>
          <a:xfrm>
            <a:off x="0" y="0"/>
            <a:ext cx="6096000" cy="6858000"/>
            <a:chOff x="6096000" y="0"/>
            <a:chExt cx="6096000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12C532D-D746-46E2-ABC9-7CF10680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52" r="23080"/>
            <a:stretch/>
          </p:blipFill>
          <p:spPr>
            <a:xfrm>
              <a:off x="6096000" y="0"/>
              <a:ext cx="6096000" cy="6858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8DD774-56A8-44FE-8BE3-01D98C6AB1E8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rgbClr val="0D0D0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1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B5742-8F95-43E4-83A8-68EBF88B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524C6-094E-41EE-A42D-3571981B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62B2B-A3AE-41DC-8330-34955AC72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B767A-95B9-4BD4-8AAF-6995EB18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3A0EE-0699-4DCC-9825-DEC76F576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2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6" r:id="rId5"/>
    <p:sldLayoutId id="2147483657" r:id="rId6"/>
    <p:sldLayoutId id="2147483655" r:id="rId7"/>
    <p:sldLayoutId id="2147483660" r:id="rId8"/>
    <p:sldLayoutId id="2147483661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8D785-E006-413B-8748-14BF24F00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0"/>
            <a:ext cx="9144000" cy="1345497"/>
          </a:xfrm>
        </p:spPr>
        <p:txBody>
          <a:bodyPr anchor="ctr"/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OS 1</a:t>
            </a:r>
            <a:r>
              <a:rPr lang="ko-KR" altLang="en-US" dirty="0">
                <a:solidFill>
                  <a:schemeClr val="bg1"/>
                </a:solidFill>
              </a:rPr>
              <a:t>차 </a:t>
            </a:r>
            <a:r>
              <a:rPr lang="ko-KR" altLang="en-US" dirty="0" err="1">
                <a:solidFill>
                  <a:schemeClr val="bg1"/>
                </a:solidFill>
              </a:rPr>
              <a:t>레포트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/>
              <a:t>짝수</a:t>
            </a:r>
            <a:r>
              <a:rPr lang="en-US" altLang="ko-KR" dirty="0"/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F8844-2CCD-4844-ACBB-A61654F0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663" y="4607228"/>
            <a:ext cx="3131344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600" dirty="0"/>
              <a:t>학번 </a:t>
            </a:r>
            <a:r>
              <a:rPr lang="en-US" altLang="ko-KR" sz="2600" dirty="0"/>
              <a:t>: 2016305078</a:t>
            </a:r>
            <a:endParaRPr lang="en-US" altLang="ko-KR" sz="3000" dirty="0"/>
          </a:p>
          <a:p>
            <a:pPr algn="l"/>
            <a:r>
              <a:rPr lang="ko-KR" altLang="en-US" sz="2600" dirty="0"/>
              <a:t>이름 </a:t>
            </a:r>
            <a:r>
              <a:rPr lang="en-US" altLang="ko-KR" sz="2600" dirty="0"/>
              <a:t>: </a:t>
            </a:r>
            <a:r>
              <a:rPr lang="ko-KR" altLang="en-US" sz="2600" dirty="0"/>
              <a:t>최영환</a:t>
            </a:r>
            <a:endParaRPr lang="en-US" altLang="ko-KR" sz="2600" dirty="0"/>
          </a:p>
          <a:p>
            <a:pPr algn="l"/>
            <a:r>
              <a:rPr lang="ko-KR" altLang="en-US" sz="2000" spc="600" dirty="0">
                <a:solidFill>
                  <a:schemeClr val="bg1"/>
                </a:solidFill>
              </a:rPr>
              <a:t>제출일</a:t>
            </a:r>
            <a:endParaRPr lang="en-US" altLang="ko-KR" sz="2000" spc="6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spc="600" dirty="0">
                <a:solidFill>
                  <a:schemeClr val="bg1"/>
                </a:solidFill>
              </a:rPr>
              <a:t>2021.04.06</a:t>
            </a:r>
            <a:endParaRPr lang="ko-KR" altLang="en-US" sz="2000" spc="600" dirty="0">
              <a:solidFill>
                <a:schemeClr val="bg1"/>
              </a:solidFill>
            </a:endParaRPr>
          </a:p>
          <a:p>
            <a:pPr algn="l"/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2111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45FA32B-7D83-4BE5-83FA-AA53B696502D}"/>
              </a:ext>
            </a:extLst>
          </p:cNvPr>
          <p:cNvSpPr txBox="1">
            <a:spLocks/>
          </p:cNvSpPr>
          <p:nvPr/>
        </p:nvSpPr>
        <p:spPr>
          <a:xfrm>
            <a:off x="936025" y="2813504"/>
            <a:ext cx="10515600" cy="14233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8000" spc="600" dirty="0"/>
              <a:t>THANK YOU</a:t>
            </a:r>
            <a:endParaRPr lang="ko-KR" altLang="en-US" sz="8000" spc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49D5D-0D58-4971-92BE-39CA49FA2B50}"/>
              </a:ext>
            </a:extLst>
          </p:cNvPr>
          <p:cNvSpPr txBox="1"/>
          <p:nvPr/>
        </p:nvSpPr>
        <p:spPr>
          <a:xfrm>
            <a:off x="4394252" y="2621143"/>
            <a:ext cx="34034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</a:rPr>
              <a:t>지금까지 </a:t>
            </a:r>
            <a:r>
              <a:rPr lang="ko-KR" altLang="en-US" sz="1900" dirty="0" err="1">
                <a:solidFill>
                  <a:schemeClr val="bg1"/>
                </a:solidFill>
              </a:rPr>
              <a:t>들어주셔서</a:t>
            </a:r>
            <a:r>
              <a:rPr lang="ko-KR" altLang="en-US" sz="1900" dirty="0">
                <a:solidFill>
                  <a:schemeClr val="bg1"/>
                </a:solidFill>
              </a:rPr>
              <a:t>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6051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B0CB5-C510-40A6-B089-AAAE16B13E05}"/>
              </a:ext>
            </a:extLst>
          </p:cNvPr>
          <p:cNvSpPr txBox="1"/>
          <p:nvPr/>
        </p:nvSpPr>
        <p:spPr>
          <a:xfrm>
            <a:off x="899865" y="1692077"/>
            <a:ext cx="25202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 </a:t>
            </a:r>
            <a:r>
              <a:rPr lang="en-US" altLang="ko-KR" sz="1400" dirty="0" err="1"/>
              <a:t>OSClass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(O,S</a:t>
            </a:r>
            <a:r>
              <a:rPr lang="ko-KR" altLang="en-US" sz="1400" dirty="0"/>
              <a:t>위치 담당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5894-1C74-4250-BE21-10F8FC670D25}"/>
              </a:ext>
            </a:extLst>
          </p:cNvPr>
          <p:cNvSpPr txBox="1"/>
          <p:nvPr/>
        </p:nvSpPr>
        <p:spPr>
          <a:xfrm>
            <a:off x="3852193" y="1692076"/>
            <a:ext cx="24189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 </a:t>
            </a:r>
            <a:r>
              <a:rPr lang="en-US" altLang="ko-KR" sz="1400" dirty="0" err="1"/>
              <a:t>SClass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(S,C</a:t>
            </a:r>
            <a:r>
              <a:rPr lang="ko-KR" altLang="en-US" sz="1400" dirty="0"/>
              <a:t>위치 담당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02FC-BC81-436E-921C-C13D6485E959}"/>
              </a:ext>
            </a:extLst>
          </p:cNvPr>
          <p:cNvSpPr txBox="1"/>
          <p:nvPr/>
        </p:nvSpPr>
        <p:spPr>
          <a:xfrm>
            <a:off x="6588497" y="1665419"/>
            <a:ext cx="2256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 </a:t>
            </a: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C,l</a:t>
            </a:r>
            <a:r>
              <a:rPr lang="ko-KR" altLang="en-US" sz="1400" dirty="0"/>
              <a:t>위치 담당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90085-951D-4C4E-949B-05C4678E60CF}"/>
              </a:ext>
            </a:extLst>
          </p:cNvPr>
          <p:cNvSpPr txBox="1"/>
          <p:nvPr/>
        </p:nvSpPr>
        <p:spPr>
          <a:xfrm>
            <a:off x="6621281" y="2480319"/>
            <a:ext cx="22346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 </a:t>
            </a:r>
            <a:r>
              <a:rPr lang="en-US" altLang="ko-KR" sz="1400" dirty="0"/>
              <a:t>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l,a</a:t>
            </a:r>
            <a:r>
              <a:rPr lang="ko-KR" altLang="en-US" sz="1400" dirty="0"/>
              <a:t>위치 담당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748AE-A1B1-468B-BEEC-727EA91D8DD4}"/>
              </a:ext>
            </a:extLst>
          </p:cNvPr>
          <p:cNvSpPr txBox="1"/>
          <p:nvPr/>
        </p:nvSpPr>
        <p:spPr>
          <a:xfrm>
            <a:off x="3852192" y="2488643"/>
            <a:ext cx="24189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 </a:t>
            </a:r>
            <a:r>
              <a:rPr lang="en-US" altLang="ko-KR" sz="1400" dirty="0"/>
              <a:t>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a,s</a:t>
            </a:r>
            <a:r>
              <a:rPr lang="ko-KR" altLang="en-US" sz="1400" dirty="0"/>
              <a:t>위치 담당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F2052-D581-4340-8786-1810D092E457}"/>
              </a:ext>
            </a:extLst>
          </p:cNvPr>
          <p:cNvSpPr txBox="1"/>
          <p:nvPr/>
        </p:nvSpPr>
        <p:spPr>
          <a:xfrm>
            <a:off x="899865" y="2488643"/>
            <a:ext cx="25202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 </a:t>
            </a:r>
            <a:r>
              <a:rPr lang="en-US" altLang="ko-KR" sz="1400" dirty="0" err="1"/>
              <a:t>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s,s</a:t>
            </a:r>
            <a:r>
              <a:rPr lang="ko-KR" altLang="en-US" sz="1400" dirty="0"/>
              <a:t>위치 담당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4D3951C-2433-40F2-8CE0-CC3670B7FCF1}"/>
              </a:ext>
            </a:extLst>
          </p:cNvPr>
          <p:cNvCxnSpPr/>
          <p:nvPr/>
        </p:nvCxnSpPr>
        <p:spPr>
          <a:xfrm>
            <a:off x="3492153" y="1953687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D76644-E8C3-4939-9337-2C7DA2952D0A}"/>
              </a:ext>
            </a:extLst>
          </p:cNvPr>
          <p:cNvCxnSpPr/>
          <p:nvPr/>
        </p:nvCxnSpPr>
        <p:spPr>
          <a:xfrm>
            <a:off x="6300465" y="1953687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06998A-569E-4297-B603-1BFCA8350A3C}"/>
              </a:ext>
            </a:extLst>
          </p:cNvPr>
          <p:cNvCxnSpPr/>
          <p:nvPr/>
        </p:nvCxnSpPr>
        <p:spPr>
          <a:xfrm>
            <a:off x="7596609" y="2215297"/>
            <a:ext cx="0" cy="196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9AF865-9AB0-41BB-8375-C1119890C6D1}"/>
              </a:ext>
            </a:extLst>
          </p:cNvPr>
          <p:cNvCxnSpPr>
            <a:stCxn id="5" idx="1"/>
          </p:cNvCxnSpPr>
          <p:nvPr/>
        </p:nvCxnSpPr>
        <p:spPr>
          <a:xfrm flipH="1">
            <a:off x="6300465" y="2741929"/>
            <a:ext cx="3208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C4C635-A080-4254-8736-5A563A8F449D}"/>
              </a:ext>
            </a:extLst>
          </p:cNvPr>
          <p:cNvCxnSpPr/>
          <p:nvPr/>
        </p:nvCxnSpPr>
        <p:spPr>
          <a:xfrm flipH="1">
            <a:off x="3492153" y="2765915"/>
            <a:ext cx="3208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4ECAAA-701C-48B4-B936-38AE622E76C7}"/>
              </a:ext>
            </a:extLst>
          </p:cNvPr>
          <p:cNvSpPr txBox="1"/>
          <p:nvPr/>
        </p:nvSpPr>
        <p:spPr>
          <a:xfrm>
            <a:off x="9252793" y="1719659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make_enzyme_threads</a:t>
            </a:r>
            <a:r>
              <a:rPr lang="en-US" altLang="ko-KR" sz="1400" dirty="0"/>
              <a:t> </a:t>
            </a:r>
            <a:r>
              <a:rPr lang="ko-KR" altLang="en-US" sz="1400" dirty="0"/>
              <a:t>함수 실행 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쓰레드가</a:t>
            </a:r>
            <a:r>
              <a:rPr lang="ko-KR" altLang="en-US" sz="1400" dirty="0"/>
              <a:t> 생성되고</a:t>
            </a:r>
            <a:r>
              <a:rPr lang="en-US" altLang="ko-KR" sz="1400" dirty="0"/>
              <a:t>,</a:t>
            </a:r>
            <a:r>
              <a:rPr lang="ko-KR" altLang="en-US" sz="1400" dirty="0"/>
              <a:t> 각 </a:t>
            </a:r>
            <a:r>
              <a:rPr lang="ko-KR" altLang="en-US" sz="1400" dirty="0" err="1"/>
              <a:t>쓰레드는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run_enzyme</a:t>
            </a:r>
            <a:r>
              <a:rPr lang="ko-KR" altLang="en-US" sz="1400" dirty="0"/>
              <a:t>함수를 통해 각 위치에 해당하는 문자들을 계속해서 정렬해나간다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78A35A6E-8C67-4F06-9089-F38E1D9B195D}"/>
              </a:ext>
            </a:extLst>
          </p:cNvPr>
          <p:cNvSpPr/>
          <p:nvPr/>
        </p:nvSpPr>
        <p:spPr>
          <a:xfrm>
            <a:off x="8964761" y="1764085"/>
            <a:ext cx="72008" cy="10801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21">
            <a:extLst>
              <a:ext uri="{FF2B5EF4-FFF2-40B4-BE49-F238E27FC236}">
                <a16:creationId xmlns:a16="http://schemas.microsoft.com/office/drawing/2014/main" id="{4CE88AEC-C9BA-4A50-BE44-8D3F56A85261}"/>
              </a:ext>
            </a:extLst>
          </p:cNvPr>
          <p:cNvSpPr/>
          <p:nvPr/>
        </p:nvSpPr>
        <p:spPr>
          <a:xfrm>
            <a:off x="9108777" y="1953687"/>
            <a:ext cx="144016" cy="674494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DA89-4BD4-4B43-A375-DAF18F73AD58}"/>
              </a:ext>
            </a:extLst>
          </p:cNvPr>
          <p:cNvSpPr txBox="1"/>
          <p:nvPr/>
        </p:nvSpPr>
        <p:spPr>
          <a:xfrm>
            <a:off x="932269" y="3420269"/>
            <a:ext cx="8533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OSClass</a:t>
            </a:r>
            <a:r>
              <a:rPr lang="en-US" altLang="ko-KR" dirty="0"/>
              <a:t>-&gt;O[CS]lass-&gt;OCS[al]</a:t>
            </a:r>
            <a:r>
              <a:rPr lang="en-US" altLang="ko-KR" dirty="0" err="1"/>
              <a:t>ss</a:t>
            </a:r>
            <a:r>
              <a:rPr lang="en-US" altLang="ko-KR" dirty="0"/>
              <a:t>-&gt;</a:t>
            </a:r>
            <a:r>
              <a:rPr lang="en-US" altLang="ko-KR" dirty="0" err="1"/>
              <a:t>OCSalss</a:t>
            </a:r>
            <a:r>
              <a:rPr lang="en-US" altLang="ko-KR" dirty="0"/>
              <a:t>-&gt;[CO]</a:t>
            </a:r>
            <a:r>
              <a:rPr lang="en-US" altLang="ko-KR" dirty="0" err="1"/>
              <a:t>Salss</a:t>
            </a:r>
            <a:r>
              <a:rPr lang="en-US" altLang="ko-KR" dirty="0"/>
              <a:t> </a:t>
            </a:r>
            <a:r>
              <a:rPr lang="ko-KR" altLang="en-US" dirty="0"/>
              <a:t>와 같이 정렬이 이루어짐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아래쪽 화살표 23">
            <a:extLst>
              <a:ext uri="{FF2B5EF4-FFF2-40B4-BE49-F238E27FC236}">
                <a16:creationId xmlns:a16="http://schemas.microsoft.com/office/drawing/2014/main" id="{CB7BA723-F458-4457-9327-C9942E31E604}"/>
              </a:ext>
            </a:extLst>
          </p:cNvPr>
          <p:cNvSpPr/>
          <p:nvPr/>
        </p:nvSpPr>
        <p:spPr>
          <a:xfrm>
            <a:off x="4356249" y="3104654"/>
            <a:ext cx="2088232" cy="243607"/>
          </a:xfrm>
          <a:prstGeom prst="down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F12F0C9-7081-45F0-85C3-EDF2599BA75F}"/>
              </a:ext>
            </a:extLst>
          </p:cNvPr>
          <p:cNvCxnSpPr/>
          <p:nvPr/>
        </p:nvCxnSpPr>
        <p:spPr>
          <a:xfrm>
            <a:off x="899865" y="3924325"/>
            <a:ext cx="10873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282215-8A1D-4734-B404-466C82C6879C}"/>
              </a:ext>
            </a:extLst>
          </p:cNvPr>
          <p:cNvSpPr txBox="1"/>
          <p:nvPr/>
        </p:nvSpPr>
        <p:spPr>
          <a:xfrm>
            <a:off x="899865" y="4140349"/>
            <a:ext cx="21602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 </a:t>
            </a:r>
            <a:r>
              <a:rPr lang="en-US" altLang="ko-KR" sz="1400" dirty="0" err="1"/>
              <a:t>Cba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C,b</a:t>
            </a:r>
            <a:r>
              <a:rPr lang="en-US" altLang="ko-KR" sz="1400" dirty="0"/>
              <a:t> </a:t>
            </a:r>
            <a:r>
              <a:rPr lang="ko-KR" altLang="en-US" sz="1400" dirty="0"/>
              <a:t>위치 담당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2EE31-FC50-43FC-A868-6E67C7EE59B1}"/>
              </a:ext>
            </a:extLst>
          </p:cNvPr>
          <p:cNvSpPr txBox="1"/>
          <p:nvPr/>
        </p:nvSpPr>
        <p:spPr>
          <a:xfrm>
            <a:off x="3492153" y="4140349"/>
            <a:ext cx="21602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 </a:t>
            </a:r>
            <a:r>
              <a:rPr lang="en-US" altLang="ko-KR" sz="1400" dirty="0" err="1"/>
              <a:t>ba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b,a</a:t>
            </a:r>
            <a:r>
              <a:rPr lang="en-US" altLang="ko-KR" sz="1400" dirty="0"/>
              <a:t> </a:t>
            </a:r>
            <a:r>
              <a:rPr lang="ko-KR" altLang="en-US" sz="1400" dirty="0"/>
              <a:t>위치 담당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2672D7C-5FE3-4688-87B6-150F2CC42753}"/>
              </a:ext>
            </a:extLst>
          </p:cNvPr>
          <p:cNvCxnSpPr/>
          <p:nvPr/>
        </p:nvCxnSpPr>
        <p:spPr>
          <a:xfrm>
            <a:off x="3165591" y="4401959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265D46-0E8E-4EB2-8441-43DC94EA698A}"/>
              </a:ext>
            </a:extLst>
          </p:cNvPr>
          <p:cNvSpPr txBox="1"/>
          <p:nvPr/>
        </p:nvSpPr>
        <p:spPr>
          <a:xfrm>
            <a:off x="5940425" y="4140349"/>
            <a:ext cx="27999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첫 문자가 </a:t>
            </a:r>
            <a:r>
              <a:rPr lang="en-US" altLang="ko-KR" sz="1400" dirty="0"/>
              <a:t>‘C’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main</a:t>
            </a:r>
            <a:r>
              <a:rPr lang="ko-KR" altLang="en-US" sz="1400" dirty="0"/>
              <a:t>함수의 </a:t>
            </a:r>
            <a:r>
              <a:rPr lang="en-US" altLang="ko-KR" sz="1400" dirty="0"/>
              <a:t>if(string[0]==‘C’)</a:t>
            </a:r>
            <a:r>
              <a:rPr lang="ko-KR" altLang="en-US" sz="1400" dirty="0"/>
              <a:t>에 해당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8985C4-72E9-4E96-983C-12F971F4F631}"/>
              </a:ext>
            </a:extLst>
          </p:cNvPr>
          <p:cNvCxnSpPr>
            <a:stCxn id="20" idx="3"/>
          </p:cNvCxnSpPr>
          <p:nvPr/>
        </p:nvCxnSpPr>
        <p:spPr>
          <a:xfrm>
            <a:off x="5652393" y="4401959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F30E6-3880-4590-8445-AB4DF5CB069B}"/>
              </a:ext>
            </a:extLst>
          </p:cNvPr>
          <p:cNvSpPr txBox="1"/>
          <p:nvPr/>
        </p:nvSpPr>
        <p:spPr>
          <a:xfrm>
            <a:off x="5932765" y="5004445"/>
            <a:ext cx="24559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sleeperid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sleeper_func</a:t>
            </a:r>
            <a:r>
              <a:rPr lang="en-US" altLang="ko-KR" sz="1400" dirty="0"/>
              <a:t>((void)*5) </a:t>
            </a:r>
            <a:r>
              <a:rPr lang="ko-KR" altLang="en-US" sz="1400" dirty="0"/>
              <a:t>실행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5CF4B-66C5-4153-BB03-DA0EEC4074B1}"/>
              </a:ext>
            </a:extLst>
          </p:cNvPr>
          <p:cNvSpPr txBox="1"/>
          <p:nvPr/>
        </p:nvSpPr>
        <p:spPr>
          <a:xfrm>
            <a:off x="4356249" y="5134223"/>
            <a:ext cx="13999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sleep(6) </a:t>
            </a:r>
            <a:r>
              <a:rPr lang="ko-KR" altLang="en-US" sz="1400" dirty="0"/>
              <a:t>실행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4B061-0A5A-446A-8C8D-1C212098E01A}"/>
              </a:ext>
            </a:extLst>
          </p:cNvPr>
          <p:cNvSpPr txBox="1"/>
          <p:nvPr/>
        </p:nvSpPr>
        <p:spPr>
          <a:xfrm>
            <a:off x="899865" y="5004445"/>
            <a:ext cx="30963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sleeper_func</a:t>
            </a:r>
            <a:r>
              <a:rPr lang="ko-KR" altLang="en-US" sz="1400" dirty="0"/>
              <a:t>의 </a:t>
            </a:r>
            <a:r>
              <a:rPr lang="en-US" altLang="ko-KR" sz="1400" dirty="0"/>
              <a:t>sleep</a:t>
            </a:r>
            <a:r>
              <a:rPr lang="ko-KR" altLang="en-US" sz="1400" dirty="0"/>
              <a:t>함수 종료 후 종료문장</a:t>
            </a:r>
            <a:r>
              <a:rPr lang="en-US" altLang="ko-KR" sz="1400" dirty="0"/>
              <a:t> </a:t>
            </a:r>
            <a:r>
              <a:rPr lang="ko-KR" altLang="en-US" sz="1400" dirty="0"/>
              <a:t>출력과 함께 프로그램 종료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9B4B71-E2FA-4278-9F9A-71BF90C227B4}"/>
              </a:ext>
            </a:extLst>
          </p:cNvPr>
          <p:cNvCxnSpPr/>
          <p:nvPr/>
        </p:nvCxnSpPr>
        <p:spPr>
          <a:xfrm>
            <a:off x="7164561" y="4663569"/>
            <a:ext cx="0" cy="2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C84704-69F9-4E0D-9001-1E9C05D3E196}"/>
              </a:ext>
            </a:extLst>
          </p:cNvPr>
          <p:cNvCxnSpPr/>
          <p:nvPr/>
        </p:nvCxnSpPr>
        <p:spPr>
          <a:xfrm flipH="1">
            <a:off x="4035433" y="5295307"/>
            <a:ext cx="3208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8583593-D8E2-4F8A-BD22-1B2BFF27F22C}"/>
              </a:ext>
            </a:extLst>
          </p:cNvPr>
          <p:cNvCxnSpPr/>
          <p:nvPr/>
        </p:nvCxnSpPr>
        <p:spPr>
          <a:xfrm flipH="1">
            <a:off x="5756213" y="5295307"/>
            <a:ext cx="168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6A79D1-CD42-42D9-B9B2-68FFA08B4AA2}"/>
              </a:ext>
            </a:extLst>
          </p:cNvPr>
          <p:cNvSpPr txBox="1"/>
          <p:nvPr/>
        </p:nvSpPr>
        <p:spPr>
          <a:xfrm>
            <a:off x="932269" y="5940549"/>
            <a:ext cx="72539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sleeper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func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woke up - exiting the program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문장과 함께 종료됨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31" name="아래쪽 화살표 44">
            <a:extLst>
              <a:ext uri="{FF2B5EF4-FFF2-40B4-BE49-F238E27FC236}">
                <a16:creationId xmlns:a16="http://schemas.microsoft.com/office/drawing/2014/main" id="{A6EE1ED0-BBCA-444C-BF3C-761CCC08E32C}"/>
              </a:ext>
            </a:extLst>
          </p:cNvPr>
          <p:cNvSpPr/>
          <p:nvPr/>
        </p:nvSpPr>
        <p:spPr>
          <a:xfrm>
            <a:off x="3528157" y="5624934"/>
            <a:ext cx="2088232" cy="243607"/>
          </a:xfrm>
          <a:prstGeom prst="down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FE05CC-91AB-4E48-A17B-8DD813E90F02}"/>
              </a:ext>
            </a:extLst>
          </p:cNvPr>
          <p:cNvSpPr/>
          <p:nvPr/>
        </p:nvSpPr>
        <p:spPr>
          <a:xfrm>
            <a:off x="4450080" y="-38056"/>
            <a:ext cx="77419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6E0514-D756-4A40-AC4D-B081AF1724BD}"/>
              </a:ext>
            </a:extLst>
          </p:cNvPr>
          <p:cNvGrpSpPr/>
          <p:nvPr/>
        </p:nvGrpSpPr>
        <p:grpSpPr>
          <a:xfrm>
            <a:off x="3933751" y="1325947"/>
            <a:ext cx="1042219" cy="1042219"/>
            <a:chOff x="7234155" y="1801824"/>
            <a:chExt cx="1042219" cy="104221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16CA7C1-5F32-4489-BCE1-CE8F2393910D}"/>
                </a:ext>
              </a:extLst>
            </p:cNvPr>
            <p:cNvSpPr/>
            <p:nvPr/>
          </p:nvSpPr>
          <p:spPr>
            <a:xfrm>
              <a:off x="7234155" y="1801824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8EF7A7-57FF-47FC-B022-6AB118D1921D}"/>
                </a:ext>
              </a:extLst>
            </p:cNvPr>
            <p:cNvSpPr/>
            <p:nvPr/>
          </p:nvSpPr>
          <p:spPr>
            <a:xfrm>
              <a:off x="7493013" y="1938213"/>
              <a:ext cx="52450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4400" b="1" dirty="0">
                <a:solidFill>
                  <a:srgbClr val="EAEAEA"/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5DF846-12BB-464B-9060-F5D14C3A289B}"/>
              </a:ext>
            </a:extLst>
          </p:cNvPr>
          <p:cNvGrpSpPr/>
          <p:nvPr/>
        </p:nvGrpSpPr>
        <p:grpSpPr>
          <a:xfrm>
            <a:off x="3933751" y="2912866"/>
            <a:ext cx="1042219" cy="1042219"/>
            <a:chOff x="7234155" y="1801824"/>
            <a:chExt cx="1042219" cy="104221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B645F9C-EC34-4E91-9724-E16A06422C1D}"/>
                </a:ext>
              </a:extLst>
            </p:cNvPr>
            <p:cNvSpPr/>
            <p:nvPr/>
          </p:nvSpPr>
          <p:spPr>
            <a:xfrm>
              <a:off x="7234155" y="1801824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59F86C-A430-4542-9E99-980188B1BC6B}"/>
                </a:ext>
              </a:extLst>
            </p:cNvPr>
            <p:cNvSpPr/>
            <p:nvPr/>
          </p:nvSpPr>
          <p:spPr>
            <a:xfrm>
              <a:off x="7493013" y="1938213"/>
              <a:ext cx="52450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2</a:t>
              </a:r>
              <a:endParaRPr lang="ko-KR" altLang="en-US" sz="4400" b="1" dirty="0">
                <a:solidFill>
                  <a:srgbClr val="EAEAEA"/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4ADE6E-1DDC-4029-BDB5-E2AB69302F9F}"/>
              </a:ext>
            </a:extLst>
          </p:cNvPr>
          <p:cNvGrpSpPr/>
          <p:nvPr/>
        </p:nvGrpSpPr>
        <p:grpSpPr>
          <a:xfrm>
            <a:off x="3933751" y="4489834"/>
            <a:ext cx="1042219" cy="1042219"/>
            <a:chOff x="7234155" y="1801824"/>
            <a:chExt cx="1042219" cy="104221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6A92935-091D-4BE9-9222-EDDF0EA2B732}"/>
                </a:ext>
              </a:extLst>
            </p:cNvPr>
            <p:cNvSpPr/>
            <p:nvPr/>
          </p:nvSpPr>
          <p:spPr>
            <a:xfrm>
              <a:off x="7234155" y="1801824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8AE7FD-6659-4365-B08D-BEDFC7FB3005}"/>
                </a:ext>
              </a:extLst>
            </p:cNvPr>
            <p:cNvSpPr/>
            <p:nvPr/>
          </p:nvSpPr>
          <p:spPr>
            <a:xfrm>
              <a:off x="7493013" y="1938213"/>
              <a:ext cx="52450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3</a:t>
              </a:r>
              <a:endParaRPr lang="ko-KR" altLang="en-US" sz="4400" b="1" dirty="0">
                <a:solidFill>
                  <a:srgbClr val="EAEAEA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11005310-566C-443F-AA9D-78F06298AAD8}"/>
              </a:ext>
            </a:extLst>
          </p:cNvPr>
          <p:cNvSpPr txBox="1">
            <a:spLocks/>
          </p:cNvSpPr>
          <p:nvPr/>
        </p:nvSpPr>
        <p:spPr>
          <a:xfrm>
            <a:off x="5233441" y="1380530"/>
            <a:ext cx="6442620" cy="93305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문제 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1</a:t>
            </a: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번 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– </a:t>
            </a:r>
            <a:r>
              <a:rPr kumimoji="1" lang="en-US" altLang="ko-KR" dirty="0" err="1">
                <a:solidFill>
                  <a:srgbClr val="0D0D0D"/>
                </a:solidFill>
                <a:latin typeface="+mn-ea"/>
                <a:ea typeface="+mn-ea"/>
              </a:rPr>
              <a:t>waitpid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 </a:t>
            </a: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이용</a:t>
            </a:r>
            <a:endParaRPr kumimoji="1" lang="en-US" altLang="ko-KR" dirty="0">
              <a:solidFill>
                <a:srgbClr val="0D0D0D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8178B940-64AF-400B-8585-40E028C5B127}"/>
              </a:ext>
            </a:extLst>
          </p:cNvPr>
          <p:cNvSpPr txBox="1">
            <a:spLocks/>
          </p:cNvSpPr>
          <p:nvPr/>
        </p:nvSpPr>
        <p:spPr>
          <a:xfrm>
            <a:off x="5233441" y="2967448"/>
            <a:ext cx="6442620" cy="9330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문제 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2</a:t>
            </a: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번 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– wait </a:t>
            </a: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시스템 콜 사용</a:t>
            </a:r>
            <a:endParaRPr kumimoji="1" lang="en-US" altLang="ko-KR" dirty="0">
              <a:solidFill>
                <a:srgbClr val="0D0D0D"/>
              </a:solidFill>
              <a:latin typeface="+mn-ea"/>
              <a:ea typeface="+mn-ea"/>
            </a:endParaRP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772D1AED-CC51-435A-87FF-1762538889DA}"/>
              </a:ext>
            </a:extLst>
          </p:cNvPr>
          <p:cNvSpPr txBox="1">
            <a:spLocks/>
          </p:cNvSpPr>
          <p:nvPr/>
        </p:nvSpPr>
        <p:spPr>
          <a:xfrm>
            <a:off x="5233441" y="4609232"/>
            <a:ext cx="6442620" cy="803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Q &amp;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0D3A2-3DF8-4F09-8DCB-0E035E5AD502}"/>
              </a:ext>
            </a:extLst>
          </p:cNvPr>
          <p:cNvSpPr txBox="1"/>
          <p:nvPr/>
        </p:nvSpPr>
        <p:spPr>
          <a:xfrm>
            <a:off x="1013319" y="2875002"/>
            <a:ext cx="1774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5284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D9483553-6408-42A4-9C52-1FA0AFAFDAB7}"/>
              </a:ext>
            </a:extLst>
          </p:cNvPr>
          <p:cNvSpPr txBox="1">
            <a:spLocks/>
          </p:cNvSpPr>
          <p:nvPr/>
        </p:nvSpPr>
        <p:spPr>
          <a:xfrm>
            <a:off x="515939" y="512763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4500" dirty="0"/>
              <a:t>문제 </a:t>
            </a:r>
            <a:r>
              <a:rPr kumimoji="1" lang="en-US" altLang="ko-KR" sz="4500" dirty="0"/>
              <a:t>1</a:t>
            </a:r>
            <a:r>
              <a:rPr kumimoji="1" lang="ko-KR" altLang="en-US" sz="4500" dirty="0"/>
              <a:t>번 </a:t>
            </a:r>
            <a:r>
              <a:rPr kumimoji="1" lang="en-US" altLang="ko-KR" sz="4500" dirty="0"/>
              <a:t>– </a:t>
            </a:r>
            <a:r>
              <a:rPr kumimoji="1" lang="en-US" altLang="ko-KR" sz="4500" dirty="0" err="1"/>
              <a:t>waitpid</a:t>
            </a:r>
            <a:r>
              <a:rPr kumimoji="1" lang="en-US" altLang="ko-KR" sz="4500" dirty="0"/>
              <a:t> </a:t>
            </a:r>
            <a:r>
              <a:rPr kumimoji="1" lang="ko-KR" altLang="en-US" sz="4500" dirty="0"/>
              <a:t>이용</a:t>
            </a:r>
            <a:endParaRPr kumimoji="1" lang="en-US" altLang="ko-KR" sz="4500" dirty="0"/>
          </a:p>
          <a:p>
            <a:endParaRPr kumimoji="1" lang="en-US" altLang="ko-KR" sz="2000" dirty="0"/>
          </a:p>
          <a:p>
            <a:r>
              <a:rPr kumimoji="1" lang="en-US" altLang="ko-KR" sz="2000" dirty="0" err="1"/>
              <a:t>waitpid</a:t>
            </a:r>
            <a:r>
              <a:rPr kumimoji="1" lang="ko-KR" altLang="en-US" sz="2000" dirty="0"/>
              <a:t>를 이용해 처음에 생성된 자식 프로세스의 종료를 기다리는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프로그램 작성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출력 결과는 우측 아래 사진과 같다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즉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waitpid</a:t>
            </a:r>
            <a:r>
              <a:rPr kumimoji="1" lang="ko-KR" altLang="en-US" sz="2000" dirty="0"/>
              <a:t>를 사용하게 되면 특정 프로세스가 종료되기를 기다리도록 설정할 수 있다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F82DD-E1B5-458A-9449-A83B9675CDC2}"/>
              </a:ext>
            </a:extLst>
          </p:cNvPr>
          <p:cNvSpPr/>
          <p:nvPr/>
        </p:nvSpPr>
        <p:spPr>
          <a:xfrm>
            <a:off x="6850863" y="2240324"/>
            <a:ext cx="4684858" cy="51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예상 출력 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8E060-4A78-4FC5-B26E-162DD3007CE1}"/>
              </a:ext>
            </a:extLst>
          </p:cNvPr>
          <p:cNvSpPr/>
          <p:nvPr/>
        </p:nvSpPr>
        <p:spPr>
          <a:xfrm>
            <a:off x="6988062" y="2094955"/>
            <a:ext cx="4410461" cy="805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984716-3F70-435C-83B4-D00929C0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9" y="3045424"/>
            <a:ext cx="4613204" cy="2619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93CE1B-2956-41A1-80CC-76C9183E3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80" y="3045424"/>
            <a:ext cx="4410461" cy="12483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240BC2-D523-4838-A3B6-6CC9EB4A695A}"/>
              </a:ext>
            </a:extLst>
          </p:cNvPr>
          <p:cNvSpPr/>
          <p:nvPr/>
        </p:nvSpPr>
        <p:spPr>
          <a:xfrm>
            <a:off x="803159" y="2094955"/>
            <a:ext cx="4613204" cy="805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간단한 흐름</a:t>
            </a:r>
          </a:p>
        </p:txBody>
      </p:sp>
    </p:spTree>
    <p:extLst>
      <p:ext uri="{BB962C8B-B14F-4D97-AF65-F5344CB8AC3E}">
        <p14:creationId xmlns:p14="http://schemas.microsoft.com/office/powerpoint/2010/main" val="404967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1">
            <a:extLst>
              <a:ext uri="{FF2B5EF4-FFF2-40B4-BE49-F238E27FC236}">
                <a16:creationId xmlns:a16="http://schemas.microsoft.com/office/drawing/2014/main" id="{88C41CF0-9503-4092-8F8F-C3EF64F05587}"/>
              </a:ext>
            </a:extLst>
          </p:cNvPr>
          <p:cNvSpPr txBox="1">
            <a:spLocks/>
          </p:cNvSpPr>
          <p:nvPr/>
        </p:nvSpPr>
        <p:spPr>
          <a:xfrm>
            <a:off x="515939" y="512763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en-US" altLang="ko-KR" sz="4500" dirty="0" err="1"/>
              <a:t>waitpid</a:t>
            </a:r>
            <a:r>
              <a:rPr kumimoji="1" lang="en-US" altLang="ko-KR" sz="4500" dirty="0"/>
              <a:t>() </a:t>
            </a:r>
            <a:r>
              <a:rPr kumimoji="1" lang="ko-KR" altLang="en-US" sz="4500" dirty="0"/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449C96-147E-4AE2-B4B4-2D2BBE18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23" y="1834704"/>
            <a:ext cx="5838277" cy="2626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1FE5D-B7D1-40D5-9AAB-E034AACAED11}"/>
              </a:ext>
            </a:extLst>
          </p:cNvPr>
          <p:cNvSpPr txBox="1"/>
          <p:nvPr/>
        </p:nvSpPr>
        <p:spPr>
          <a:xfrm>
            <a:off x="6547623" y="146537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*status?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5A5C7B-598F-430E-B43A-E061B9888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7623" y="1834704"/>
            <a:ext cx="4838700" cy="98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EB875-AD61-40B7-BF37-A8E2C73F01AA}"/>
              </a:ext>
            </a:extLst>
          </p:cNvPr>
          <p:cNvSpPr txBox="1"/>
          <p:nvPr/>
        </p:nvSpPr>
        <p:spPr>
          <a:xfrm>
            <a:off x="6547623" y="318704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options?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0BCDB254-62B5-420E-86FC-2139307C6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47623" y="3556381"/>
            <a:ext cx="48958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D9483553-6408-42A4-9C52-1FA0AFAFDAB7}"/>
              </a:ext>
            </a:extLst>
          </p:cNvPr>
          <p:cNvSpPr txBox="1">
            <a:spLocks/>
          </p:cNvSpPr>
          <p:nvPr/>
        </p:nvSpPr>
        <p:spPr>
          <a:xfrm>
            <a:off x="515938" y="210760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4500" dirty="0"/>
              <a:t>os_pgm1.c</a:t>
            </a:r>
            <a:endParaRPr kumimoji="1" lang="ko-KR" altLang="en-US" sz="4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F82DD-E1B5-458A-9449-A83B9675CDC2}"/>
              </a:ext>
            </a:extLst>
          </p:cNvPr>
          <p:cNvSpPr/>
          <p:nvPr/>
        </p:nvSpPr>
        <p:spPr>
          <a:xfrm>
            <a:off x="1271325" y="1943612"/>
            <a:ext cx="3729162" cy="297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텍스트를 입력하세요</a:t>
            </a:r>
            <a:r>
              <a:rPr kumimoji="1" lang="en-US" altLang="ko-KR" sz="3000" b="1" dirty="0">
                <a:ea typeface="나눔스퀘어" panose="020B0600000101010101" pitchFamily="50" charset="-127"/>
              </a:rPr>
              <a:t>.</a:t>
            </a:r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8E060-4A78-4FC5-B26E-162DD3007CE1}"/>
              </a:ext>
            </a:extLst>
          </p:cNvPr>
          <p:cNvSpPr/>
          <p:nvPr/>
        </p:nvSpPr>
        <p:spPr>
          <a:xfrm>
            <a:off x="7191512" y="1299928"/>
            <a:ext cx="3729162" cy="641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출력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92170F-AFB0-4DCF-88DF-02623520D5F7}"/>
              </a:ext>
            </a:extLst>
          </p:cNvPr>
          <p:cNvGrpSpPr/>
          <p:nvPr/>
        </p:nvGrpSpPr>
        <p:grpSpPr>
          <a:xfrm>
            <a:off x="5713565" y="2975405"/>
            <a:ext cx="764869" cy="907190"/>
            <a:chOff x="5263446" y="2500312"/>
            <a:chExt cx="1386946" cy="16450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BBA282-A262-499C-A9C2-E64621E3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263446" y="2500312"/>
              <a:ext cx="1082146" cy="164501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BB7A11-CA29-4747-9EA0-E2C320C0B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68246" y="2500312"/>
              <a:ext cx="1082146" cy="1645018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0DE35-07F2-40DA-A42B-89B37BB6684B}"/>
              </a:ext>
            </a:extLst>
          </p:cNvPr>
          <p:cNvSpPr/>
          <p:nvPr/>
        </p:nvSpPr>
        <p:spPr>
          <a:xfrm>
            <a:off x="6096000" y="4028032"/>
            <a:ext cx="6096000" cy="1772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ea typeface="나눔스퀘어" panose="020B0600000101010101" pitchFamily="50" charset="-127"/>
              </a:rPr>
              <a:t>종료된 자식 프로세스의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ID 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와 종료코드가 출력됨을 확인</a:t>
            </a:r>
            <a:endParaRPr kumimoji="1" lang="en-US" altLang="ko-KR" sz="2000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ea typeface="나눔스퀘어" panose="020B0600000101010101" pitchFamily="50" charset="-127"/>
              </a:rPr>
              <a:t>제시된 예상 결과와 같이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child-1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의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ID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와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child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의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ID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가 동일함을 확인</a:t>
            </a:r>
            <a:endParaRPr kumimoji="1" lang="en-US" altLang="ko-KR" sz="2000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ea typeface="나눔스퀘어" panose="020B0600000101010101" pitchFamily="50" charset="-127"/>
              </a:rPr>
              <a:t>매 실행마다 프로세스의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ID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가 변한 것을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969E5B-659C-412A-BA1E-7D6ABAA9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37" y="2086618"/>
            <a:ext cx="4047670" cy="165185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90D43E7-A816-4BDA-91B2-E8423E421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44" y="1387928"/>
            <a:ext cx="5498077" cy="51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D9483553-6408-42A4-9C52-1FA0AFAFDAB7}"/>
              </a:ext>
            </a:extLst>
          </p:cNvPr>
          <p:cNvSpPr txBox="1">
            <a:spLocks/>
          </p:cNvSpPr>
          <p:nvPr/>
        </p:nvSpPr>
        <p:spPr>
          <a:xfrm>
            <a:off x="515939" y="512763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4500" dirty="0"/>
              <a:t>문제 </a:t>
            </a:r>
            <a:r>
              <a:rPr kumimoji="1" lang="en-US" altLang="ko-KR" sz="4500" dirty="0"/>
              <a:t>2</a:t>
            </a:r>
            <a:r>
              <a:rPr kumimoji="1" lang="ko-KR" altLang="en-US" sz="4500" dirty="0"/>
              <a:t>번 </a:t>
            </a:r>
            <a:r>
              <a:rPr kumimoji="1" lang="en-US" altLang="ko-KR" sz="4500" dirty="0"/>
              <a:t>– wait </a:t>
            </a:r>
            <a:r>
              <a:rPr kumimoji="1" lang="ko-KR" altLang="en-US" sz="4500" dirty="0"/>
              <a:t>시스템 콜 사용</a:t>
            </a:r>
            <a:endParaRPr kumimoji="1" lang="en-US" altLang="ko-KR" sz="45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아래와 같은 결과가 출력되도록 </a:t>
            </a:r>
            <a:r>
              <a:rPr kumimoji="1" lang="en-US" altLang="ko-KR" sz="2000" dirty="0"/>
              <a:t>wait </a:t>
            </a:r>
            <a:r>
              <a:rPr kumimoji="1" lang="ko-KR" altLang="en-US" sz="2000" dirty="0"/>
              <a:t>시스템 콜을 사용하여 자식 프로세스가 끝날 때까지 기다리고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자식 프로세스의 종료상태를 검사하는 프로그램을 작성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8E060-4A78-4FC5-B26E-162DD3007CE1}"/>
              </a:ext>
            </a:extLst>
          </p:cNvPr>
          <p:cNvSpPr/>
          <p:nvPr/>
        </p:nvSpPr>
        <p:spPr>
          <a:xfrm>
            <a:off x="3890769" y="2107287"/>
            <a:ext cx="4410461" cy="805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b="1" dirty="0">
                <a:ea typeface="나눔스퀘어" panose="020B0600000101010101" pitchFamily="50" charset="-127"/>
              </a:rPr>
              <a:t> </a:t>
            </a:r>
            <a:r>
              <a:rPr kumimoji="1" lang="ko-KR" altLang="en-US" sz="3000" b="1" dirty="0">
                <a:ea typeface="나눔스퀘어" panose="020B0600000101010101" pitchFamily="50" charset="-127"/>
              </a:rPr>
              <a:t>예상 출력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C71697-EF07-40CE-A918-3A10E3C38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94" y="3428999"/>
            <a:ext cx="5314410" cy="29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1">
            <a:extLst>
              <a:ext uri="{FF2B5EF4-FFF2-40B4-BE49-F238E27FC236}">
                <a16:creationId xmlns:a16="http://schemas.microsoft.com/office/drawing/2014/main" id="{88C41CF0-9503-4092-8F8F-C3EF64F05587}"/>
              </a:ext>
            </a:extLst>
          </p:cNvPr>
          <p:cNvSpPr txBox="1">
            <a:spLocks/>
          </p:cNvSpPr>
          <p:nvPr/>
        </p:nvSpPr>
        <p:spPr>
          <a:xfrm>
            <a:off x="515939" y="512763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en-US" altLang="ko-KR" sz="4500" dirty="0"/>
              <a:t>wait </a:t>
            </a:r>
            <a:r>
              <a:rPr kumimoji="1" lang="ko-KR" altLang="en-US" sz="4500" dirty="0"/>
              <a:t>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8CCAE6-52E8-4576-8A36-3DA32EABC9F9}"/>
              </a:ext>
            </a:extLst>
          </p:cNvPr>
          <p:cNvSpPr/>
          <p:nvPr/>
        </p:nvSpPr>
        <p:spPr>
          <a:xfrm>
            <a:off x="257969" y="1397728"/>
            <a:ext cx="11676061" cy="51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ea typeface="나눔스퀘어" panose="020B0600000101010101" pitchFamily="50" charset="-127"/>
              </a:rPr>
              <a:t>자식 프로세스의 작업이 끝날 때까지 대기하며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, 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자식 프로세스가 종료 상태를 반환함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.</a:t>
            </a:r>
            <a:endParaRPr kumimoji="1" lang="ko-KR" altLang="en-US" sz="2000" b="1" dirty="0"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BB9F56-CA47-4F16-B381-222E0C9A2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939" y="2189488"/>
            <a:ext cx="3888668" cy="14017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F0A671-83F4-4623-9D80-C581C4B99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1445" y="2189489"/>
            <a:ext cx="5544616" cy="14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7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D9483553-6408-42A4-9C52-1FA0AFAFDAB7}"/>
              </a:ext>
            </a:extLst>
          </p:cNvPr>
          <p:cNvSpPr txBox="1">
            <a:spLocks/>
          </p:cNvSpPr>
          <p:nvPr/>
        </p:nvSpPr>
        <p:spPr>
          <a:xfrm>
            <a:off x="515938" y="210760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4500" dirty="0"/>
              <a:t>os_pgm2.c</a:t>
            </a:r>
            <a:endParaRPr kumimoji="1" lang="ko-KR" altLang="en-US" sz="4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F82DD-E1B5-458A-9449-A83B9675CDC2}"/>
              </a:ext>
            </a:extLst>
          </p:cNvPr>
          <p:cNvSpPr/>
          <p:nvPr/>
        </p:nvSpPr>
        <p:spPr>
          <a:xfrm>
            <a:off x="1271325" y="1943612"/>
            <a:ext cx="3729162" cy="297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텍스트를 입력하세요</a:t>
            </a:r>
            <a:r>
              <a:rPr kumimoji="1" lang="en-US" altLang="ko-KR" sz="3000" b="1" dirty="0">
                <a:ea typeface="나눔스퀘어" panose="020B0600000101010101" pitchFamily="50" charset="-127"/>
              </a:rPr>
              <a:t>.</a:t>
            </a:r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8E060-4A78-4FC5-B26E-162DD3007CE1}"/>
              </a:ext>
            </a:extLst>
          </p:cNvPr>
          <p:cNvSpPr/>
          <p:nvPr/>
        </p:nvSpPr>
        <p:spPr>
          <a:xfrm>
            <a:off x="7191512" y="992036"/>
            <a:ext cx="3729162" cy="641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출력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92170F-AFB0-4DCF-88DF-02623520D5F7}"/>
              </a:ext>
            </a:extLst>
          </p:cNvPr>
          <p:cNvGrpSpPr/>
          <p:nvPr/>
        </p:nvGrpSpPr>
        <p:grpSpPr>
          <a:xfrm>
            <a:off x="5749358" y="2864263"/>
            <a:ext cx="764869" cy="907190"/>
            <a:chOff x="5263446" y="2500312"/>
            <a:chExt cx="1386946" cy="16450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BBA282-A262-499C-A9C2-E64621E3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263446" y="2500312"/>
              <a:ext cx="1082146" cy="164501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BB7A11-CA29-4747-9EA0-E2C320C0B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68246" y="2500312"/>
              <a:ext cx="1082146" cy="1645018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0DE35-07F2-40DA-A42B-89B37BB6684B}"/>
              </a:ext>
            </a:extLst>
          </p:cNvPr>
          <p:cNvSpPr/>
          <p:nvPr/>
        </p:nvSpPr>
        <p:spPr>
          <a:xfrm>
            <a:off x="6096000" y="4460688"/>
            <a:ext cx="6096000" cy="1772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ea typeface="나눔스퀘어" panose="020B0600000101010101" pitchFamily="50" charset="-127"/>
              </a:rPr>
              <a:t>부모 프로세스의 출력 작업이 </a:t>
            </a:r>
            <a:r>
              <a:rPr kumimoji="1" lang="en-US" altLang="ko-KR" b="1" dirty="0">
                <a:ea typeface="나눔스퀘어" panose="020B0600000101010101" pitchFamily="50" charset="-127"/>
              </a:rPr>
              <a:t>3</a:t>
            </a:r>
            <a:r>
              <a:rPr kumimoji="1" lang="ko-KR" altLang="en-US" b="1" dirty="0">
                <a:ea typeface="나눔스퀘어" panose="020B0600000101010101" pitchFamily="50" charset="-127"/>
              </a:rPr>
              <a:t>회 실행되고</a:t>
            </a:r>
            <a:r>
              <a:rPr kumimoji="1" lang="en-US" altLang="ko-KR" b="1" dirty="0">
                <a:ea typeface="나눔스퀘어" panose="020B0600000101010101" pitchFamily="50" charset="-127"/>
              </a:rPr>
              <a:t>, 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자식 프로세스는 </a:t>
            </a:r>
            <a:r>
              <a:rPr kumimoji="1" lang="en-US" altLang="ko-KR" b="1" dirty="0">
                <a:ea typeface="나눔스퀘어" panose="020B0600000101010101" pitchFamily="50" charset="-127"/>
              </a:rPr>
              <a:t>5</a:t>
            </a:r>
            <a:r>
              <a:rPr kumimoji="1" lang="ko-KR" altLang="en-US" b="1" dirty="0">
                <a:ea typeface="나눔스퀘어" panose="020B0600000101010101" pitchFamily="50" charset="-127"/>
              </a:rPr>
              <a:t>회 실행되었음을 확인</a:t>
            </a:r>
            <a:endParaRPr kumimoji="1" lang="en-US" altLang="ko-KR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ea typeface="나눔스퀘어" panose="020B0600000101010101" pitchFamily="50" charset="-127"/>
              </a:rPr>
              <a:t>부모 프로세스의 출력이 끝났음에도</a:t>
            </a:r>
            <a:r>
              <a:rPr kumimoji="1" lang="en-US" altLang="ko-KR" b="1" dirty="0">
                <a:ea typeface="나눔스퀘어" panose="020B0600000101010101" pitchFamily="50" charset="-127"/>
              </a:rPr>
              <a:t>, 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자식 프로세스의 출력이 종료될 때까지 프로그램이 종료되지 않았음을 확인</a:t>
            </a:r>
            <a:endParaRPr kumimoji="1" lang="en-US" altLang="ko-KR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ea typeface="나눔스퀘어" panose="020B0600000101010101" pitchFamily="50" charset="-127"/>
              </a:rPr>
              <a:t>자식 프로세스가 정상 종료되었음을 확인한 다음</a:t>
            </a:r>
            <a:r>
              <a:rPr kumimoji="1" lang="en-US" altLang="ko-KR" b="1" dirty="0">
                <a:ea typeface="나눔스퀘어" panose="020B0600000101010101" pitchFamily="50" charset="-127"/>
              </a:rPr>
              <a:t>,    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자식 프로세스의 </a:t>
            </a:r>
            <a:r>
              <a:rPr kumimoji="1" lang="en-US" altLang="ko-KR" b="1" dirty="0">
                <a:ea typeface="나눔스퀘어" panose="020B0600000101010101" pitchFamily="50" charset="-127"/>
              </a:rPr>
              <a:t>PID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와 할당된 종료코드 </a:t>
            </a:r>
            <a:r>
              <a:rPr kumimoji="1" lang="en-US" altLang="ko-KR" b="1" dirty="0">
                <a:ea typeface="나눔스퀘어" panose="020B0600000101010101" pitchFamily="50" charset="-127"/>
              </a:rPr>
              <a:t>37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이 출력되었음을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C0D60F-D4C4-4CF9-A09F-844821292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442" y="1769963"/>
            <a:ext cx="4407115" cy="20014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294834-7014-4A14-A545-22D2731208DA}"/>
              </a:ext>
            </a:extLst>
          </p:cNvPr>
          <p:cNvSpPr/>
          <p:nvPr/>
        </p:nvSpPr>
        <p:spPr>
          <a:xfrm>
            <a:off x="6940442" y="2114511"/>
            <a:ext cx="1826053" cy="282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51EDD-7B44-4C43-B4C7-FFAF0A642E3D}"/>
              </a:ext>
            </a:extLst>
          </p:cNvPr>
          <p:cNvSpPr/>
          <p:nvPr/>
        </p:nvSpPr>
        <p:spPr>
          <a:xfrm>
            <a:off x="6940440" y="2445449"/>
            <a:ext cx="1826053" cy="28845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D23F2F-6103-4E50-A526-872138432F04}"/>
              </a:ext>
            </a:extLst>
          </p:cNvPr>
          <p:cNvSpPr/>
          <p:nvPr/>
        </p:nvSpPr>
        <p:spPr>
          <a:xfrm>
            <a:off x="6940440" y="2782163"/>
            <a:ext cx="1826053" cy="32163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CDCA7-1DBB-40BD-94CD-839B9D0E9DBF}"/>
              </a:ext>
            </a:extLst>
          </p:cNvPr>
          <p:cNvSpPr/>
          <p:nvPr/>
        </p:nvSpPr>
        <p:spPr>
          <a:xfrm>
            <a:off x="6940440" y="3103801"/>
            <a:ext cx="1826053" cy="13667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18C566-CB39-4B0E-89B3-A8A2AF0A0EBE}"/>
              </a:ext>
            </a:extLst>
          </p:cNvPr>
          <p:cNvSpPr/>
          <p:nvPr/>
        </p:nvSpPr>
        <p:spPr>
          <a:xfrm>
            <a:off x="6940440" y="3273381"/>
            <a:ext cx="1826053" cy="13897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F2C64-942D-4E81-86E8-BA5FB5073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3" y="1288672"/>
            <a:ext cx="5483686" cy="5358568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9733C15-F38F-4520-A5B1-2BEF2112217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766495" y="2255853"/>
            <a:ext cx="3542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BEBE32-A388-4E2E-90F0-FB7DD95469F3}"/>
              </a:ext>
            </a:extLst>
          </p:cNvPr>
          <p:cNvSpPr txBox="1"/>
          <p:nvPr/>
        </p:nvSpPr>
        <p:spPr>
          <a:xfrm>
            <a:off x="9056093" y="2114511"/>
            <a:ext cx="119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첫번째 실행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65A67A-0A6F-46A1-B6C9-0A87F29C16F5}"/>
              </a:ext>
            </a:extLst>
          </p:cNvPr>
          <p:cNvCxnSpPr>
            <a:cxnSpLocks/>
          </p:cNvCxnSpPr>
          <p:nvPr/>
        </p:nvCxnSpPr>
        <p:spPr>
          <a:xfrm>
            <a:off x="8766495" y="2598182"/>
            <a:ext cx="3542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AF1ECA-9207-4EC5-9288-79B542C43AB5}"/>
              </a:ext>
            </a:extLst>
          </p:cNvPr>
          <p:cNvSpPr txBox="1"/>
          <p:nvPr/>
        </p:nvSpPr>
        <p:spPr>
          <a:xfrm>
            <a:off x="9056093" y="2456840"/>
            <a:ext cx="119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두번째 실행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45B822D-A683-4B2B-BFEC-1C585024ED65}"/>
              </a:ext>
            </a:extLst>
          </p:cNvPr>
          <p:cNvCxnSpPr>
            <a:cxnSpLocks/>
          </p:cNvCxnSpPr>
          <p:nvPr/>
        </p:nvCxnSpPr>
        <p:spPr>
          <a:xfrm>
            <a:off x="8766495" y="2935780"/>
            <a:ext cx="35425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C1D54D-5329-43C2-AEDD-D018F6350043}"/>
              </a:ext>
            </a:extLst>
          </p:cNvPr>
          <p:cNvSpPr txBox="1"/>
          <p:nvPr/>
        </p:nvSpPr>
        <p:spPr>
          <a:xfrm>
            <a:off x="9056093" y="2794438"/>
            <a:ext cx="119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92D050"/>
                </a:solidFill>
              </a:rPr>
              <a:t>세번째 실행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BD9443-3993-4DB7-A5AD-5AE6407A2D83}"/>
              </a:ext>
            </a:extLst>
          </p:cNvPr>
          <p:cNvCxnSpPr>
            <a:cxnSpLocks/>
          </p:cNvCxnSpPr>
          <p:nvPr/>
        </p:nvCxnSpPr>
        <p:spPr>
          <a:xfrm>
            <a:off x="8766495" y="3193634"/>
            <a:ext cx="35425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BCE1EA-579C-4180-B307-A05312D33227}"/>
              </a:ext>
            </a:extLst>
          </p:cNvPr>
          <p:cNvSpPr txBox="1"/>
          <p:nvPr/>
        </p:nvSpPr>
        <p:spPr>
          <a:xfrm>
            <a:off x="9056093" y="3052292"/>
            <a:ext cx="119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FF00"/>
                </a:solidFill>
              </a:rPr>
              <a:t>네번째 실행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2884C69-D07D-4212-878B-4F97AF8B1544}"/>
              </a:ext>
            </a:extLst>
          </p:cNvPr>
          <p:cNvCxnSpPr>
            <a:cxnSpLocks/>
          </p:cNvCxnSpPr>
          <p:nvPr/>
        </p:nvCxnSpPr>
        <p:spPr>
          <a:xfrm>
            <a:off x="8766493" y="3339619"/>
            <a:ext cx="142231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92ACB4-E297-4A8E-B393-2E194C1F7A7E}"/>
              </a:ext>
            </a:extLst>
          </p:cNvPr>
          <p:cNvSpPr txBox="1"/>
          <p:nvPr/>
        </p:nvSpPr>
        <p:spPr>
          <a:xfrm>
            <a:off x="10124144" y="3198277"/>
            <a:ext cx="134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7030A0"/>
                </a:solidFill>
              </a:rPr>
              <a:t>다섯번째</a:t>
            </a:r>
            <a:r>
              <a:rPr lang="ko-KR" altLang="en-US" sz="1400" dirty="0">
                <a:solidFill>
                  <a:srgbClr val="7030A0"/>
                </a:solidFill>
              </a:rPr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35204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5" grpId="0"/>
      <p:bldP spid="27" grpId="0"/>
      <p:bldP spid="29" grpId="0"/>
      <p:bldP spid="31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FD7ECD-7054-4507-9ADE-688106DE39D5}"/>
              </a:ext>
            </a:extLst>
          </p:cNvPr>
          <p:cNvSpPr txBox="1">
            <a:spLocks/>
          </p:cNvSpPr>
          <p:nvPr/>
        </p:nvSpPr>
        <p:spPr>
          <a:xfrm>
            <a:off x="515938" y="2890044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8000" dirty="0"/>
              <a:t>Q &amp; A</a:t>
            </a:r>
            <a:endParaRPr kumimoji="1"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0235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459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HY중고딕</vt:lpstr>
      <vt:lpstr>나눔스퀘어</vt:lpstr>
      <vt:lpstr>나눔스퀘어 ExtraBold</vt:lpstr>
      <vt:lpstr>Arial</vt:lpstr>
      <vt:lpstr>Office 테마</vt:lpstr>
      <vt:lpstr>OS 1차 레포트(짝수)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토람쥐</dc:creator>
  <cp:lastModifiedBy>최 영환</cp:lastModifiedBy>
  <cp:revision>55</cp:revision>
  <cp:lastPrinted>2021-04-05T14:33:23Z</cp:lastPrinted>
  <dcterms:created xsi:type="dcterms:W3CDTF">2018-12-12T14:36:57Z</dcterms:created>
  <dcterms:modified xsi:type="dcterms:W3CDTF">2021-05-01T16:08:04Z</dcterms:modified>
</cp:coreProperties>
</file>