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4" r:id="rId5"/>
    <p:sldId id="278" r:id="rId6"/>
    <p:sldId id="279" r:id="rId7"/>
    <p:sldId id="280" r:id="rId8"/>
    <p:sldId id="281" r:id="rId9"/>
    <p:sldId id="282" r:id="rId10"/>
    <p:sldId id="277" r:id="rId11"/>
  </p:sldIdLst>
  <p:sldSz cx="12192000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F61"/>
    <a:srgbClr val="FFC000"/>
    <a:srgbClr val="262626"/>
    <a:srgbClr val="B5BAB6"/>
    <a:srgbClr val="A79B81"/>
    <a:srgbClr val="205431"/>
    <a:srgbClr val="FFFFFF"/>
    <a:srgbClr val="494843"/>
    <a:srgbClr val="F5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40" autoAdjust="0"/>
  </p:normalViewPr>
  <p:slideViewPr>
    <p:cSldViewPr snapToGrid="0" showGuides="1">
      <p:cViewPr varScale="1">
        <p:scale>
          <a:sx n="123" d="100"/>
          <a:sy n="123" d="100"/>
        </p:scale>
        <p:origin x="10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91D10-9BA1-4BAD-955F-01A90D58FC01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CD5916-D68B-462D-A454-043B85BCB90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BA3AB-9952-4D83-89C2-DD8B8F4C355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4082352-7DFF-4D44-8BA6-497FDF5E0FF1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7346C-1525-4EB0-B6F6-5793EC1CC54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504C3-6A4B-40EF-A775-89E3DF2BEA1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093F9F1-245A-443D-8CC1-8D15DB62D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rgbClr val="4948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2E889-A1FC-4216-A86F-D2A26FC8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B28D2-0F89-46C5-A989-AE761457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52397-3BCE-431F-961D-B40FBE31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4B008-DBAD-4337-967E-3E60223E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5CF67-F2E8-4815-80DE-AE6D8BB6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3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473BE-F948-4020-B81D-8AEEB0FA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43069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2FBC0-95F2-498A-A8AE-FF4D659A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22794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F8501-8A84-4849-8315-93FDEBE7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809EB-0B7D-4D2F-A261-6282550F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87B94-5D8C-44B3-B6FE-DEFE167C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9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58A36-F380-4757-B066-1D05047F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D0E32-4287-4C6C-8F20-9A58FFB80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8A6137-D44D-43BE-9AEE-DDB276FD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DFBB10-E73D-470E-AAF4-17DB7332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4594C-61C7-4CC0-B69D-1E383E0B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3B214-58FD-46E8-811D-BD81608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3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bg>
      <p:bgPr>
        <a:solidFill>
          <a:srgbClr val="4948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2B6D0-34EA-4167-9F67-8948FA58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5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D7D177-E1B0-47B2-BFC2-DF9AFE3F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04EC36-2797-4609-9F55-1930E486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A3165-5CFA-4A27-85EB-773FE78E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0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2B6D0-34EA-4167-9F67-8948FA589BA1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5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D7D177-E1B0-47B2-BFC2-DF9AFE3F179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04EC36-2797-4609-9F55-1930E486540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A3165-5CFA-4A27-85EB-773FE78E1543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3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4948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0E0EA6-1BF8-4E92-A000-5A824970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BCCCB-22B8-48E1-99E9-BEC8575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F76D56-B879-4DC9-8EF5-78856D90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6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0E0EA6-1BF8-4E92-A000-5A824970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BCCCB-22B8-48E1-99E9-BEC8575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F76D56-B879-4DC9-8EF5-78856D90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1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E5ECEA6-182D-4B51-BB58-24DDE7468AB5}"/>
              </a:ext>
            </a:extLst>
          </p:cNvPr>
          <p:cNvGrpSpPr/>
          <p:nvPr userDrawn="1"/>
        </p:nvGrpSpPr>
        <p:grpSpPr>
          <a:xfrm>
            <a:off x="0" y="0"/>
            <a:ext cx="6096000" cy="6858000"/>
            <a:chOff x="6096000" y="0"/>
            <a:chExt cx="6096000" cy="6858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12C532D-D746-46E2-ABC9-7CF10680A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252" r="23080"/>
            <a:stretch/>
          </p:blipFill>
          <p:spPr>
            <a:xfrm>
              <a:off x="6096000" y="0"/>
              <a:ext cx="6096000" cy="6858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8DD774-56A8-44FE-8BE3-01D98C6AB1E8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rgbClr val="0D0D0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0E0EA6-1BF8-4E92-A000-5A824970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BCCCB-22B8-48E1-99E9-BEC8575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F76D56-B879-4DC9-8EF5-78856D90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1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BB5742-8F95-43E4-83A8-68EBF88B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524C6-094E-41EE-A42D-3571981BD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62B2B-A3AE-41DC-8330-34955AC72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B767A-95B9-4BD4-8AAF-6995EB18C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3A0EE-0699-4DCC-9825-DEC76F576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2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6" r:id="rId5"/>
    <p:sldLayoutId id="2147483657" r:id="rId6"/>
    <p:sldLayoutId id="2147483655" r:id="rId7"/>
    <p:sldLayoutId id="2147483660" r:id="rId8"/>
    <p:sldLayoutId id="2147483661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8D785-E006-413B-8748-14BF24F00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8490"/>
            <a:ext cx="9144000" cy="1345497"/>
          </a:xfrm>
        </p:spPr>
        <p:txBody>
          <a:bodyPr anchor="ctr"/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OS 1</a:t>
            </a:r>
            <a:r>
              <a:rPr lang="ko-KR" altLang="en-US" dirty="0">
                <a:solidFill>
                  <a:schemeClr val="bg1"/>
                </a:solidFill>
              </a:rPr>
              <a:t>차 </a:t>
            </a:r>
            <a:r>
              <a:rPr lang="ko-KR" altLang="en-US" dirty="0" err="1">
                <a:solidFill>
                  <a:schemeClr val="bg1"/>
                </a:solidFill>
              </a:rPr>
              <a:t>레포트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/>
              <a:t>짝수</a:t>
            </a:r>
            <a:r>
              <a:rPr lang="en-US" altLang="ko-KR" dirty="0"/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F8844-2CCD-4844-ACBB-A61654F0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9663" y="4607228"/>
            <a:ext cx="3131344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2600" dirty="0"/>
              <a:t>학번 </a:t>
            </a:r>
            <a:r>
              <a:rPr lang="en-US" altLang="ko-KR" sz="2600" dirty="0"/>
              <a:t>: 2016305078</a:t>
            </a:r>
            <a:endParaRPr lang="en-US" altLang="ko-KR" sz="3000" dirty="0"/>
          </a:p>
          <a:p>
            <a:pPr algn="l"/>
            <a:r>
              <a:rPr lang="ko-KR" altLang="en-US" sz="2600" dirty="0"/>
              <a:t>이름 </a:t>
            </a:r>
            <a:r>
              <a:rPr lang="en-US" altLang="ko-KR" sz="2600" dirty="0"/>
              <a:t>: </a:t>
            </a:r>
            <a:r>
              <a:rPr lang="ko-KR" altLang="en-US" sz="2600" dirty="0"/>
              <a:t>최영환</a:t>
            </a:r>
            <a:endParaRPr lang="en-US" altLang="ko-KR" sz="2600" dirty="0"/>
          </a:p>
          <a:p>
            <a:pPr algn="l"/>
            <a:r>
              <a:rPr lang="ko-KR" altLang="en-US" sz="2000" spc="600" dirty="0">
                <a:solidFill>
                  <a:schemeClr val="bg1"/>
                </a:solidFill>
              </a:rPr>
              <a:t>제출일</a:t>
            </a:r>
            <a:endParaRPr lang="en-US" altLang="ko-KR" sz="2000" spc="60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spc="600" dirty="0">
                <a:solidFill>
                  <a:schemeClr val="bg1"/>
                </a:solidFill>
              </a:rPr>
              <a:t>2021.04.06</a:t>
            </a:r>
            <a:endParaRPr lang="ko-KR" altLang="en-US" sz="2000" spc="600" dirty="0">
              <a:solidFill>
                <a:schemeClr val="bg1"/>
              </a:solidFill>
            </a:endParaRPr>
          </a:p>
          <a:p>
            <a:pPr algn="l"/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21112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45FA32B-7D83-4BE5-83FA-AA53B696502D}"/>
              </a:ext>
            </a:extLst>
          </p:cNvPr>
          <p:cNvSpPr txBox="1">
            <a:spLocks/>
          </p:cNvSpPr>
          <p:nvPr/>
        </p:nvSpPr>
        <p:spPr>
          <a:xfrm>
            <a:off x="936025" y="2813504"/>
            <a:ext cx="10515600" cy="14233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8000" spc="600" dirty="0"/>
              <a:t>THANK YOU</a:t>
            </a:r>
            <a:endParaRPr lang="ko-KR" altLang="en-US" sz="8000" spc="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49D5D-0D58-4971-92BE-39CA49FA2B50}"/>
              </a:ext>
            </a:extLst>
          </p:cNvPr>
          <p:cNvSpPr txBox="1"/>
          <p:nvPr/>
        </p:nvSpPr>
        <p:spPr>
          <a:xfrm>
            <a:off x="4394252" y="2621143"/>
            <a:ext cx="34034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</a:rPr>
              <a:t>지금까지 </a:t>
            </a:r>
            <a:r>
              <a:rPr lang="ko-KR" altLang="en-US" sz="1900" dirty="0" err="1">
                <a:solidFill>
                  <a:schemeClr val="bg1"/>
                </a:solidFill>
              </a:rPr>
              <a:t>들어주셔서</a:t>
            </a:r>
            <a:r>
              <a:rPr lang="ko-KR" altLang="en-US" sz="1900" dirty="0">
                <a:solidFill>
                  <a:schemeClr val="bg1"/>
                </a:solidFill>
              </a:rPr>
              <a:t> 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1605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FE05CC-91AB-4E48-A17B-8DD813E90F02}"/>
              </a:ext>
            </a:extLst>
          </p:cNvPr>
          <p:cNvSpPr/>
          <p:nvPr/>
        </p:nvSpPr>
        <p:spPr>
          <a:xfrm>
            <a:off x="4450080" y="-38056"/>
            <a:ext cx="77419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66E0514-D756-4A40-AC4D-B081AF1724BD}"/>
              </a:ext>
            </a:extLst>
          </p:cNvPr>
          <p:cNvGrpSpPr/>
          <p:nvPr/>
        </p:nvGrpSpPr>
        <p:grpSpPr>
          <a:xfrm>
            <a:off x="3933751" y="1325947"/>
            <a:ext cx="1042219" cy="1042219"/>
            <a:chOff x="7234155" y="1801824"/>
            <a:chExt cx="1042219" cy="104221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16CA7C1-5F32-4489-BCE1-CE8F2393910D}"/>
                </a:ext>
              </a:extLst>
            </p:cNvPr>
            <p:cNvSpPr/>
            <p:nvPr/>
          </p:nvSpPr>
          <p:spPr>
            <a:xfrm>
              <a:off x="7234155" y="1801824"/>
              <a:ext cx="1042219" cy="1042219"/>
            </a:xfrm>
            <a:prstGeom prst="ellipse">
              <a:avLst/>
            </a:prstGeom>
            <a:solidFill>
              <a:srgbClr val="262626"/>
            </a:solidFill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68EF7A7-57FF-47FC-B022-6AB118D1921D}"/>
                </a:ext>
              </a:extLst>
            </p:cNvPr>
            <p:cNvSpPr/>
            <p:nvPr/>
          </p:nvSpPr>
          <p:spPr>
            <a:xfrm>
              <a:off x="7493013" y="1938213"/>
              <a:ext cx="52450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4400" b="1" dirty="0">
                  <a:solidFill>
                    <a:srgbClr val="EAEAEA"/>
                  </a:solidFill>
                  <a:ea typeface="나눔고딕" panose="020D0604000000000000" pitchFamily="50" charset="-127"/>
                </a:rPr>
                <a:t>1</a:t>
              </a:r>
              <a:endParaRPr lang="ko-KR" altLang="en-US" sz="4400" b="1" dirty="0">
                <a:solidFill>
                  <a:srgbClr val="EAEAEA"/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5DF846-12BB-464B-9060-F5D14C3A289B}"/>
              </a:ext>
            </a:extLst>
          </p:cNvPr>
          <p:cNvGrpSpPr/>
          <p:nvPr/>
        </p:nvGrpSpPr>
        <p:grpSpPr>
          <a:xfrm>
            <a:off x="3933751" y="2912866"/>
            <a:ext cx="1042219" cy="1042219"/>
            <a:chOff x="7234155" y="1801824"/>
            <a:chExt cx="1042219" cy="104221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B645F9C-EC34-4E91-9724-E16A06422C1D}"/>
                </a:ext>
              </a:extLst>
            </p:cNvPr>
            <p:cNvSpPr/>
            <p:nvPr/>
          </p:nvSpPr>
          <p:spPr>
            <a:xfrm>
              <a:off x="7234155" y="1801824"/>
              <a:ext cx="1042219" cy="1042219"/>
            </a:xfrm>
            <a:prstGeom prst="ellipse">
              <a:avLst/>
            </a:prstGeom>
            <a:solidFill>
              <a:srgbClr val="262626"/>
            </a:solidFill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E59F86C-A430-4542-9E99-980188B1BC6B}"/>
                </a:ext>
              </a:extLst>
            </p:cNvPr>
            <p:cNvSpPr/>
            <p:nvPr/>
          </p:nvSpPr>
          <p:spPr>
            <a:xfrm>
              <a:off x="7493013" y="1938213"/>
              <a:ext cx="52450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4400" b="1" dirty="0">
                  <a:solidFill>
                    <a:srgbClr val="EAEAEA"/>
                  </a:solidFill>
                  <a:ea typeface="나눔고딕" panose="020D0604000000000000" pitchFamily="50" charset="-127"/>
                </a:rPr>
                <a:t>2</a:t>
              </a:r>
              <a:endParaRPr lang="ko-KR" altLang="en-US" sz="4400" b="1" dirty="0">
                <a:solidFill>
                  <a:srgbClr val="EAEAEA"/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C4ADE6E-1DDC-4029-BDB5-E2AB69302F9F}"/>
              </a:ext>
            </a:extLst>
          </p:cNvPr>
          <p:cNvGrpSpPr/>
          <p:nvPr/>
        </p:nvGrpSpPr>
        <p:grpSpPr>
          <a:xfrm>
            <a:off x="3933751" y="4489834"/>
            <a:ext cx="1042219" cy="1042219"/>
            <a:chOff x="7234155" y="1801824"/>
            <a:chExt cx="1042219" cy="104221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6A92935-091D-4BE9-9222-EDDF0EA2B732}"/>
                </a:ext>
              </a:extLst>
            </p:cNvPr>
            <p:cNvSpPr/>
            <p:nvPr/>
          </p:nvSpPr>
          <p:spPr>
            <a:xfrm>
              <a:off x="7234155" y="1801824"/>
              <a:ext cx="1042219" cy="1042219"/>
            </a:xfrm>
            <a:prstGeom prst="ellipse">
              <a:avLst/>
            </a:prstGeom>
            <a:solidFill>
              <a:srgbClr val="262626"/>
            </a:solidFill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08AE7FD-6659-4365-B08D-BEDFC7FB3005}"/>
                </a:ext>
              </a:extLst>
            </p:cNvPr>
            <p:cNvSpPr/>
            <p:nvPr/>
          </p:nvSpPr>
          <p:spPr>
            <a:xfrm>
              <a:off x="7493013" y="1938213"/>
              <a:ext cx="52450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4400" b="1" dirty="0">
                  <a:solidFill>
                    <a:srgbClr val="EAEAEA"/>
                  </a:solidFill>
                  <a:ea typeface="나눔고딕" panose="020D0604000000000000" pitchFamily="50" charset="-127"/>
                </a:rPr>
                <a:t>3</a:t>
              </a:r>
              <a:endParaRPr lang="ko-KR" altLang="en-US" sz="4400" b="1" dirty="0">
                <a:solidFill>
                  <a:srgbClr val="EAEAEA"/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11005310-566C-443F-AA9D-78F06298AAD8}"/>
              </a:ext>
            </a:extLst>
          </p:cNvPr>
          <p:cNvSpPr txBox="1">
            <a:spLocks/>
          </p:cNvSpPr>
          <p:nvPr/>
        </p:nvSpPr>
        <p:spPr>
          <a:xfrm>
            <a:off x="5233441" y="1380530"/>
            <a:ext cx="6442620" cy="93305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dirty="0">
                <a:solidFill>
                  <a:srgbClr val="0D0D0D"/>
                </a:solidFill>
                <a:latin typeface="+mn-ea"/>
                <a:ea typeface="+mn-ea"/>
              </a:rPr>
              <a:t>문제 </a:t>
            </a: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1</a:t>
            </a:r>
            <a:r>
              <a:rPr kumimoji="1" lang="ko-KR" altLang="en-US" dirty="0">
                <a:solidFill>
                  <a:srgbClr val="0D0D0D"/>
                </a:solidFill>
                <a:latin typeface="+mn-ea"/>
                <a:ea typeface="+mn-ea"/>
              </a:rPr>
              <a:t>번 </a:t>
            </a: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– </a:t>
            </a:r>
            <a:r>
              <a:rPr kumimoji="1" lang="en-US" altLang="ko-KR" dirty="0" err="1">
                <a:solidFill>
                  <a:srgbClr val="0D0D0D"/>
                </a:solidFill>
                <a:latin typeface="+mn-ea"/>
                <a:ea typeface="+mn-ea"/>
              </a:rPr>
              <a:t>waitpid</a:t>
            </a: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 </a:t>
            </a:r>
            <a:r>
              <a:rPr kumimoji="1" lang="ko-KR" altLang="en-US" dirty="0">
                <a:solidFill>
                  <a:srgbClr val="0D0D0D"/>
                </a:solidFill>
                <a:latin typeface="+mn-ea"/>
                <a:ea typeface="+mn-ea"/>
              </a:rPr>
              <a:t>이용</a:t>
            </a:r>
            <a:endParaRPr kumimoji="1" lang="en-US" altLang="ko-KR" dirty="0">
              <a:solidFill>
                <a:srgbClr val="0D0D0D"/>
              </a:solidFill>
              <a:latin typeface="+mn-ea"/>
              <a:ea typeface="+mn-ea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8178B940-64AF-400B-8585-40E028C5B127}"/>
              </a:ext>
            </a:extLst>
          </p:cNvPr>
          <p:cNvSpPr txBox="1">
            <a:spLocks/>
          </p:cNvSpPr>
          <p:nvPr/>
        </p:nvSpPr>
        <p:spPr>
          <a:xfrm>
            <a:off x="5233441" y="2967448"/>
            <a:ext cx="6442620" cy="93305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dirty="0">
                <a:solidFill>
                  <a:srgbClr val="0D0D0D"/>
                </a:solidFill>
                <a:latin typeface="+mn-ea"/>
                <a:ea typeface="+mn-ea"/>
              </a:rPr>
              <a:t>문제 </a:t>
            </a: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2</a:t>
            </a:r>
            <a:r>
              <a:rPr kumimoji="1" lang="ko-KR" altLang="en-US" dirty="0">
                <a:solidFill>
                  <a:srgbClr val="0D0D0D"/>
                </a:solidFill>
                <a:latin typeface="+mn-ea"/>
                <a:ea typeface="+mn-ea"/>
              </a:rPr>
              <a:t>번 </a:t>
            </a: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– wait </a:t>
            </a:r>
            <a:r>
              <a:rPr kumimoji="1" lang="ko-KR" altLang="en-US" dirty="0">
                <a:solidFill>
                  <a:srgbClr val="0D0D0D"/>
                </a:solidFill>
                <a:latin typeface="+mn-ea"/>
                <a:ea typeface="+mn-ea"/>
              </a:rPr>
              <a:t>시스템 콜 사용</a:t>
            </a:r>
            <a:endParaRPr kumimoji="1" lang="en-US" altLang="ko-KR" dirty="0">
              <a:solidFill>
                <a:srgbClr val="0D0D0D"/>
              </a:solidFill>
              <a:latin typeface="+mn-ea"/>
              <a:ea typeface="+mn-ea"/>
            </a:endParaRP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772D1AED-CC51-435A-87FF-1762538889DA}"/>
              </a:ext>
            </a:extLst>
          </p:cNvPr>
          <p:cNvSpPr txBox="1">
            <a:spLocks/>
          </p:cNvSpPr>
          <p:nvPr/>
        </p:nvSpPr>
        <p:spPr>
          <a:xfrm>
            <a:off x="5233441" y="4609232"/>
            <a:ext cx="6442620" cy="803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Q &amp;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B0D3A2-3DF8-4F09-8DCB-0E035E5AD502}"/>
              </a:ext>
            </a:extLst>
          </p:cNvPr>
          <p:cNvSpPr txBox="1"/>
          <p:nvPr/>
        </p:nvSpPr>
        <p:spPr>
          <a:xfrm>
            <a:off x="1013319" y="2875002"/>
            <a:ext cx="17748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75284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D9483553-6408-42A4-9C52-1FA0AFAFDAB7}"/>
              </a:ext>
            </a:extLst>
          </p:cNvPr>
          <p:cNvSpPr txBox="1">
            <a:spLocks/>
          </p:cNvSpPr>
          <p:nvPr/>
        </p:nvSpPr>
        <p:spPr>
          <a:xfrm>
            <a:off x="515939" y="512763"/>
            <a:ext cx="11160124" cy="1077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4500" dirty="0"/>
              <a:t>문제 </a:t>
            </a:r>
            <a:r>
              <a:rPr kumimoji="1" lang="en-US" altLang="ko-KR" sz="4500" dirty="0"/>
              <a:t>1</a:t>
            </a:r>
            <a:r>
              <a:rPr kumimoji="1" lang="ko-KR" altLang="en-US" sz="4500" dirty="0"/>
              <a:t>번 </a:t>
            </a:r>
            <a:r>
              <a:rPr kumimoji="1" lang="en-US" altLang="ko-KR" sz="4500" dirty="0"/>
              <a:t>– </a:t>
            </a:r>
            <a:r>
              <a:rPr kumimoji="1" lang="en-US" altLang="ko-KR" sz="4500" dirty="0" err="1"/>
              <a:t>waitpid</a:t>
            </a:r>
            <a:r>
              <a:rPr kumimoji="1" lang="en-US" altLang="ko-KR" sz="4500" dirty="0"/>
              <a:t> </a:t>
            </a:r>
            <a:r>
              <a:rPr kumimoji="1" lang="ko-KR" altLang="en-US" sz="4500" dirty="0"/>
              <a:t>이용</a:t>
            </a:r>
            <a:endParaRPr kumimoji="1" lang="en-US" altLang="ko-KR" sz="4500" dirty="0"/>
          </a:p>
          <a:p>
            <a:endParaRPr kumimoji="1" lang="en-US" altLang="ko-KR" sz="2000" dirty="0"/>
          </a:p>
          <a:p>
            <a:r>
              <a:rPr kumimoji="1" lang="en-US" altLang="ko-KR" sz="2000" dirty="0" err="1"/>
              <a:t>waitpid</a:t>
            </a:r>
            <a:r>
              <a:rPr kumimoji="1" lang="ko-KR" altLang="en-US" sz="2000" dirty="0"/>
              <a:t>를 이용해 처음에 생성된 자식 프로세스의 종료를 기다리는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프로그램 작성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출력 결과는 우측 아래 사진과 같다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즉</a:t>
            </a:r>
            <a:r>
              <a:rPr kumimoji="1" lang="en-US" altLang="ko-KR" sz="2000" dirty="0"/>
              <a:t>, </a:t>
            </a:r>
            <a:r>
              <a:rPr kumimoji="1" lang="en-US" altLang="ko-KR" sz="2000" dirty="0" err="1"/>
              <a:t>waitpid</a:t>
            </a:r>
            <a:r>
              <a:rPr kumimoji="1" lang="ko-KR" altLang="en-US" sz="2000" dirty="0"/>
              <a:t>를 사용하게 되면 특정 프로세스가 종료되기를 기다리도록 설정할 수 있다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9F82DD-E1B5-458A-9449-A83B9675CDC2}"/>
              </a:ext>
            </a:extLst>
          </p:cNvPr>
          <p:cNvSpPr/>
          <p:nvPr/>
        </p:nvSpPr>
        <p:spPr>
          <a:xfrm>
            <a:off x="6850863" y="2240324"/>
            <a:ext cx="4684858" cy="51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0" b="1" dirty="0">
                <a:ea typeface="나눔스퀘어" panose="020B0600000101010101" pitchFamily="50" charset="-127"/>
              </a:rPr>
              <a:t>예상 출력 결과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8E060-4A78-4FC5-B26E-162DD3007CE1}"/>
              </a:ext>
            </a:extLst>
          </p:cNvPr>
          <p:cNvSpPr/>
          <p:nvPr/>
        </p:nvSpPr>
        <p:spPr>
          <a:xfrm>
            <a:off x="6988062" y="2094955"/>
            <a:ext cx="4410461" cy="805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000" b="1" dirty="0"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984716-3F70-435C-83B4-D00929C0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9" y="3045424"/>
            <a:ext cx="4613204" cy="26199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93CE1B-2956-41A1-80CC-76C9183E3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80" y="3045424"/>
            <a:ext cx="4410461" cy="124835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240BC2-D523-4838-A3B6-6CC9EB4A695A}"/>
              </a:ext>
            </a:extLst>
          </p:cNvPr>
          <p:cNvSpPr/>
          <p:nvPr/>
        </p:nvSpPr>
        <p:spPr>
          <a:xfrm>
            <a:off x="803159" y="2094955"/>
            <a:ext cx="4613204" cy="805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0" b="1" dirty="0">
                <a:ea typeface="나눔스퀘어" panose="020B0600000101010101" pitchFamily="50" charset="-127"/>
              </a:rPr>
              <a:t>간단한 흐름</a:t>
            </a:r>
          </a:p>
        </p:txBody>
      </p:sp>
    </p:spTree>
    <p:extLst>
      <p:ext uri="{BB962C8B-B14F-4D97-AF65-F5344CB8AC3E}">
        <p14:creationId xmlns:p14="http://schemas.microsoft.com/office/powerpoint/2010/main" val="404967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1">
            <a:extLst>
              <a:ext uri="{FF2B5EF4-FFF2-40B4-BE49-F238E27FC236}">
                <a16:creationId xmlns:a16="http://schemas.microsoft.com/office/drawing/2014/main" id="{88C41CF0-9503-4092-8F8F-C3EF64F05587}"/>
              </a:ext>
            </a:extLst>
          </p:cNvPr>
          <p:cNvSpPr txBox="1">
            <a:spLocks/>
          </p:cNvSpPr>
          <p:nvPr/>
        </p:nvSpPr>
        <p:spPr>
          <a:xfrm>
            <a:off x="515939" y="512763"/>
            <a:ext cx="11160124" cy="1077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en-US" altLang="ko-KR" sz="4500" dirty="0" err="1"/>
              <a:t>waitpid</a:t>
            </a:r>
            <a:r>
              <a:rPr kumimoji="1" lang="en-US" altLang="ko-KR" sz="4500" dirty="0"/>
              <a:t>() </a:t>
            </a:r>
            <a:r>
              <a:rPr kumimoji="1" lang="ko-KR" altLang="en-US" sz="4500" dirty="0"/>
              <a:t>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449C96-147E-4AE2-B4B4-2D2BBE188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723" y="1834704"/>
            <a:ext cx="5838277" cy="2626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1FE5D-B7D1-40D5-9AAB-E034AACAED11}"/>
              </a:ext>
            </a:extLst>
          </p:cNvPr>
          <p:cNvSpPr txBox="1"/>
          <p:nvPr/>
        </p:nvSpPr>
        <p:spPr>
          <a:xfrm>
            <a:off x="6547623" y="146537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*status?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5A5C7B-598F-430E-B43A-E061B9888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47623" y="1834704"/>
            <a:ext cx="4838700" cy="981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BEB875-AD61-40B7-BF37-A8E2C73F01AA}"/>
              </a:ext>
            </a:extLst>
          </p:cNvPr>
          <p:cNvSpPr txBox="1"/>
          <p:nvPr/>
        </p:nvSpPr>
        <p:spPr>
          <a:xfrm>
            <a:off x="6547623" y="3187049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options?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0BCDB254-62B5-420E-86FC-2139307C62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47623" y="3556381"/>
            <a:ext cx="48958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2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D9483553-6408-42A4-9C52-1FA0AFAFDAB7}"/>
              </a:ext>
            </a:extLst>
          </p:cNvPr>
          <p:cNvSpPr txBox="1">
            <a:spLocks/>
          </p:cNvSpPr>
          <p:nvPr/>
        </p:nvSpPr>
        <p:spPr>
          <a:xfrm>
            <a:off x="515938" y="210760"/>
            <a:ext cx="11160124" cy="1077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4500" dirty="0"/>
              <a:t>os_pgm1.c</a:t>
            </a:r>
            <a:endParaRPr kumimoji="1" lang="ko-KR" altLang="en-US" sz="4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9F82DD-E1B5-458A-9449-A83B9675CDC2}"/>
              </a:ext>
            </a:extLst>
          </p:cNvPr>
          <p:cNvSpPr/>
          <p:nvPr/>
        </p:nvSpPr>
        <p:spPr>
          <a:xfrm>
            <a:off x="1271325" y="1943612"/>
            <a:ext cx="3729162" cy="2970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0" b="1" dirty="0">
                <a:ea typeface="나눔스퀘어" panose="020B0600000101010101" pitchFamily="50" charset="-127"/>
              </a:rPr>
              <a:t>텍스트를 입력하세요</a:t>
            </a:r>
            <a:r>
              <a:rPr kumimoji="1" lang="en-US" altLang="ko-KR" sz="3000" b="1" dirty="0">
                <a:ea typeface="나눔스퀘어" panose="020B0600000101010101" pitchFamily="50" charset="-127"/>
              </a:rPr>
              <a:t>.</a:t>
            </a:r>
            <a:endParaRPr kumimoji="1" lang="ko-KR" altLang="en-US" sz="3000" b="1" dirty="0"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8E060-4A78-4FC5-B26E-162DD3007CE1}"/>
              </a:ext>
            </a:extLst>
          </p:cNvPr>
          <p:cNvSpPr/>
          <p:nvPr/>
        </p:nvSpPr>
        <p:spPr>
          <a:xfrm>
            <a:off x="7191512" y="1299928"/>
            <a:ext cx="3729162" cy="6412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0" b="1" dirty="0">
                <a:ea typeface="나눔스퀘어" panose="020B0600000101010101" pitchFamily="50" charset="-127"/>
              </a:rPr>
              <a:t>출력 결과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D92170F-AFB0-4DCF-88DF-02623520D5F7}"/>
              </a:ext>
            </a:extLst>
          </p:cNvPr>
          <p:cNvGrpSpPr/>
          <p:nvPr/>
        </p:nvGrpSpPr>
        <p:grpSpPr>
          <a:xfrm>
            <a:off x="5713565" y="2975405"/>
            <a:ext cx="764869" cy="907190"/>
            <a:chOff x="5263446" y="2500312"/>
            <a:chExt cx="1386946" cy="164501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BBA282-A262-499C-A9C2-E64621E39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5263446" y="2500312"/>
              <a:ext cx="1082146" cy="164501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BB7A11-CA29-4747-9EA0-E2C320C0B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68246" y="2500312"/>
              <a:ext cx="1082146" cy="1645018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80DE35-07F2-40DA-A42B-89B37BB6684B}"/>
              </a:ext>
            </a:extLst>
          </p:cNvPr>
          <p:cNvSpPr/>
          <p:nvPr/>
        </p:nvSpPr>
        <p:spPr>
          <a:xfrm>
            <a:off x="6096000" y="4028032"/>
            <a:ext cx="6096000" cy="1772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ea typeface="나눔스퀘어" panose="020B0600000101010101" pitchFamily="50" charset="-127"/>
              </a:rPr>
              <a:t>종료된 자식 프로세스의 </a:t>
            </a:r>
            <a:r>
              <a:rPr kumimoji="1" lang="en-US" altLang="ko-KR" sz="2000" b="1" dirty="0">
                <a:ea typeface="나눔스퀘어" panose="020B0600000101010101" pitchFamily="50" charset="-127"/>
              </a:rPr>
              <a:t>ID </a:t>
            </a:r>
            <a:r>
              <a:rPr kumimoji="1" lang="ko-KR" altLang="en-US" sz="2000" b="1" dirty="0">
                <a:ea typeface="나눔스퀘어" panose="020B0600000101010101" pitchFamily="50" charset="-127"/>
              </a:rPr>
              <a:t>와 종료코드가 출력됨을 확인</a:t>
            </a:r>
            <a:endParaRPr kumimoji="1" lang="en-US" altLang="ko-KR" sz="2000" b="1" dirty="0"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b="1" dirty="0"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ea typeface="나눔스퀘어" panose="020B0600000101010101" pitchFamily="50" charset="-127"/>
              </a:rPr>
              <a:t>제시된 예상 결과와 같이 </a:t>
            </a:r>
            <a:r>
              <a:rPr kumimoji="1" lang="en-US" altLang="ko-KR" sz="2000" b="1" dirty="0">
                <a:ea typeface="나눔스퀘어" panose="020B0600000101010101" pitchFamily="50" charset="-127"/>
              </a:rPr>
              <a:t>child-1</a:t>
            </a:r>
            <a:r>
              <a:rPr kumimoji="1" lang="ko-KR" altLang="en-US" sz="2000" b="1" dirty="0">
                <a:ea typeface="나눔스퀘어" panose="020B0600000101010101" pitchFamily="50" charset="-127"/>
              </a:rPr>
              <a:t>의 </a:t>
            </a:r>
            <a:r>
              <a:rPr kumimoji="1" lang="en-US" altLang="ko-KR" sz="2000" b="1" dirty="0">
                <a:ea typeface="나눔스퀘어" panose="020B0600000101010101" pitchFamily="50" charset="-127"/>
              </a:rPr>
              <a:t>ID</a:t>
            </a:r>
            <a:r>
              <a:rPr kumimoji="1" lang="ko-KR" altLang="en-US" sz="2000" b="1" dirty="0">
                <a:ea typeface="나눔스퀘어" panose="020B0600000101010101" pitchFamily="50" charset="-127"/>
              </a:rPr>
              <a:t>와 </a:t>
            </a:r>
            <a:r>
              <a:rPr kumimoji="1" lang="en-US" altLang="ko-KR" sz="2000" b="1" dirty="0">
                <a:ea typeface="나눔스퀘어" panose="020B0600000101010101" pitchFamily="50" charset="-127"/>
              </a:rPr>
              <a:t>child</a:t>
            </a:r>
            <a:r>
              <a:rPr kumimoji="1" lang="ko-KR" altLang="en-US" sz="2000" b="1" dirty="0">
                <a:ea typeface="나눔스퀘어" panose="020B0600000101010101" pitchFamily="50" charset="-127"/>
              </a:rPr>
              <a:t>의 </a:t>
            </a:r>
            <a:r>
              <a:rPr kumimoji="1" lang="en-US" altLang="ko-KR" sz="2000" b="1" dirty="0">
                <a:ea typeface="나눔스퀘어" panose="020B0600000101010101" pitchFamily="50" charset="-127"/>
              </a:rPr>
              <a:t>ID</a:t>
            </a:r>
            <a:r>
              <a:rPr kumimoji="1" lang="ko-KR" altLang="en-US" sz="2000" b="1" dirty="0">
                <a:ea typeface="나눔스퀘어" panose="020B0600000101010101" pitchFamily="50" charset="-127"/>
              </a:rPr>
              <a:t>가 동일함을 확인</a:t>
            </a:r>
            <a:endParaRPr kumimoji="1" lang="en-US" altLang="ko-KR" sz="2000" b="1" dirty="0"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b="1" dirty="0"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ea typeface="나눔스퀘어" panose="020B0600000101010101" pitchFamily="50" charset="-127"/>
              </a:rPr>
              <a:t>매 실행마다 프로세스의 </a:t>
            </a:r>
            <a:r>
              <a:rPr kumimoji="1" lang="en-US" altLang="ko-KR" sz="2000" b="1" dirty="0">
                <a:ea typeface="나눔스퀘어" panose="020B0600000101010101" pitchFamily="50" charset="-127"/>
              </a:rPr>
              <a:t>ID</a:t>
            </a:r>
            <a:r>
              <a:rPr kumimoji="1" lang="ko-KR" altLang="en-US" sz="2000" b="1" dirty="0">
                <a:ea typeface="나눔스퀘어" panose="020B0600000101010101" pitchFamily="50" charset="-127"/>
              </a:rPr>
              <a:t>가 변한 것을 확인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4969E5B-659C-412A-BA1E-7D6ABAA9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737" y="2086618"/>
            <a:ext cx="4047670" cy="165185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90D43E7-A816-4BDA-91B2-E8423E421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44" y="1387928"/>
            <a:ext cx="5498077" cy="516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5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D9483553-6408-42A4-9C52-1FA0AFAFDAB7}"/>
              </a:ext>
            </a:extLst>
          </p:cNvPr>
          <p:cNvSpPr txBox="1">
            <a:spLocks/>
          </p:cNvSpPr>
          <p:nvPr/>
        </p:nvSpPr>
        <p:spPr>
          <a:xfrm>
            <a:off x="515939" y="512763"/>
            <a:ext cx="11160124" cy="1077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4500" dirty="0"/>
              <a:t>문제 </a:t>
            </a:r>
            <a:r>
              <a:rPr kumimoji="1" lang="en-US" altLang="ko-KR" sz="4500" dirty="0"/>
              <a:t>2</a:t>
            </a:r>
            <a:r>
              <a:rPr kumimoji="1" lang="ko-KR" altLang="en-US" sz="4500" dirty="0"/>
              <a:t>번 </a:t>
            </a:r>
            <a:r>
              <a:rPr kumimoji="1" lang="en-US" altLang="ko-KR" sz="4500" dirty="0"/>
              <a:t>– wait </a:t>
            </a:r>
            <a:r>
              <a:rPr kumimoji="1" lang="ko-KR" altLang="en-US" sz="4500" dirty="0"/>
              <a:t>시스템 콜 사용</a:t>
            </a:r>
            <a:endParaRPr kumimoji="1" lang="en-US" altLang="ko-KR" sz="45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아래와 같은 결과가 출력되도록 </a:t>
            </a:r>
            <a:r>
              <a:rPr kumimoji="1" lang="en-US" altLang="ko-KR" sz="2000" dirty="0"/>
              <a:t>wait </a:t>
            </a:r>
            <a:r>
              <a:rPr kumimoji="1" lang="ko-KR" altLang="en-US" sz="2000" dirty="0"/>
              <a:t>시스템 콜을 사용하여 자식 프로세스가 끝날 때까지 기다리고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자식 프로세스의 종료상태를 검사하는 프로그램을 작성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8E060-4A78-4FC5-B26E-162DD3007CE1}"/>
              </a:ext>
            </a:extLst>
          </p:cNvPr>
          <p:cNvSpPr/>
          <p:nvPr/>
        </p:nvSpPr>
        <p:spPr>
          <a:xfrm>
            <a:off x="3890769" y="2107287"/>
            <a:ext cx="4410461" cy="805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b="1" dirty="0">
                <a:ea typeface="나눔스퀘어" panose="020B0600000101010101" pitchFamily="50" charset="-127"/>
              </a:rPr>
              <a:t> </a:t>
            </a:r>
            <a:r>
              <a:rPr kumimoji="1" lang="ko-KR" altLang="en-US" sz="3000" b="1" dirty="0">
                <a:ea typeface="나눔스퀘어" panose="020B0600000101010101" pitchFamily="50" charset="-127"/>
              </a:rPr>
              <a:t>예상 출력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C71697-EF07-40CE-A918-3A10E3C38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94" y="3428999"/>
            <a:ext cx="5314410" cy="29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3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1">
            <a:extLst>
              <a:ext uri="{FF2B5EF4-FFF2-40B4-BE49-F238E27FC236}">
                <a16:creationId xmlns:a16="http://schemas.microsoft.com/office/drawing/2014/main" id="{88C41CF0-9503-4092-8F8F-C3EF64F05587}"/>
              </a:ext>
            </a:extLst>
          </p:cNvPr>
          <p:cNvSpPr txBox="1">
            <a:spLocks/>
          </p:cNvSpPr>
          <p:nvPr/>
        </p:nvSpPr>
        <p:spPr>
          <a:xfrm>
            <a:off x="515939" y="512763"/>
            <a:ext cx="11160124" cy="1077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en-US" altLang="ko-KR" sz="4500" dirty="0"/>
              <a:t>wait </a:t>
            </a:r>
            <a:r>
              <a:rPr kumimoji="1" lang="ko-KR" altLang="en-US" sz="4500" dirty="0"/>
              <a:t>설명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8CCAE6-52E8-4576-8A36-3DA32EABC9F9}"/>
              </a:ext>
            </a:extLst>
          </p:cNvPr>
          <p:cNvSpPr/>
          <p:nvPr/>
        </p:nvSpPr>
        <p:spPr>
          <a:xfrm>
            <a:off x="257969" y="1397728"/>
            <a:ext cx="11676061" cy="51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ea typeface="나눔스퀘어" panose="020B0600000101010101" pitchFamily="50" charset="-127"/>
              </a:rPr>
              <a:t>자식 프로세스의 작업이 끝날 때까지 대기하며</a:t>
            </a:r>
            <a:r>
              <a:rPr kumimoji="1" lang="en-US" altLang="ko-KR" sz="2000" b="1" dirty="0">
                <a:ea typeface="나눔스퀘어" panose="020B0600000101010101" pitchFamily="50" charset="-127"/>
              </a:rPr>
              <a:t>, </a:t>
            </a:r>
            <a:r>
              <a:rPr kumimoji="1" lang="ko-KR" altLang="en-US" sz="2000" b="1" dirty="0">
                <a:ea typeface="나눔스퀘어" panose="020B0600000101010101" pitchFamily="50" charset="-127"/>
              </a:rPr>
              <a:t>자식 프로세스가 종료 상태를 반환함</a:t>
            </a:r>
            <a:r>
              <a:rPr kumimoji="1" lang="en-US" altLang="ko-KR" sz="2000" b="1" dirty="0">
                <a:ea typeface="나눔스퀘어" panose="020B0600000101010101" pitchFamily="50" charset="-127"/>
              </a:rPr>
              <a:t>.</a:t>
            </a:r>
            <a:endParaRPr kumimoji="1" lang="ko-KR" altLang="en-US" sz="2000" b="1" dirty="0"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BB9F56-CA47-4F16-B381-222E0C9A2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5939" y="2189488"/>
            <a:ext cx="3888668" cy="14017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F0A671-83F4-4623-9D80-C581C4B990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31445" y="2189489"/>
            <a:ext cx="5544616" cy="140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7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D9483553-6408-42A4-9C52-1FA0AFAFDAB7}"/>
              </a:ext>
            </a:extLst>
          </p:cNvPr>
          <p:cNvSpPr txBox="1">
            <a:spLocks/>
          </p:cNvSpPr>
          <p:nvPr/>
        </p:nvSpPr>
        <p:spPr>
          <a:xfrm>
            <a:off x="515938" y="210760"/>
            <a:ext cx="11160124" cy="1077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4500" dirty="0"/>
              <a:t>os_pgm2.c</a:t>
            </a:r>
            <a:endParaRPr kumimoji="1" lang="ko-KR" altLang="en-US" sz="4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9F82DD-E1B5-458A-9449-A83B9675CDC2}"/>
              </a:ext>
            </a:extLst>
          </p:cNvPr>
          <p:cNvSpPr/>
          <p:nvPr/>
        </p:nvSpPr>
        <p:spPr>
          <a:xfrm>
            <a:off x="1271325" y="1943612"/>
            <a:ext cx="3729162" cy="2970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0" b="1" dirty="0">
                <a:ea typeface="나눔스퀘어" panose="020B0600000101010101" pitchFamily="50" charset="-127"/>
              </a:rPr>
              <a:t>텍스트를 입력하세요</a:t>
            </a:r>
            <a:r>
              <a:rPr kumimoji="1" lang="en-US" altLang="ko-KR" sz="3000" b="1" dirty="0">
                <a:ea typeface="나눔스퀘어" panose="020B0600000101010101" pitchFamily="50" charset="-127"/>
              </a:rPr>
              <a:t>.</a:t>
            </a:r>
            <a:endParaRPr kumimoji="1" lang="ko-KR" altLang="en-US" sz="3000" b="1" dirty="0"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8E060-4A78-4FC5-B26E-162DD3007CE1}"/>
              </a:ext>
            </a:extLst>
          </p:cNvPr>
          <p:cNvSpPr/>
          <p:nvPr/>
        </p:nvSpPr>
        <p:spPr>
          <a:xfrm>
            <a:off x="7191512" y="992036"/>
            <a:ext cx="3729162" cy="6412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0" b="1" dirty="0">
                <a:ea typeface="나눔스퀘어" panose="020B0600000101010101" pitchFamily="50" charset="-127"/>
              </a:rPr>
              <a:t>출력 결과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D92170F-AFB0-4DCF-88DF-02623520D5F7}"/>
              </a:ext>
            </a:extLst>
          </p:cNvPr>
          <p:cNvGrpSpPr/>
          <p:nvPr/>
        </p:nvGrpSpPr>
        <p:grpSpPr>
          <a:xfrm>
            <a:off x="5749358" y="2864263"/>
            <a:ext cx="764869" cy="907190"/>
            <a:chOff x="5263446" y="2500312"/>
            <a:chExt cx="1386946" cy="164501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BBA282-A262-499C-A9C2-E64621E39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5263446" y="2500312"/>
              <a:ext cx="1082146" cy="164501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BB7A11-CA29-4747-9EA0-E2C320C0B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68246" y="2500312"/>
              <a:ext cx="1082146" cy="1645018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80DE35-07F2-40DA-A42B-89B37BB6684B}"/>
              </a:ext>
            </a:extLst>
          </p:cNvPr>
          <p:cNvSpPr/>
          <p:nvPr/>
        </p:nvSpPr>
        <p:spPr>
          <a:xfrm>
            <a:off x="6096000" y="4460688"/>
            <a:ext cx="6096000" cy="1772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ea typeface="나눔스퀘어" panose="020B0600000101010101" pitchFamily="50" charset="-127"/>
              </a:rPr>
              <a:t>부모 프로세스의 출력 작업이 </a:t>
            </a:r>
            <a:r>
              <a:rPr kumimoji="1" lang="en-US" altLang="ko-KR" b="1" dirty="0">
                <a:ea typeface="나눔스퀘어" panose="020B0600000101010101" pitchFamily="50" charset="-127"/>
              </a:rPr>
              <a:t>3</a:t>
            </a:r>
            <a:r>
              <a:rPr kumimoji="1" lang="ko-KR" altLang="en-US" b="1" dirty="0">
                <a:ea typeface="나눔스퀘어" panose="020B0600000101010101" pitchFamily="50" charset="-127"/>
              </a:rPr>
              <a:t>회 실행되고</a:t>
            </a:r>
            <a:r>
              <a:rPr kumimoji="1" lang="en-US" altLang="ko-KR" b="1" dirty="0">
                <a:ea typeface="나눔스퀘어" panose="020B0600000101010101" pitchFamily="50" charset="-127"/>
              </a:rPr>
              <a:t>, </a:t>
            </a:r>
            <a:r>
              <a:rPr kumimoji="1" lang="ko-KR" altLang="en-US" b="1" dirty="0">
                <a:ea typeface="나눔스퀘어" panose="020B0600000101010101" pitchFamily="50" charset="-127"/>
              </a:rPr>
              <a:t>자식 프로세스는 </a:t>
            </a:r>
            <a:r>
              <a:rPr kumimoji="1" lang="en-US" altLang="ko-KR" b="1" dirty="0">
                <a:ea typeface="나눔스퀘어" panose="020B0600000101010101" pitchFamily="50" charset="-127"/>
              </a:rPr>
              <a:t>5</a:t>
            </a:r>
            <a:r>
              <a:rPr kumimoji="1" lang="ko-KR" altLang="en-US" b="1" dirty="0">
                <a:ea typeface="나눔스퀘어" panose="020B0600000101010101" pitchFamily="50" charset="-127"/>
              </a:rPr>
              <a:t>회 실행되었음을 확인</a:t>
            </a:r>
            <a:endParaRPr kumimoji="1" lang="en-US" altLang="ko-KR" b="1" dirty="0"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b="1" dirty="0"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ea typeface="나눔스퀘어" panose="020B0600000101010101" pitchFamily="50" charset="-127"/>
              </a:rPr>
              <a:t>부모 프로세스의 출력이 끝났음에도</a:t>
            </a:r>
            <a:r>
              <a:rPr kumimoji="1" lang="en-US" altLang="ko-KR" b="1" dirty="0">
                <a:ea typeface="나눔스퀘어" panose="020B0600000101010101" pitchFamily="50" charset="-127"/>
              </a:rPr>
              <a:t>, </a:t>
            </a:r>
            <a:r>
              <a:rPr kumimoji="1" lang="ko-KR" altLang="en-US" b="1" dirty="0">
                <a:ea typeface="나눔스퀘어" panose="020B0600000101010101" pitchFamily="50" charset="-127"/>
              </a:rPr>
              <a:t>자식 프로세스의 출력이 종료될 때까지 프로그램이 종료되지 않았음을 확인</a:t>
            </a:r>
            <a:endParaRPr kumimoji="1" lang="en-US" altLang="ko-KR" b="1" dirty="0"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b="1" dirty="0"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ea typeface="나눔스퀘어" panose="020B0600000101010101" pitchFamily="50" charset="-127"/>
              </a:rPr>
              <a:t>자식 프로세스가 정상 종료되었음을 확인한 다음</a:t>
            </a:r>
            <a:r>
              <a:rPr kumimoji="1" lang="en-US" altLang="ko-KR" b="1" dirty="0">
                <a:ea typeface="나눔스퀘어" panose="020B0600000101010101" pitchFamily="50" charset="-127"/>
              </a:rPr>
              <a:t>,    </a:t>
            </a:r>
            <a:r>
              <a:rPr kumimoji="1" lang="ko-KR" altLang="en-US" b="1" dirty="0">
                <a:ea typeface="나눔스퀘어" panose="020B0600000101010101" pitchFamily="50" charset="-127"/>
              </a:rPr>
              <a:t>자식 프로세스의 </a:t>
            </a:r>
            <a:r>
              <a:rPr kumimoji="1" lang="en-US" altLang="ko-KR" b="1" dirty="0">
                <a:ea typeface="나눔스퀘어" panose="020B0600000101010101" pitchFamily="50" charset="-127"/>
              </a:rPr>
              <a:t>PID</a:t>
            </a:r>
            <a:r>
              <a:rPr kumimoji="1" lang="ko-KR" altLang="en-US" b="1" dirty="0">
                <a:ea typeface="나눔스퀘어" panose="020B0600000101010101" pitchFamily="50" charset="-127"/>
              </a:rPr>
              <a:t>와 할당된 종료코드 </a:t>
            </a:r>
            <a:r>
              <a:rPr kumimoji="1" lang="en-US" altLang="ko-KR" b="1" dirty="0">
                <a:ea typeface="나눔스퀘어" panose="020B0600000101010101" pitchFamily="50" charset="-127"/>
              </a:rPr>
              <a:t>37</a:t>
            </a:r>
            <a:r>
              <a:rPr kumimoji="1" lang="ko-KR" altLang="en-US" b="1" dirty="0">
                <a:ea typeface="나눔스퀘어" panose="020B0600000101010101" pitchFamily="50" charset="-127"/>
              </a:rPr>
              <a:t>이 출력되었음을 확인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C0D60F-D4C4-4CF9-A09F-844821292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442" y="1769963"/>
            <a:ext cx="4407115" cy="200149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294834-7014-4A14-A545-22D2731208DA}"/>
              </a:ext>
            </a:extLst>
          </p:cNvPr>
          <p:cNvSpPr/>
          <p:nvPr/>
        </p:nvSpPr>
        <p:spPr>
          <a:xfrm>
            <a:off x="6940442" y="2114511"/>
            <a:ext cx="1826053" cy="282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051EDD-7B44-4C43-B4C7-FFAF0A642E3D}"/>
              </a:ext>
            </a:extLst>
          </p:cNvPr>
          <p:cNvSpPr/>
          <p:nvPr/>
        </p:nvSpPr>
        <p:spPr>
          <a:xfrm>
            <a:off x="6940440" y="2445449"/>
            <a:ext cx="1826053" cy="28845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D23F2F-6103-4E50-A526-872138432F04}"/>
              </a:ext>
            </a:extLst>
          </p:cNvPr>
          <p:cNvSpPr/>
          <p:nvPr/>
        </p:nvSpPr>
        <p:spPr>
          <a:xfrm>
            <a:off x="6940440" y="2782163"/>
            <a:ext cx="1826053" cy="32163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FCDCA7-1DBB-40BD-94CD-839B9D0E9DBF}"/>
              </a:ext>
            </a:extLst>
          </p:cNvPr>
          <p:cNvSpPr/>
          <p:nvPr/>
        </p:nvSpPr>
        <p:spPr>
          <a:xfrm>
            <a:off x="6940440" y="3103801"/>
            <a:ext cx="1826053" cy="13667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18C566-CB39-4B0E-89B3-A8A2AF0A0EBE}"/>
              </a:ext>
            </a:extLst>
          </p:cNvPr>
          <p:cNvSpPr/>
          <p:nvPr/>
        </p:nvSpPr>
        <p:spPr>
          <a:xfrm>
            <a:off x="6940440" y="3273381"/>
            <a:ext cx="1826053" cy="13897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F2C64-942D-4E81-86E8-BA5FB5073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3" y="1288672"/>
            <a:ext cx="5483686" cy="5358568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9733C15-F38F-4520-A5B1-2BEF21122177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766495" y="2255853"/>
            <a:ext cx="3542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BEBE32-A388-4E2E-90F0-FB7DD95469F3}"/>
              </a:ext>
            </a:extLst>
          </p:cNvPr>
          <p:cNvSpPr txBox="1"/>
          <p:nvPr/>
        </p:nvSpPr>
        <p:spPr>
          <a:xfrm>
            <a:off x="9056093" y="2114511"/>
            <a:ext cx="1191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첫번째 실행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065A67A-0A6F-46A1-B6C9-0A87F29C16F5}"/>
              </a:ext>
            </a:extLst>
          </p:cNvPr>
          <p:cNvCxnSpPr>
            <a:cxnSpLocks/>
          </p:cNvCxnSpPr>
          <p:nvPr/>
        </p:nvCxnSpPr>
        <p:spPr>
          <a:xfrm>
            <a:off x="8766495" y="2598182"/>
            <a:ext cx="3542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AF1ECA-9207-4EC5-9288-79B542C43AB5}"/>
              </a:ext>
            </a:extLst>
          </p:cNvPr>
          <p:cNvSpPr txBox="1"/>
          <p:nvPr/>
        </p:nvSpPr>
        <p:spPr>
          <a:xfrm>
            <a:off x="9056093" y="2456840"/>
            <a:ext cx="1191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</a:rPr>
              <a:t>두번째 실행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45B822D-A683-4B2B-BFEC-1C585024ED65}"/>
              </a:ext>
            </a:extLst>
          </p:cNvPr>
          <p:cNvCxnSpPr>
            <a:cxnSpLocks/>
          </p:cNvCxnSpPr>
          <p:nvPr/>
        </p:nvCxnSpPr>
        <p:spPr>
          <a:xfrm>
            <a:off x="8766495" y="2935780"/>
            <a:ext cx="35425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9C1D54D-5329-43C2-AEDD-D018F6350043}"/>
              </a:ext>
            </a:extLst>
          </p:cNvPr>
          <p:cNvSpPr txBox="1"/>
          <p:nvPr/>
        </p:nvSpPr>
        <p:spPr>
          <a:xfrm>
            <a:off x="9056093" y="2794438"/>
            <a:ext cx="1191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92D050"/>
                </a:solidFill>
              </a:rPr>
              <a:t>세번째 실행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BD9443-3993-4DB7-A5AD-5AE6407A2D83}"/>
              </a:ext>
            </a:extLst>
          </p:cNvPr>
          <p:cNvCxnSpPr>
            <a:cxnSpLocks/>
          </p:cNvCxnSpPr>
          <p:nvPr/>
        </p:nvCxnSpPr>
        <p:spPr>
          <a:xfrm>
            <a:off x="8766495" y="3193634"/>
            <a:ext cx="35425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BCE1EA-579C-4180-B307-A05312D33227}"/>
              </a:ext>
            </a:extLst>
          </p:cNvPr>
          <p:cNvSpPr txBox="1"/>
          <p:nvPr/>
        </p:nvSpPr>
        <p:spPr>
          <a:xfrm>
            <a:off x="9056093" y="3052292"/>
            <a:ext cx="1191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FF00"/>
                </a:solidFill>
              </a:rPr>
              <a:t>네번째 실행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2884C69-D07D-4212-878B-4F97AF8B1544}"/>
              </a:ext>
            </a:extLst>
          </p:cNvPr>
          <p:cNvCxnSpPr>
            <a:cxnSpLocks/>
          </p:cNvCxnSpPr>
          <p:nvPr/>
        </p:nvCxnSpPr>
        <p:spPr>
          <a:xfrm>
            <a:off x="8766493" y="3339619"/>
            <a:ext cx="142231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92ACB4-E297-4A8E-B393-2E194C1F7A7E}"/>
              </a:ext>
            </a:extLst>
          </p:cNvPr>
          <p:cNvSpPr txBox="1"/>
          <p:nvPr/>
        </p:nvSpPr>
        <p:spPr>
          <a:xfrm>
            <a:off x="10124144" y="3198277"/>
            <a:ext cx="134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7030A0"/>
                </a:solidFill>
              </a:rPr>
              <a:t>다섯번째</a:t>
            </a:r>
            <a:r>
              <a:rPr lang="ko-KR" altLang="en-US" sz="1400" dirty="0">
                <a:solidFill>
                  <a:srgbClr val="7030A0"/>
                </a:solidFill>
              </a:rPr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352041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5" grpId="0"/>
      <p:bldP spid="27" grpId="0"/>
      <p:bldP spid="29" grpId="0"/>
      <p:bldP spid="31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BFD7ECD-7054-4507-9ADE-688106DE39D5}"/>
              </a:ext>
            </a:extLst>
          </p:cNvPr>
          <p:cNvSpPr txBox="1">
            <a:spLocks/>
          </p:cNvSpPr>
          <p:nvPr/>
        </p:nvSpPr>
        <p:spPr>
          <a:xfrm>
            <a:off x="515938" y="2890044"/>
            <a:ext cx="11160124" cy="1077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8000" dirty="0"/>
              <a:t>Q &amp; A</a:t>
            </a:r>
            <a:endParaRPr kumimoji="1"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02352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248</Words>
  <Application>Microsoft Office PowerPoint</Application>
  <PresentationFormat>와이드스크린</PresentationFormat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</vt:lpstr>
      <vt:lpstr>나눔스퀘어 ExtraBold</vt:lpstr>
      <vt:lpstr>Arial</vt:lpstr>
      <vt:lpstr>Office 테마</vt:lpstr>
      <vt:lpstr>OS 1차 레포트(짝수)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토람쥐</dc:creator>
  <cp:lastModifiedBy>최 영환</cp:lastModifiedBy>
  <cp:revision>54</cp:revision>
  <cp:lastPrinted>2021-04-05T14:33:23Z</cp:lastPrinted>
  <dcterms:created xsi:type="dcterms:W3CDTF">2018-12-12T14:36:57Z</dcterms:created>
  <dcterms:modified xsi:type="dcterms:W3CDTF">2021-04-05T16:20:47Z</dcterms:modified>
</cp:coreProperties>
</file>