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ender" initials="DB" lastIdx="1" clrIdx="0">
    <p:extLst>
      <p:ext uri="{19B8F6BF-5375-455C-9EA6-DF929625EA0E}">
        <p15:presenceInfo xmlns:p15="http://schemas.microsoft.com/office/powerpoint/2012/main" userId="David Ben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varScale="1">
        <p:scale>
          <a:sx n="86" d="100"/>
          <a:sy n="86" d="100"/>
        </p:scale>
        <p:origin x="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59808-61D8-492E-9B02-EAC845A30695}" type="datetimeFigureOut">
              <a:rPr lang="en-GB" smtClean="0"/>
              <a:t>25/03/2020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AD634-3F53-4D84-8B40-83EC6D2E3C65}" type="slidenum">
              <a:rPr lang="en-GB" smtClean="0"/>
              <a:t>‹#›</a:t>
            </a:fld>
            <a:endParaRPr lang="en-GB"/>
          </a:p>
        </p:txBody>
      </p:sp>
    </p:spTree>
    <p:extLst>
      <p:ext uri="{BB962C8B-B14F-4D97-AF65-F5344CB8AC3E}">
        <p14:creationId xmlns:p14="http://schemas.microsoft.com/office/powerpoint/2010/main" val="264360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9C88-C9C4-405B-861F-1D91655F4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19FB4B4-EDEC-4ED8-AEB9-8A042A8B0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39ADA7-5740-46C7-A993-98DE954CF44F}"/>
              </a:ext>
            </a:extLst>
          </p:cNvPr>
          <p:cNvSpPr>
            <a:spLocks noGrp="1"/>
          </p:cNvSpPr>
          <p:nvPr>
            <p:ph type="dt" sz="half" idx="10"/>
          </p:nvPr>
        </p:nvSpPr>
        <p:spPr/>
        <p:txBody>
          <a:bodyPr/>
          <a:lstStyle/>
          <a:p>
            <a:fld id="{235D17A6-3BAE-48A0-8376-6EBB327A3902}" type="datetime1">
              <a:rPr lang="en-GB" smtClean="0"/>
              <a:t>25/03/2020</a:t>
            </a:fld>
            <a:endParaRPr lang="en-GB"/>
          </a:p>
        </p:txBody>
      </p:sp>
      <p:sp>
        <p:nvSpPr>
          <p:cNvPr id="5" name="Footer Placeholder 4">
            <a:extLst>
              <a:ext uri="{FF2B5EF4-FFF2-40B4-BE49-F238E27FC236}">
                <a16:creationId xmlns:a16="http://schemas.microsoft.com/office/drawing/2014/main" id="{533CBD6A-1B50-4840-9BD5-D2F99CAF8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72A9B-FE83-4AD4-A290-00F723F93703}"/>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338632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EF3C-AE1C-4BDF-A884-716A06CAA2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595DF6-0E75-4915-8477-FBA6D0257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110061-782B-47A2-9457-3170F0237D41}"/>
              </a:ext>
            </a:extLst>
          </p:cNvPr>
          <p:cNvSpPr>
            <a:spLocks noGrp="1"/>
          </p:cNvSpPr>
          <p:nvPr>
            <p:ph type="dt" sz="half" idx="10"/>
          </p:nvPr>
        </p:nvSpPr>
        <p:spPr/>
        <p:txBody>
          <a:bodyPr/>
          <a:lstStyle/>
          <a:p>
            <a:fld id="{9CDB2A2D-6539-4566-8927-62CC09F5DBF7}" type="datetime1">
              <a:rPr lang="en-GB" smtClean="0"/>
              <a:t>25/03/2020</a:t>
            </a:fld>
            <a:endParaRPr lang="en-GB"/>
          </a:p>
        </p:txBody>
      </p:sp>
      <p:sp>
        <p:nvSpPr>
          <p:cNvPr id="5" name="Footer Placeholder 4">
            <a:extLst>
              <a:ext uri="{FF2B5EF4-FFF2-40B4-BE49-F238E27FC236}">
                <a16:creationId xmlns:a16="http://schemas.microsoft.com/office/drawing/2014/main" id="{CCB3C8EE-4B5C-4F34-8B73-376BEED536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4AC752-F17B-4D44-851B-3DD5B2EE0ACA}"/>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380465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6BA1C-70E8-4FC5-A49B-2D1984FF41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8FB71A-CE83-4FC8-8942-B297F5CAAC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EBE53C-F9F7-4475-AA30-B7AFDC838E05}"/>
              </a:ext>
            </a:extLst>
          </p:cNvPr>
          <p:cNvSpPr>
            <a:spLocks noGrp="1"/>
          </p:cNvSpPr>
          <p:nvPr>
            <p:ph type="dt" sz="half" idx="10"/>
          </p:nvPr>
        </p:nvSpPr>
        <p:spPr/>
        <p:txBody>
          <a:bodyPr/>
          <a:lstStyle/>
          <a:p>
            <a:fld id="{56717427-4EFF-4D46-B3A3-C2339633E78B}" type="datetime1">
              <a:rPr lang="en-GB" smtClean="0"/>
              <a:t>25/03/2020</a:t>
            </a:fld>
            <a:endParaRPr lang="en-GB"/>
          </a:p>
        </p:txBody>
      </p:sp>
      <p:sp>
        <p:nvSpPr>
          <p:cNvPr id="5" name="Footer Placeholder 4">
            <a:extLst>
              <a:ext uri="{FF2B5EF4-FFF2-40B4-BE49-F238E27FC236}">
                <a16:creationId xmlns:a16="http://schemas.microsoft.com/office/drawing/2014/main" id="{F2A99FFC-33F8-4973-8242-52F38C75E5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822091-3466-4ECF-A320-8C8936EEFF92}"/>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419322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707E-2214-4E67-A637-AB976C4B3A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552928-7F16-49CD-BFFC-45B72D9B0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68E206-01D4-4FF8-947C-7636CFC93E04}"/>
              </a:ext>
            </a:extLst>
          </p:cNvPr>
          <p:cNvSpPr>
            <a:spLocks noGrp="1"/>
          </p:cNvSpPr>
          <p:nvPr>
            <p:ph type="dt" sz="half" idx="10"/>
          </p:nvPr>
        </p:nvSpPr>
        <p:spPr/>
        <p:txBody>
          <a:bodyPr/>
          <a:lstStyle/>
          <a:p>
            <a:fld id="{1BE61122-B322-49C0-9EC2-982BAF4BC64C}" type="datetime1">
              <a:rPr lang="en-GB" smtClean="0"/>
              <a:t>25/03/2020</a:t>
            </a:fld>
            <a:endParaRPr lang="en-GB"/>
          </a:p>
        </p:txBody>
      </p:sp>
      <p:sp>
        <p:nvSpPr>
          <p:cNvPr id="5" name="Footer Placeholder 4">
            <a:extLst>
              <a:ext uri="{FF2B5EF4-FFF2-40B4-BE49-F238E27FC236}">
                <a16:creationId xmlns:a16="http://schemas.microsoft.com/office/drawing/2014/main" id="{C1ED132D-0B45-48AB-B958-71CB1068BD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EBB822-49B7-4C2D-8C30-25C0C43E149C}"/>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175694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7DCC-06EA-4DAB-9CEC-1274290D3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760C377-FBAD-4726-8DD8-97187F676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8869AD-DC3C-4B41-B747-A7215E204F5E}"/>
              </a:ext>
            </a:extLst>
          </p:cNvPr>
          <p:cNvSpPr>
            <a:spLocks noGrp="1"/>
          </p:cNvSpPr>
          <p:nvPr>
            <p:ph type="dt" sz="half" idx="10"/>
          </p:nvPr>
        </p:nvSpPr>
        <p:spPr/>
        <p:txBody>
          <a:bodyPr/>
          <a:lstStyle/>
          <a:p>
            <a:fld id="{2F33FA94-EE7D-480D-8C1C-61D15E88AECA}" type="datetime1">
              <a:rPr lang="en-GB" smtClean="0"/>
              <a:t>25/03/2020</a:t>
            </a:fld>
            <a:endParaRPr lang="en-GB"/>
          </a:p>
        </p:txBody>
      </p:sp>
      <p:sp>
        <p:nvSpPr>
          <p:cNvPr id="5" name="Footer Placeholder 4">
            <a:extLst>
              <a:ext uri="{FF2B5EF4-FFF2-40B4-BE49-F238E27FC236}">
                <a16:creationId xmlns:a16="http://schemas.microsoft.com/office/drawing/2014/main" id="{85C3DCC2-59E8-4681-B066-4A93FBAE37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9CE38C-FB8A-4935-AD09-BDA0C2D4E006}"/>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253841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66A1-D02A-4F6F-BC55-5FEC8CABE7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F70B1C-4741-4254-9A36-21EF0028D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B7D011-3BC4-4ED3-86DF-FC5775DA5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566FA7-9423-4117-AB68-EDA2D87D87BB}"/>
              </a:ext>
            </a:extLst>
          </p:cNvPr>
          <p:cNvSpPr>
            <a:spLocks noGrp="1"/>
          </p:cNvSpPr>
          <p:nvPr>
            <p:ph type="dt" sz="half" idx="10"/>
          </p:nvPr>
        </p:nvSpPr>
        <p:spPr/>
        <p:txBody>
          <a:bodyPr/>
          <a:lstStyle/>
          <a:p>
            <a:fld id="{E999F3C6-67E7-4C12-8EB4-6BB5998978F6}" type="datetime1">
              <a:rPr lang="en-GB" smtClean="0"/>
              <a:t>25/03/2020</a:t>
            </a:fld>
            <a:endParaRPr lang="en-GB"/>
          </a:p>
        </p:txBody>
      </p:sp>
      <p:sp>
        <p:nvSpPr>
          <p:cNvPr id="6" name="Footer Placeholder 5">
            <a:extLst>
              <a:ext uri="{FF2B5EF4-FFF2-40B4-BE49-F238E27FC236}">
                <a16:creationId xmlns:a16="http://schemas.microsoft.com/office/drawing/2014/main" id="{D8730488-AB2D-4B62-A027-143D10CC4F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952F94-89CD-458C-A815-7C9280CB35E5}"/>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345205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BFE7-D74F-410F-B420-6E49B9B698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5ACA47-A179-42D9-9255-1C7ED329E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22567-5C78-43F0-8DF7-3B1442026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B280BD-A37C-48CA-93B4-FBE5D53EE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D9348-203A-4575-BFF8-FE001F6D9F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AB7A49-7AC8-4E15-9E1C-4E2C93F353C6}"/>
              </a:ext>
            </a:extLst>
          </p:cNvPr>
          <p:cNvSpPr>
            <a:spLocks noGrp="1"/>
          </p:cNvSpPr>
          <p:nvPr>
            <p:ph type="dt" sz="half" idx="10"/>
          </p:nvPr>
        </p:nvSpPr>
        <p:spPr/>
        <p:txBody>
          <a:bodyPr/>
          <a:lstStyle/>
          <a:p>
            <a:fld id="{1C1B73D7-958B-4AE6-9B90-A257FDB7F3C9}" type="datetime1">
              <a:rPr lang="en-GB" smtClean="0"/>
              <a:t>25/03/2020</a:t>
            </a:fld>
            <a:endParaRPr lang="en-GB"/>
          </a:p>
        </p:txBody>
      </p:sp>
      <p:sp>
        <p:nvSpPr>
          <p:cNvPr id="8" name="Footer Placeholder 7">
            <a:extLst>
              <a:ext uri="{FF2B5EF4-FFF2-40B4-BE49-F238E27FC236}">
                <a16:creationId xmlns:a16="http://schemas.microsoft.com/office/drawing/2014/main" id="{73D9CFCB-3F75-4E6C-810E-7530C9ABFB1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D329EC-25F6-4CB4-8ADF-026FD34B1A18}"/>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381367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5B73-3957-4032-A182-3CCE15F5EF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9C3C82-A0BE-4943-9644-461DE4C5D573}"/>
              </a:ext>
            </a:extLst>
          </p:cNvPr>
          <p:cNvSpPr>
            <a:spLocks noGrp="1"/>
          </p:cNvSpPr>
          <p:nvPr>
            <p:ph type="dt" sz="half" idx="10"/>
          </p:nvPr>
        </p:nvSpPr>
        <p:spPr/>
        <p:txBody>
          <a:bodyPr/>
          <a:lstStyle/>
          <a:p>
            <a:fld id="{AB4D65A6-F744-47E7-977C-FFCEE0FFB482}" type="datetime1">
              <a:rPr lang="en-GB" smtClean="0"/>
              <a:t>25/03/2020</a:t>
            </a:fld>
            <a:endParaRPr lang="en-GB"/>
          </a:p>
        </p:txBody>
      </p:sp>
      <p:sp>
        <p:nvSpPr>
          <p:cNvPr id="4" name="Footer Placeholder 3">
            <a:extLst>
              <a:ext uri="{FF2B5EF4-FFF2-40B4-BE49-F238E27FC236}">
                <a16:creationId xmlns:a16="http://schemas.microsoft.com/office/drawing/2014/main" id="{236729D5-8E3D-45E8-B9EE-B7936BDEC9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9397A6-C568-4581-8FF7-71C7E49DEA8E}"/>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370456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B75CB2-8E48-4590-AF3A-AB0CCF389415}"/>
              </a:ext>
            </a:extLst>
          </p:cNvPr>
          <p:cNvSpPr>
            <a:spLocks noGrp="1"/>
          </p:cNvSpPr>
          <p:nvPr>
            <p:ph type="dt" sz="half" idx="10"/>
          </p:nvPr>
        </p:nvSpPr>
        <p:spPr/>
        <p:txBody>
          <a:bodyPr/>
          <a:lstStyle/>
          <a:p>
            <a:fld id="{BFA47624-8647-4D74-8AC6-C5A9FFA27177}" type="datetime1">
              <a:rPr lang="en-GB" smtClean="0"/>
              <a:t>25/03/2020</a:t>
            </a:fld>
            <a:endParaRPr lang="en-GB"/>
          </a:p>
        </p:txBody>
      </p:sp>
      <p:sp>
        <p:nvSpPr>
          <p:cNvPr id="3" name="Footer Placeholder 2">
            <a:extLst>
              <a:ext uri="{FF2B5EF4-FFF2-40B4-BE49-F238E27FC236}">
                <a16:creationId xmlns:a16="http://schemas.microsoft.com/office/drawing/2014/main" id="{E27D644B-AFD0-4608-A2E6-EE57761325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35CFCE-8BD6-4E5F-8B7E-1AD7C0D046C8}"/>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401670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D7C0-149F-498D-A04A-CF00FC056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767553-3220-4B98-A1B4-4EED96B29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411C3B-321B-4FC5-9D3A-5FF7F9247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ED43E-DBC2-488F-AF1F-7BECA859AD27}"/>
              </a:ext>
            </a:extLst>
          </p:cNvPr>
          <p:cNvSpPr>
            <a:spLocks noGrp="1"/>
          </p:cNvSpPr>
          <p:nvPr>
            <p:ph type="dt" sz="half" idx="10"/>
          </p:nvPr>
        </p:nvSpPr>
        <p:spPr/>
        <p:txBody>
          <a:bodyPr/>
          <a:lstStyle/>
          <a:p>
            <a:fld id="{9B0E843D-33F9-4177-AD0E-F079641EE0DB}" type="datetime1">
              <a:rPr lang="en-GB" smtClean="0"/>
              <a:t>25/03/2020</a:t>
            </a:fld>
            <a:endParaRPr lang="en-GB"/>
          </a:p>
        </p:txBody>
      </p:sp>
      <p:sp>
        <p:nvSpPr>
          <p:cNvPr id="6" name="Footer Placeholder 5">
            <a:extLst>
              <a:ext uri="{FF2B5EF4-FFF2-40B4-BE49-F238E27FC236}">
                <a16:creationId xmlns:a16="http://schemas.microsoft.com/office/drawing/2014/main" id="{A26B49EF-5E3A-4305-A334-BD642A717C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D48D6C-C9A7-4617-91CB-7A21BA98B33E}"/>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403171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E41C-6C58-4A1F-A24E-87DEF485B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9B6F03-462A-4617-921B-8418F3C6D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C6156D-F68F-4094-9071-A308D4679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B0C6E-919D-4B7F-BF7C-2D1DE681A377}"/>
              </a:ext>
            </a:extLst>
          </p:cNvPr>
          <p:cNvSpPr>
            <a:spLocks noGrp="1"/>
          </p:cNvSpPr>
          <p:nvPr>
            <p:ph type="dt" sz="half" idx="10"/>
          </p:nvPr>
        </p:nvSpPr>
        <p:spPr/>
        <p:txBody>
          <a:bodyPr/>
          <a:lstStyle/>
          <a:p>
            <a:fld id="{9D6CFCEB-D00C-4D21-AFFC-A5E1E16A7A90}" type="datetime1">
              <a:rPr lang="en-GB" smtClean="0"/>
              <a:t>25/03/2020</a:t>
            </a:fld>
            <a:endParaRPr lang="en-GB"/>
          </a:p>
        </p:txBody>
      </p:sp>
      <p:sp>
        <p:nvSpPr>
          <p:cNvPr id="6" name="Footer Placeholder 5">
            <a:extLst>
              <a:ext uri="{FF2B5EF4-FFF2-40B4-BE49-F238E27FC236}">
                <a16:creationId xmlns:a16="http://schemas.microsoft.com/office/drawing/2014/main" id="{69363E61-1A76-4818-868D-F1C341B363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BDAEC5-AA80-4EA0-BECD-9DA89E303FC1}"/>
              </a:ext>
            </a:extLst>
          </p:cNvPr>
          <p:cNvSpPr>
            <a:spLocks noGrp="1"/>
          </p:cNvSpPr>
          <p:nvPr>
            <p:ph type="sldNum" sz="quarter" idx="12"/>
          </p:nvPr>
        </p:nvSpPr>
        <p:spPr/>
        <p:txBody>
          <a:bodyPr/>
          <a:lstStyle/>
          <a:p>
            <a:fld id="{43B72310-ACB5-4D03-98F4-FD254CF0850D}" type="slidenum">
              <a:rPr lang="en-GB" smtClean="0"/>
              <a:t>‹#›</a:t>
            </a:fld>
            <a:endParaRPr lang="en-GB"/>
          </a:p>
        </p:txBody>
      </p:sp>
    </p:spTree>
    <p:extLst>
      <p:ext uri="{BB962C8B-B14F-4D97-AF65-F5344CB8AC3E}">
        <p14:creationId xmlns:p14="http://schemas.microsoft.com/office/powerpoint/2010/main" val="37550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9EE05-0846-4C43-800F-1C6616101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22DD39-3BA1-47FD-AE43-34958256C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A78971-9C62-4F48-9A1E-949A88BFB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E3BF-770E-45C3-9E78-B8E51203C502}" type="datetime1">
              <a:rPr lang="en-GB" smtClean="0"/>
              <a:t>25/03/2020</a:t>
            </a:fld>
            <a:endParaRPr lang="en-GB"/>
          </a:p>
        </p:txBody>
      </p:sp>
      <p:sp>
        <p:nvSpPr>
          <p:cNvPr id="5" name="Footer Placeholder 4">
            <a:extLst>
              <a:ext uri="{FF2B5EF4-FFF2-40B4-BE49-F238E27FC236}">
                <a16:creationId xmlns:a16="http://schemas.microsoft.com/office/drawing/2014/main" id="{D9E06A96-64AD-44A2-AE2F-2A53D6DA5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E8CF8C5-8A05-4BCE-B2B6-99B703273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72310-ACB5-4D03-98F4-FD254CF0850D}" type="slidenum">
              <a:rPr lang="en-GB" smtClean="0"/>
              <a:t>‹#›</a:t>
            </a:fld>
            <a:endParaRPr lang="en-GB"/>
          </a:p>
        </p:txBody>
      </p:sp>
    </p:spTree>
    <p:extLst>
      <p:ext uri="{BB962C8B-B14F-4D97-AF65-F5344CB8AC3E}">
        <p14:creationId xmlns:p14="http://schemas.microsoft.com/office/powerpoint/2010/main" val="4178271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dudikbender/springboard/blob/master/Springboard%20Capstone%201%20-%20London%20Home%20Prices.ipynb" TargetMode="External"/><Relationship Id="rId4" Type="http://schemas.openxmlformats.org/officeDocument/2006/relationships/hyperlink" Target="https://www.gov.uk/government/statistical-data-sets/price-paid-data-download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ndon's Tower Bridge at night.">
            <a:extLst>
              <a:ext uri="{FF2B5EF4-FFF2-40B4-BE49-F238E27FC236}">
                <a16:creationId xmlns:a16="http://schemas.microsoft.com/office/drawing/2014/main" id="{630901BA-1E4F-4A35-AC43-20DE002FCDA7}"/>
              </a:ext>
            </a:extLst>
          </p:cNvPr>
          <p:cNvPicPr>
            <a:picLocks noChangeAspect="1"/>
          </p:cNvPicPr>
          <p:nvPr/>
        </p:nvPicPr>
        <p:blipFill rotWithShape="1">
          <a:blip r:embed="rId2">
            <a:extLst>
              <a:ext uri="{28A0092B-C50C-407E-A947-70E740481C1C}">
                <a14:useLocalDpi xmlns:a14="http://schemas.microsoft.com/office/drawing/2010/main" val="0"/>
              </a:ext>
            </a:extLst>
          </a:blip>
          <a:srcRect l="20553" r="16721" b="-1"/>
          <a:stretch/>
        </p:blipFill>
        <p:spPr>
          <a:xfrm>
            <a:off x="4476307" y="595421"/>
            <a:ext cx="7715693" cy="5658438"/>
          </a:xfrm>
          <a:prstGeom prst="rect">
            <a:avLst/>
          </a:prstGeom>
        </p:spPr>
      </p:pic>
      <p:pic>
        <p:nvPicPr>
          <p:cNvPr id="14" name="Picture 13">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4" name="TextBox 3">
            <a:extLst>
              <a:ext uri="{FF2B5EF4-FFF2-40B4-BE49-F238E27FC236}">
                <a16:creationId xmlns:a16="http://schemas.microsoft.com/office/drawing/2014/main" id="{E3A67673-A37F-4F76-B3BF-1502980A75A0}"/>
              </a:ext>
            </a:extLst>
          </p:cNvPr>
          <p:cNvSpPr txBox="1"/>
          <p:nvPr/>
        </p:nvSpPr>
        <p:spPr>
          <a:xfrm>
            <a:off x="409629" y="971702"/>
            <a:ext cx="3948269" cy="238384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dirty="0">
                <a:solidFill>
                  <a:srgbClr val="000000"/>
                </a:solidFill>
                <a:latin typeface="+mj-lt"/>
                <a:ea typeface="+mj-ea"/>
                <a:cs typeface="+mj-cs"/>
              </a:rPr>
              <a:t>Analyzing and Predicting London Home Prices from Free, Public Data</a:t>
            </a:r>
          </a:p>
        </p:txBody>
      </p:sp>
      <p:sp>
        <p:nvSpPr>
          <p:cNvPr id="5" name="TextBox 4">
            <a:extLst>
              <a:ext uri="{FF2B5EF4-FFF2-40B4-BE49-F238E27FC236}">
                <a16:creationId xmlns:a16="http://schemas.microsoft.com/office/drawing/2014/main" id="{64509FDE-CB15-4D89-B703-C2C9105378E5}"/>
              </a:ext>
            </a:extLst>
          </p:cNvPr>
          <p:cNvSpPr txBox="1"/>
          <p:nvPr/>
        </p:nvSpPr>
        <p:spPr>
          <a:xfrm>
            <a:off x="409630" y="4606636"/>
            <a:ext cx="3948269" cy="1000274"/>
          </a:xfrm>
          <a:prstGeom prst="rect">
            <a:avLst/>
          </a:prstGeom>
          <a:noFill/>
        </p:spPr>
        <p:txBody>
          <a:bodyPr wrap="square" rtlCol="0">
            <a:spAutoFit/>
          </a:bodyPr>
          <a:lstStyle/>
          <a:p>
            <a:pPr>
              <a:spcAft>
                <a:spcPts val="600"/>
              </a:spcAft>
            </a:pPr>
            <a:r>
              <a:rPr lang="en-GB" b="1" dirty="0">
                <a:latin typeface="+mj-lt"/>
              </a:rPr>
              <a:t>A Springboard Capstone project by David Bender</a:t>
            </a:r>
          </a:p>
          <a:p>
            <a:pPr>
              <a:spcAft>
                <a:spcPts val="600"/>
              </a:spcAft>
            </a:pPr>
            <a:r>
              <a:rPr lang="en-GB" b="1" i="1" dirty="0">
                <a:latin typeface="+mj-lt"/>
              </a:rPr>
              <a:t>March 25, 2020</a:t>
            </a:r>
          </a:p>
        </p:txBody>
      </p:sp>
    </p:spTree>
    <p:extLst>
      <p:ext uri="{BB962C8B-B14F-4D97-AF65-F5344CB8AC3E}">
        <p14:creationId xmlns:p14="http://schemas.microsoft.com/office/powerpoint/2010/main" val="45035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90BADA-DF46-4569-B2D6-60FB91665611}"/>
              </a:ext>
            </a:extLst>
          </p:cNvPr>
          <p:cNvSpPr>
            <a:spLocks noGrp="1"/>
          </p:cNvSpPr>
          <p:nvPr>
            <p:ph type="title"/>
          </p:nvPr>
        </p:nvSpPr>
        <p:spPr>
          <a:xfrm>
            <a:off x="6094105" y="802954"/>
            <a:ext cx="4977976" cy="2418227"/>
          </a:xfrm>
        </p:spPr>
        <p:txBody>
          <a:bodyPr vert="horz" lIns="91440" tIns="45720" rIns="91440" bIns="45720" rtlCol="0" anchor="ctr">
            <a:normAutofit/>
          </a:bodyPr>
          <a:lstStyle/>
          <a:p>
            <a:r>
              <a:rPr lang="en-US" sz="2700" b="1" dirty="0">
                <a:solidFill>
                  <a:srgbClr val="000000"/>
                </a:solidFill>
              </a:rPr>
              <a:t>The Purpose:</a:t>
            </a:r>
            <a:br>
              <a:rPr lang="en-US" sz="2000" b="1" dirty="0">
                <a:solidFill>
                  <a:srgbClr val="000000"/>
                </a:solidFill>
              </a:rPr>
            </a:br>
            <a:r>
              <a:rPr lang="en-US" sz="2000" dirty="0">
                <a:solidFill>
                  <a:srgbClr val="000000"/>
                </a:solidFill>
              </a:rPr>
              <a:t>Real estate investment firms have to incorporate many factors when deciding where and how to invest. To simulate this challenge, in particular for residential real estate, this analysis will look at London residential data to identify patterns, generate insights, and develop predictive models for price.</a:t>
            </a: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22FF17AE-54F6-42C6-9A43-35EA980E2CA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2281" r="15740"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5" name="TextBox 4">
            <a:extLst>
              <a:ext uri="{FF2B5EF4-FFF2-40B4-BE49-F238E27FC236}">
                <a16:creationId xmlns:a16="http://schemas.microsoft.com/office/drawing/2014/main" id="{B6355D09-0784-4FE7-9054-6DBCFB61A549}"/>
              </a:ext>
            </a:extLst>
          </p:cNvPr>
          <p:cNvSpPr txBox="1"/>
          <p:nvPr/>
        </p:nvSpPr>
        <p:spPr>
          <a:xfrm>
            <a:off x="6090574" y="3636818"/>
            <a:ext cx="4977578" cy="242415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1" dirty="0">
                <a:solidFill>
                  <a:srgbClr val="000000"/>
                </a:solidFill>
              </a:rPr>
              <a:t>Data: </a:t>
            </a:r>
          </a:p>
          <a:p>
            <a:pPr>
              <a:lnSpc>
                <a:spcPct val="90000"/>
              </a:lnSpc>
              <a:spcAft>
                <a:spcPts val="600"/>
              </a:spcAft>
            </a:pPr>
            <a:r>
              <a:rPr lang="en-US" sz="1600" b="1" dirty="0">
                <a:solidFill>
                  <a:srgbClr val="000000"/>
                </a:solidFill>
                <a:hlinkClick r:id="rId4"/>
              </a:rPr>
              <a:t>https://www.gov.uk/government/statistical-data-sets/price-paid-data-downloads</a:t>
            </a:r>
            <a:r>
              <a:rPr lang="en-US" sz="1600" b="1" dirty="0">
                <a:solidFill>
                  <a:srgbClr val="000000"/>
                </a:solidFill>
              </a:rPr>
              <a:t> </a:t>
            </a:r>
          </a:p>
          <a:p>
            <a:pPr indent="-228600">
              <a:lnSpc>
                <a:spcPct val="90000"/>
              </a:lnSpc>
              <a:spcAft>
                <a:spcPts val="600"/>
              </a:spcAft>
              <a:buFont typeface="Arial" panose="020B0604020202020204" pitchFamily="34" charset="0"/>
              <a:buChar char="•"/>
            </a:pPr>
            <a:endParaRPr lang="en-US" sz="1600" b="1" dirty="0">
              <a:solidFill>
                <a:srgbClr val="000000"/>
              </a:solidFill>
            </a:endParaRPr>
          </a:p>
          <a:p>
            <a:pPr indent="-228600">
              <a:lnSpc>
                <a:spcPct val="90000"/>
              </a:lnSpc>
              <a:spcAft>
                <a:spcPts val="600"/>
              </a:spcAft>
              <a:buFont typeface="Arial" panose="020B0604020202020204" pitchFamily="34" charset="0"/>
              <a:buChar char="•"/>
            </a:pPr>
            <a:r>
              <a:rPr lang="en-US" sz="1600" b="1" dirty="0">
                <a:solidFill>
                  <a:srgbClr val="000000"/>
                </a:solidFill>
              </a:rPr>
              <a:t>Code notebook:</a:t>
            </a:r>
          </a:p>
          <a:p>
            <a:pPr>
              <a:lnSpc>
                <a:spcPct val="90000"/>
              </a:lnSpc>
              <a:spcAft>
                <a:spcPts val="600"/>
              </a:spcAft>
            </a:pPr>
            <a:r>
              <a:rPr lang="en-US" sz="1600" b="1" dirty="0">
                <a:solidFill>
                  <a:srgbClr val="000000"/>
                </a:solidFill>
                <a:hlinkClick r:id="rId5"/>
              </a:rPr>
              <a:t>https://github.com/dudikbender/springboard/blob/master/Springboard%20Capstone%201%20-%20London%20Home%20Prices.ipynb</a:t>
            </a:r>
            <a:endParaRPr lang="en-US" sz="1600" b="1" dirty="0">
              <a:solidFill>
                <a:srgbClr val="000000"/>
              </a:solidFill>
            </a:endParaRPr>
          </a:p>
        </p:txBody>
      </p:sp>
      <p:sp>
        <p:nvSpPr>
          <p:cNvPr id="8" name="Slide Number Placeholder 7">
            <a:extLst>
              <a:ext uri="{FF2B5EF4-FFF2-40B4-BE49-F238E27FC236}">
                <a16:creationId xmlns:a16="http://schemas.microsoft.com/office/drawing/2014/main" id="{B2E85EC5-746A-497D-9644-F4B77262FF01}"/>
              </a:ext>
            </a:extLst>
          </p:cNvPr>
          <p:cNvSpPr>
            <a:spLocks noGrp="1"/>
          </p:cNvSpPr>
          <p:nvPr>
            <p:ph type="sldNum" sz="quarter" idx="12"/>
          </p:nvPr>
        </p:nvSpPr>
        <p:spPr/>
        <p:txBody>
          <a:bodyPr/>
          <a:lstStyle/>
          <a:p>
            <a:fld id="{43B72310-ACB5-4D03-98F4-FD254CF0850D}" type="slidenum">
              <a:rPr lang="en-GB" smtClean="0"/>
              <a:t>2</a:t>
            </a:fld>
            <a:endParaRPr lang="en-GB"/>
          </a:p>
        </p:txBody>
      </p:sp>
    </p:spTree>
    <p:extLst>
      <p:ext uri="{BB962C8B-B14F-4D97-AF65-F5344CB8AC3E}">
        <p14:creationId xmlns:p14="http://schemas.microsoft.com/office/powerpoint/2010/main" val="118654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8FE4-5BE2-4A5D-BE71-282075B9394D}"/>
              </a:ext>
            </a:extLst>
          </p:cNvPr>
          <p:cNvSpPr>
            <a:spLocks noGrp="1"/>
          </p:cNvSpPr>
          <p:nvPr>
            <p:ph type="title"/>
          </p:nvPr>
        </p:nvSpPr>
        <p:spPr/>
        <p:txBody>
          <a:bodyPr>
            <a:normAutofit/>
          </a:bodyPr>
          <a:lstStyle/>
          <a:p>
            <a:r>
              <a:rPr lang="en-GB" sz="2800" b="1" dirty="0"/>
              <a:t>The analysis process</a:t>
            </a:r>
          </a:p>
        </p:txBody>
      </p:sp>
      <p:sp>
        <p:nvSpPr>
          <p:cNvPr id="4" name="Rectangle 3">
            <a:extLst>
              <a:ext uri="{FF2B5EF4-FFF2-40B4-BE49-F238E27FC236}">
                <a16:creationId xmlns:a16="http://schemas.microsoft.com/office/drawing/2014/main" id="{315ED8D2-8CDE-41CE-B527-C47149E5B733}"/>
              </a:ext>
            </a:extLst>
          </p:cNvPr>
          <p:cNvSpPr/>
          <p:nvPr/>
        </p:nvSpPr>
        <p:spPr>
          <a:xfrm>
            <a:off x="965172" y="1801432"/>
            <a:ext cx="3101593" cy="39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Examining the Data</a:t>
            </a:r>
          </a:p>
        </p:txBody>
      </p:sp>
      <p:sp>
        <p:nvSpPr>
          <p:cNvPr id="5" name="Rectangle 4">
            <a:extLst>
              <a:ext uri="{FF2B5EF4-FFF2-40B4-BE49-F238E27FC236}">
                <a16:creationId xmlns:a16="http://schemas.microsoft.com/office/drawing/2014/main" id="{27C15B1D-4DFD-47C8-82E1-F87EF23AABCA}"/>
              </a:ext>
            </a:extLst>
          </p:cNvPr>
          <p:cNvSpPr/>
          <p:nvPr/>
        </p:nvSpPr>
        <p:spPr>
          <a:xfrm>
            <a:off x="4504138" y="1801432"/>
            <a:ext cx="3101593" cy="39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Statistical Analysis &amp; Mapping</a:t>
            </a:r>
          </a:p>
        </p:txBody>
      </p:sp>
      <p:sp>
        <p:nvSpPr>
          <p:cNvPr id="6" name="Rectangle 5">
            <a:extLst>
              <a:ext uri="{FF2B5EF4-FFF2-40B4-BE49-F238E27FC236}">
                <a16:creationId xmlns:a16="http://schemas.microsoft.com/office/drawing/2014/main" id="{1F512312-6312-4896-B5C7-89C91EB3BD5E}"/>
              </a:ext>
            </a:extLst>
          </p:cNvPr>
          <p:cNvSpPr/>
          <p:nvPr/>
        </p:nvSpPr>
        <p:spPr>
          <a:xfrm>
            <a:off x="8043103" y="1801431"/>
            <a:ext cx="3101593" cy="394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Predictive Modelling</a:t>
            </a:r>
          </a:p>
        </p:txBody>
      </p:sp>
      <p:sp>
        <p:nvSpPr>
          <p:cNvPr id="7" name="Oval 6">
            <a:extLst>
              <a:ext uri="{FF2B5EF4-FFF2-40B4-BE49-F238E27FC236}">
                <a16:creationId xmlns:a16="http://schemas.microsoft.com/office/drawing/2014/main" id="{378D2624-ECD3-461F-BE17-8D9570182EC6}"/>
              </a:ext>
            </a:extLst>
          </p:cNvPr>
          <p:cNvSpPr/>
          <p:nvPr/>
        </p:nvSpPr>
        <p:spPr>
          <a:xfrm>
            <a:off x="735266" y="1563915"/>
            <a:ext cx="360000" cy="360000"/>
          </a:xfrm>
          <a:prstGeom prst="ellips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1</a:t>
            </a:r>
            <a:endParaRPr lang="en-GB" b="1" dirty="0"/>
          </a:p>
        </p:txBody>
      </p:sp>
      <p:sp>
        <p:nvSpPr>
          <p:cNvPr id="8" name="Oval 7">
            <a:extLst>
              <a:ext uri="{FF2B5EF4-FFF2-40B4-BE49-F238E27FC236}">
                <a16:creationId xmlns:a16="http://schemas.microsoft.com/office/drawing/2014/main" id="{3D9AB386-79ED-4687-9641-5595A89E872C}"/>
              </a:ext>
            </a:extLst>
          </p:cNvPr>
          <p:cNvSpPr/>
          <p:nvPr/>
        </p:nvSpPr>
        <p:spPr>
          <a:xfrm>
            <a:off x="4324137" y="1563915"/>
            <a:ext cx="360000" cy="360000"/>
          </a:xfrm>
          <a:prstGeom prst="ellips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2</a:t>
            </a:r>
            <a:endParaRPr lang="en-GB" b="1" dirty="0"/>
          </a:p>
        </p:txBody>
      </p:sp>
      <p:sp>
        <p:nvSpPr>
          <p:cNvPr id="9" name="Oval 8">
            <a:extLst>
              <a:ext uri="{FF2B5EF4-FFF2-40B4-BE49-F238E27FC236}">
                <a16:creationId xmlns:a16="http://schemas.microsoft.com/office/drawing/2014/main" id="{C1A284A8-82B7-4E52-8D1F-1FDE43AD7D7B}"/>
              </a:ext>
            </a:extLst>
          </p:cNvPr>
          <p:cNvSpPr/>
          <p:nvPr/>
        </p:nvSpPr>
        <p:spPr>
          <a:xfrm>
            <a:off x="7863103" y="1569390"/>
            <a:ext cx="360000" cy="360000"/>
          </a:xfrm>
          <a:prstGeom prst="ellips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3</a:t>
            </a:r>
            <a:endParaRPr lang="en-GB" b="1" dirty="0"/>
          </a:p>
        </p:txBody>
      </p:sp>
      <p:sp>
        <p:nvSpPr>
          <p:cNvPr id="10" name="Rectangle 9">
            <a:extLst>
              <a:ext uri="{FF2B5EF4-FFF2-40B4-BE49-F238E27FC236}">
                <a16:creationId xmlns:a16="http://schemas.microsoft.com/office/drawing/2014/main" id="{972AC43A-CB55-4C43-A347-9868FA5BDA32}"/>
              </a:ext>
            </a:extLst>
          </p:cNvPr>
          <p:cNvSpPr/>
          <p:nvPr/>
        </p:nvSpPr>
        <p:spPr>
          <a:xfrm>
            <a:off x="965172" y="4473445"/>
            <a:ext cx="3101593" cy="15796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First, we excerpted London data from a national UK dataset of prices paid for residential properties. We cleaned, re-labelled, and examined the data in multiple ways.</a:t>
            </a:r>
          </a:p>
        </p:txBody>
      </p:sp>
      <p:pic>
        <p:nvPicPr>
          <p:cNvPr id="16" name="Picture 15" descr="A picture containing man&#10;&#10;Description automatically generated">
            <a:extLst>
              <a:ext uri="{FF2B5EF4-FFF2-40B4-BE49-F238E27FC236}">
                <a16:creationId xmlns:a16="http://schemas.microsoft.com/office/drawing/2014/main" id="{D92E3BFE-7009-4B8C-BC10-6E1CAFB04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792" y="2368658"/>
            <a:ext cx="3101592" cy="1912026"/>
          </a:xfrm>
          <a:prstGeom prst="rect">
            <a:avLst/>
          </a:prstGeom>
          <a:ln>
            <a:solidFill>
              <a:schemeClr val="tx1"/>
            </a:solidFill>
          </a:ln>
          <a:effectLst>
            <a:outerShdw blurRad="50800" dist="38100" dir="2700000" algn="tl" rotWithShape="0">
              <a:prstClr val="black">
                <a:alpha val="40000"/>
              </a:prstClr>
            </a:outerShdw>
          </a:effectLst>
        </p:spPr>
      </p:pic>
      <p:pic>
        <p:nvPicPr>
          <p:cNvPr id="18" name="Picture 17" descr="A picture containing fence&#10;&#10;Description automatically generated">
            <a:extLst>
              <a:ext uri="{FF2B5EF4-FFF2-40B4-BE49-F238E27FC236}">
                <a16:creationId xmlns:a16="http://schemas.microsoft.com/office/drawing/2014/main" id="{077B6BEB-0267-4477-9118-2BF147BFD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172" y="2368659"/>
            <a:ext cx="3101592" cy="1925126"/>
          </a:xfrm>
          <a:prstGeom prst="rect">
            <a:avLst/>
          </a:prstGeom>
          <a:ln>
            <a:solidFill>
              <a:schemeClr val="tx1"/>
            </a:solidFill>
          </a:ln>
          <a:effectLst>
            <a:outerShdw blurRad="50800" dist="38100" dir="2700000" algn="tl" rotWithShape="0">
              <a:prstClr val="black">
                <a:alpha val="40000"/>
              </a:prstClr>
            </a:outerShdw>
          </a:effectLst>
        </p:spPr>
      </p:pic>
      <p:pic>
        <p:nvPicPr>
          <p:cNvPr id="20" name="Picture 19" descr="A screenshot of a social media post&#10;&#10;Description automatically generated">
            <a:extLst>
              <a:ext uri="{FF2B5EF4-FFF2-40B4-BE49-F238E27FC236}">
                <a16:creationId xmlns:a16="http://schemas.microsoft.com/office/drawing/2014/main" id="{D6B0D715-7A2B-4F5E-867E-010CD3C32F66}"/>
              </a:ext>
            </a:extLst>
          </p:cNvPr>
          <p:cNvPicPr>
            <a:picLocks noChangeAspect="1"/>
          </p:cNvPicPr>
          <p:nvPr/>
        </p:nvPicPr>
        <p:blipFill rotWithShape="1">
          <a:blip r:embed="rId4">
            <a:extLst>
              <a:ext uri="{28A0092B-C50C-407E-A947-70E740481C1C}">
                <a14:useLocalDpi xmlns:a14="http://schemas.microsoft.com/office/drawing/2010/main" val="0"/>
              </a:ext>
            </a:extLst>
          </a:blip>
          <a:srcRect t="1" b="3645"/>
          <a:stretch/>
        </p:blipFill>
        <p:spPr>
          <a:xfrm>
            <a:off x="8043102" y="2368659"/>
            <a:ext cx="3101593" cy="1912026"/>
          </a:xfrm>
          <a:prstGeom prst="rect">
            <a:avLst/>
          </a:prstGeom>
          <a:ln>
            <a:solidFill>
              <a:schemeClr val="tx1"/>
            </a:solidFill>
          </a:ln>
          <a:effectLst>
            <a:outerShdw blurRad="50800" dist="38100" dir="2700000" algn="tl" rotWithShape="0">
              <a:prstClr val="black">
                <a:alpha val="40000"/>
              </a:prstClr>
            </a:outerShdw>
          </a:effectLst>
        </p:spPr>
      </p:pic>
      <p:sp>
        <p:nvSpPr>
          <p:cNvPr id="21" name="Rectangle 20">
            <a:extLst>
              <a:ext uri="{FF2B5EF4-FFF2-40B4-BE49-F238E27FC236}">
                <a16:creationId xmlns:a16="http://schemas.microsoft.com/office/drawing/2014/main" id="{FA87DF62-5A07-4786-BAAC-21B1B6BF3246}"/>
              </a:ext>
            </a:extLst>
          </p:cNvPr>
          <p:cNvSpPr/>
          <p:nvPr/>
        </p:nvSpPr>
        <p:spPr>
          <a:xfrm>
            <a:off x="4497791" y="4473445"/>
            <a:ext cx="3101593" cy="15796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Next, we looked more deeply at the data – including visualizations, inferential statistical analysis, and mapping the locations using the </a:t>
            </a:r>
            <a:r>
              <a:rPr lang="en-GB" sz="1600" i="1" dirty="0">
                <a:solidFill>
                  <a:schemeClr val="tx1"/>
                </a:solidFill>
              </a:rPr>
              <a:t>folium</a:t>
            </a:r>
            <a:r>
              <a:rPr lang="en-GB" sz="1600" dirty="0">
                <a:solidFill>
                  <a:schemeClr val="tx1"/>
                </a:solidFill>
              </a:rPr>
              <a:t> package.</a:t>
            </a:r>
          </a:p>
        </p:txBody>
      </p:sp>
      <p:sp>
        <p:nvSpPr>
          <p:cNvPr id="22" name="Rectangle 21">
            <a:extLst>
              <a:ext uri="{FF2B5EF4-FFF2-40B4-BE49-F238E27FC236}">
                <a16:creationId xmlns:a16="http://schemas.microsoft.com/office/drawing/2014/main" id="{7C613AFC-03A4-4F9B-B777-81FA699E767A}"/>
              </a:ext>
            </a:extLst>
          </p:cNvPr>
          <p:cNvSpPr/>
          <p:nvPr/>
        </p:nvSpPr>
        <p:spPr>
          <a:xfrm>
            <a:off x="8043102" y="4473445"/>
            <a:ext cx="3101593" cy="15796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Lastly, we performed machine learning regression analysis utilizing </a:t>
            </a:r>
            <a:r>
              <a:rPr lang="en-GB" sz="1600" dirty="0" err="1">
                <a:solidFill>
                  <a:schemeClr val="tx1"/>
                </a:solidFill>
              </a:rPr>
              <a:t>scikit</a:t>
            </a:r>
            <a:r>
              <a:rPr lang="en-GB" sz="1600" dirty="0">
                <a:solidFill>
                  <a:schemeClr val="tx1"/>
                </a:solidFill>
              </a:rPr>
              <a:t>-learn – including </a:t>
            </a:r>
            <a:r>
              <a:rPr lang="en-GB" sz="1600" dirty="0" err="1">
                <a:solidFill>
                  <a:schemeClr val="tx1"/>
                </a:solidFill>
              </a:rPr>
              <a:t>KNeighborsRegressor</a:t>
            </a:r>
            <a:r>
              <a:rPr lang="en-GB" sz="1600" dirty="0">
                <a:solidFill>
                  <a:schemeClr val="tx1"/>
                </a:solidFill>
              </a:rPr>
              <a:t> and </a:t>
            </a:r>
            <a:r>
              <a:rPr lang="en-GB" sz="1600" dirty="0" err="1">
                <a:solidFill>
                  <a:schemeClr val="tx1"/>
                </a:solidFill>
              </a:rPr>
              <a:t>DecisionTreeRegressor</a:t>
            </a:r>
            <a:r>
              <a:rPr lang="en-GB" sz="1600" dirty="0">
                <a:solidFill>
                  <a:schemeClr val="tx1"/>
                </a:solidFill>
              </a:rPr>
              <a:t>.</a:t>
            </a:r>
          </a:p>
        </p:txBody>
      </p:sp>
      <p:sp>
        <p:nvSpPr>
          <p:cNvPr id="23" name="Slide Number Placeholder 22">
            <a:extLst>
              <a:ext uri="{FF2B5EF4-FFF2-40B4-BE49-F238E27FC236}">
                <a16:creationId xmlns:a16="http://schemas.microsoft.com/office/drawing/2014/main" id="{6119AD3A-0ACE-41FB-9677-615C7A7E8397}"/>
              </a:ext>
            </a:extLst>
          </p:cNvPr>
          <p:cNvSpPr>
            <a:spLocks noGrp="1"/>
          </p:cNvSpPr>
          <p:nvPr>
            <p:ph type="sldNum" sz="quarter" idx="12"/>
          </p:nvPr>
        </p:nvSpPr>
        <p:spPr/>
        <p:txBody>
          <a:bodyPr/>
          <a:lstStyle/>
          <a:p>
            <a:fld id="{43B72310-ACB5-4D03-98F4-FD254CF0850D}" type="slidenum">
              <a:rPr lang="en-GB" smtClean="0"/>
              <a:t>3</a:t>
            </a:fld>
            <a:endParaRPr lang="en-GB"/>
          </a:p>
        </p:txBody>
      </p:sp>
    </p:spTree>
    <p:extLst>
      <p:ext uri="{BB962C8B-B14F-4D97-AF65-F5344CB8AC3E}">
        <p14:creationId xmlns:p14="http://schemas.microsoft.com/office/powerpoint/2010/main" val="217140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499F6752-7C3E-4514-B5C2-DE3F2B23F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531" y="1690688"/>
            <a:ext cx="3508138" cy="2337370"/>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964194B0-0C74-45B0-B5A3-F7CAFD24A239}"/>
              </a:ext>
            </a:extLst>
          </p:cNvPr>
          <p:cNvSpPr>
            <a:spLocks noGrp="1"/>
          </p:cNvSpPr>
          <p:nvPr>
            <p:ph type="title"/>
          </p:nvPr>
        </p:nvSpPr>
        <p:spPr/>
        <p:txBody>
          <a:bodyPr/>
          <a:lstStyle/>
          <a:p>
            <a:r>
              <a:rPr lang="en-GB"/>
              <a:t>Examining </a:t>
            </a:r>
            <a:r>
              <a:rPr lang="en-GB" dirty="0"/>
              <a:t>the data</a:t>
            </a:r>
          </a:p>
        </p:txBody>
      </p:sp>
      <p:sp>
        <p:nvSpPr>
          <p:cNvPr id="4" name="Slide Number Placeholder 3">
            <a:extLst>
              <a:ext uri="{FF2B5EF4-FFF2-40B4-BE49-F238E27FC236}">
                <a16:creationId xmlns:a16="http://schemas.microsoft.com/office/drawing/2014/main" id="{452FD45C-967C-424F-9C10-D3787868F904}"/>
              </a:ext>
            </a:extLst>
          </p:cNvPr>
          <p:cNvSpPr>
            <a:spLocks noGrp="1"/>
          </p:cNvSpPr>
          <p:nvPr>
            <p:ph type="sldNum" sz="quarter" idx="12"/>
          </p:nvPr>
        </p:nvSpPr>
        <p:spPr/>
        <p:txBody>
          <a:bodyPr/>
          <a:lstStyle/>
          <a:p>
            <a:fld id="{43B72310-ACB5-4D03-98F4-FD254CF0850D}" type="slidenum">
              <a:rPr lang="en-GB" smtClean="0"/>
              <a:t>4</a:t>
            </a:fld>
            <a:endParaRPr lang="en-GB"/>
          </a:p>
        </p:txBody>
      </p:sp>
      <p:pic>
        <p:nvPicPr>
          <p:cNvPr id="6" name="Picture 5" descr="A close up of a map&#10;&#10;Description automatically generated">
            <a:extLst>
              <a:ext uri="{FF2B5EF4-FFF2-40B4-BE49-F238E27FC236}">
                <a16:creationId xmlns:a16="http://schemas.microsoft.com/office/drawing/2014/main" id="{5EE87B12-CBD7-4320-9036-144FC348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910" y="3796206"/>
            <a:ext cx="3372351" cy="2113286"/>
          </a:xfrm>
          <a:prstGeom prst="rect">
            <a:avLst/>
          </a:prstGeom>
          <a:ln>
            <a:solidFill>
              <a:schemeClr val="tx1"/>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BBEF4207-D0A6-4962-B111-24BEE35FADDC}"/>
              </a:ext>
            </a:extLst>
          </p:cNvPr>
          <p:cNvSpPr txBox="1"/>
          <p:nvPr/>
        </p:nvSpPr>
        <p:spPr>
          <a:xfrm>
            <a:off x="838200" y="1690688"/>
            <a:ext cx="6133739" cy="3754874"/>
          </a:xfrm>
          <a:prstGeom prst="rect">
            <a:avLst/>
          </a:prstGeom>
          <a:noFill/>
        </p:spPr>
        <p:txBody>
          <a:bodyPr wrap="square" rtlCol="0">
            <a:spAutoFit/>
          </a:bodyPr>
          <a:lstStyle/>
          <a:p>
            <a:r>
              <a:rPr lang="en-GB" sz="1400" b="1" dirty="0"/>
              <a:t>Steps taken to prepare and examine the dataset:</a:t>
            </a:r>
          </a:p>
          <a:p>
            <a:endParaRPr lang="en-GB" sz="1400" dirty="0"/>
          </a:p>
          <a:p>
            <a:pPr marL="285750" indent="-285750">
              <a:buFontTx/>
              <a:buChar char="-"/>
            </a:pPr>
            <a:r>
              <a:rPr lang="en-GB" sz="1400" dirty="0"/>
              <a:t>‘Chunking’ when importing because the original file was quite large (~22M lines)</a:t>
            </a:r>
          </a:p>
          <a:p>
            <a:pPr marL="285750" indent="-285750">
              <a:buFontTx/>
              <a:buChar char="-"/>
            </a:pPr>
            <a:r>
              <a:rPr lang="en-GB" sz="1400" dirty="0"/>
              <a:t>Renaming columns for easier readability</a:t>
            </a:r>
          </a:p>
          <a:p>
            <a:pPr marL="742950" lvl="1" indent="-285750">
              <a:buFontTx/>
              <a:buChar char="-"/>
            </a:pPr>
            <a:r>
              <a:rPr lang="en-GB" sz="1400" dirty="0"/>
              <a:t>E.g., home types such as ‘Flat’ or ‘Terraced’ were indicated with values ‘F’ and ‘T’</a:t>
            </a:r>
          </a:p>
          <a:p>
            <a:pPr marL="285750" indent="-285750">
              <a:buFontTx/>
              <a:buChar char="-"/>
            </a:pPr>
            <a:r>
              <a:rPr lang="en-GB" sz="1400" dirty="0"/>
              <a:t>Adding new columns, including month and year of purchase, and postcode district (the first 4 characters of a postcode in the UK)</a:t>
            </a:r>
          </a:p>
          <a:p>
            <a:pPr marL="285750" indent="-285750">
              <a:buFontTx/>
              <a:buChar char="-"/>
            </a:pPr>
            <a:r>
              <a:rPr lang="en-GB" sz="1400" dirty="0"/>
              <a:t>Adding features related to population density from the UK Datastore, including total population and school-age children population by postcode district</a:t>
            </a:r>
          </a:p>
          <a:p>
            <a:pPr marL="285750" indent="-285750">
              <a:buFontTx/>
              <a:buChar char="-"/>
            </a:pPr>
            <a:r>
              <a:rPr lang="en-GB" sz="1400" dirty="0"/>
              <a:t>Creating charts to visualize the distributions of prices by varying features – such as month purchased, price &amp; population density by property type (fig. 1), and histogram of prices by property type (fig. 2)</a:t>
            </a:r>
          </a:p>
          <a:p>
            <a:pPr marL="285750" indent="-285750">
              <a:buFontTx/>
              <a:buChar char="-"/>
            </a:pPr>
            <a:r>
              <a:rPr lang="en-GB" sz="1400" dirty="0"/>
              <a:t>Also, we filtered the data using pandas for some analysis (particular the mapping) to only include properties in selected Islington postcode districts</a:t>
            </a:r>
          </a:p>
        </p:txBody>
      </p:sp>
      <p:sp>
        <p:nvSpPr>
          <p:cNvPr id="10" name="TextBox 9">
            <a:extLst>
              <a:ext uri="{FF2B5EF4-FFF2-40B4-BE49-F238E27FC236}">
                <a16:creationId xmlns:a16="http://schemas.microsoft.com/office/drawing/2014/main" id="{5C4E1D77-0122-409F-8D17-37FA52E8A17B}"/>
              </a:ext>
            </a:extLst>
          </p:cNvPr>
          <p:cNvSpPr txBox="1"/>
          <p:nvPr/>
        </p:nvSpPr>
        <p:spPr>
          <a:xfrm>
            <a:off x="8432910" y="5909492"/>
            <a:ext cx="1494798" cy="261610"/>
          </a:xfrm>
          <a:prstGeom prst="rect">
            <a:avLst/>
          </a:prstGeom>
          <a:noFill/>
        </p:spPr>
        <p:txBody>
          <a:bodyPr wrap="square" rtlCol="0">
            <a:spAutoFit/>
          </a:bodyPr>
          <a:lstStyle/>
          <a:p>
            <a:r>
              <a:rPr lang="en-GB" sz="1050" i="1" dirty="0"/>
              <a:t>Fig 2.</a:t>
            </a:r>
          </a:p>
        </p:txBody>
      </p:sp>
      <p:sp>
        <p:nvSpPr>
          <p:cNvPr id="11" name="TextBox 10">
            <a:extLst>
              <a:ext uri="{FF2B5EF4-FFF2-40B4-BE49-F238E27FC236}">
                <a16:creationId xmlns:a16="http://schemas.microsoft.com/office/drawing/2014/main" id="{35E3516F-E73F-4AD5-BBEF-EFC3EE32DC81}"/>
              </a:ext>
            </a:extLst>
          </p:cNvPr>
          <p:cNvSpPr txBox="1"/>
          <p:nvPr/>
        </p:nvSpPr>
        <p:spPr>
          <a:xfrm>
            <a:off x="7634531" y="4028058"/>
            <a:ext cx="1494798" cy="261610"/>
          </a:xfrm>
          <a:prstGeom prst="rect">
            <a:avLst/>
          </a:prstGeom>
          <a:noFill/>
        </p:spPr>
        <p:txBody>
          <a:bodyPr wrap="square" rtlCol="0">
            <a:spAutoFit/>
          </a:bodyPr>
          <a:lstStyle/>
          <a:p>
            <a:r>
              <a:rPr lang="en-GB" sz="1050" i="1" dirty="0"/>
              <a:t>Fig 1.</a:t>
            </a:r>
          </a:p>
        </p:txBody>
      </p:sp>
    </p:spTree>
    <p:extLst>
      <p:ext uri="{BB962C8B-B14F-4D97-AF65-F5344CB8AC3E}">
        <p14:creationId xmlns:p14="http://schemas.microsoft.com/office/powerpoint/2010/main" val="372575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825C1F2-2523-4384-9432-1A140236B6FB}"/>
              </a:ext>
            </a:extLst>
          </p:cNvPr>
          <p:cNvSpPr>
            <a:spLocks noGrp="1"/>
          </p:cNvSpPr>
          <p:nvPr>
            <p:ph type="title"/>
          </p:nvPr>
        </p:nvSpPr>
        <p:spPr>
          <a:xfrm>
            <a:off x="799657" y="282788"/>
            <a:ext cx="4766330" cy="1454051"/>
          </a:xfrm>
        </p:spPr>
        <p:txBody>
          <a:bodyPr vert="horz" lIns="91440" tIns="45720" rIns="91440" bIns="45720" rtlCol="0" anchor="ctr">
            <a:normAutofit/>
          </a:bodyPr>
          <a:lstStyle/>
          <a:p>
            <a:r>
              <a:rPr lang="en-US" sz="3600" kern="1200" dirty="0">
                <a:solidFill>
                  <a:srgbClr val="000000"/>
                </a:solidFill>
                <a:latin typeface="+mj-lt"/>
                <a:ea typeface="+mj-ea"/>
                <a:cs typeface="+mj-cs"/>
              </a:rPr>
              <a:t>Statistical Analysis and Mapping</a:t>
            </a:r>
          </a:p>
        </p:txBody>
      </p:sp>
      <p:sp>
        <p:nvSpPr>
          <p:cNvPr id="7" name="TextBox 6">
            <a:extLst>
              <a:ext uri="{FF2B5EF4-FFF2-40B4-BE49-F238E27FC236}">
                <a16:creationId xmlns:a16="http://schemas.microsoft.com/office/drawing/2014/main" id="{0A22A4A5-ECA8-40E0-BF98-8E740013B905}"/>
              </a:ext>
            </a:extLst>
          </p:cNvPr>
          <p:cNvSpPr txBox="1"/>
          <p:nvPr/>
        </p:nvSpPr>
        <p:spPr>
          <a:xfrm>
            <a:off x="795342" y="1736839"/>
            <a:ext cx="5136744" cy="4893930"/>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1400" b="1" dirty="0">
                <a:solidFill>
                  <a:srgbClr val="000000"/>
                </a:solidFill>
              </a:rPr>
              <a:t>Visualizing and </a:t>
            </a:r>
            <a:r>
              <a:rPr lang="en-US" sz="1400" b="1" dirty="0" err="1">
                <a:solidFill>
                  <a:srgbClr val="000000"/>
                </a:solidFill>
              </a:rPr>
              <a:t>analysing</a:t>
            </a:r>
            <a:r>
              <a:rPr lang="en-US" sz="1400" b="1" dirty="0">
                <a:solidFill>
                  <a:srgbClr val="000000"/>
                </a:solidFill>
              </a:rPr>
              <a:t> the data statistically and geographically:</a:t>
            </a:r>
          </a:p>
          <a:p>
            <a:pPr indent="-228600">
              <a:lnSpc>
                <a:spcPct val="90000"/>
              </a:lnSpc>
              <a:spcAft>
                <a:spcPts val="600"/>
              </a:spcAft>
              <a:buFont typeface="Arial" panose="020B0604020202020204" pitchFamily="34" charset="0"/>
              <a:buChar char="•"/>
            </a:pPr>
            <a:endParaRPr lang="en-US" sz="1400" dirty="0">
              <a:solidFill>
                <a:srgbClr val="000000"/>
              </a:solidFill>
            </a:endParaRPr>
          </a:p>
          <a:p>
            <a:pPr marL="285750" indent="-228600">
              <a:lnSpc>
                <a:spcPct val="90000"/>
              </a:lnSpc>
              <a:spcAft>
                <a:spcPts val="600"/>
              </a:spcAft>
              <a:buFont typeface="Arial" panose="020B0604020202020204" pitchFamily="34" charset="0"/>
              <a:buChar char="•"/>
            </a:pPr>
            <a:r>
              <a:rPr lang="en-US" sz="1400" b="1" dirty="0">
                <a:solidFill>
                  <a:srgbClr val="000000"/>
                </a:solidFill>
              </a:rPr>
              <a:t>Approaches;</a:t>
            </a:r>
          </a:p>
          <a:p>
            <a:pPr marL="742950" lvl="1" indent="-228600">
              <a:lnSpc>
                <a:spcPct val="90000"/>
              </a:lnSpc>
              <a:spcAft>
                <a:spcPts val="600"/>
              </a:spcAft>
              <a:buFont typeface="Arial" panose="020B0604020202020204" pitchFamily="34" charset="0"/>
              <a:buChar char="•"/>
            </a:pPr>
            <a:r>
              <a:rPr lang="en-US" sz="1400" dirty="0">
                <a:solidFill>
                  <a:srgbClr val="000000"/>
                </a:solidFill>
              </a:rPr>
              <a:t>Bootstrapped inference for comparison of ‘Flat’ and ‘Terraced’ property types</a:t>
            </a:r>
          </a:p>
          <a:p>
            <a:pPr marL="742950" lvl="1" indent="-228600">
              <a:lnSpc>
                <a:spcPct val="90000"/>
              </a:lnSpc>
              <a:spcAft>
                <a:spcPts val="600"/>
              </a:spcAft>
              <a:buFont typeface="Arial" panose="020B0604020202020204" pitchFamily="34" charset="0"/>
              <a:buChar char="•"/>
            </a:pPr>
            <a:r>
              <a:rPr lang="en-US" sz="1400" dirty="0">
                <a:solidFill>
                  <a:srgbClr val="000000"/>
                </a:solidFill>
              </a:rPr>
              <a:t>Geocoding the address information to extract latitude and longitude co-ordinates</a:t>
            </a:r>
          </a:p>
          <a:p>
            <a:pPr marL="742950" lvl="1" indent="-228600">
              <a:lnSpc>
                <a:spcPct val="90000"/>
              </a:lnSpc>
              <a:spcAft>
                <a:spcPts val="600"/>
              </a:spcAft>
              <a:buFont typeface="Arial" panose="020B0604020202020204" pitchFamily="34" charset="0"/>
              <a:buChar char="•"/>
            </a:pPr>
            <a:r>
              <a:rPr lang="en-US" sz="1400" dirty="0">
                <a:solidFill>
                  <a:srgbClr val="000000"/>
                </a:solidFill>
              </a:rPr>
              <a:t>Using the </a:t>
            </a:r>
            <a:r>
              <a:rPr lang="en-US" sz="1400" i="1" dirty="0">
                <a:solidFill>
                  <a:srgbClr val="000000"/>
                </a:solidFill>
              </a:rPr>
              <a:t>folium</a:t>
            </a:r>
            <a:r>
              <a:rPr lang="en-US" sz="1400" dirty="0">
                <a:solidFill>
                  <a:srgbClr val="000000"/>
                </a:solidFill>
              </a:rPr>
              <a:t> mapping package in Python to create heatmaps of property locations, overlaid onto additional map layers of London borough boundaries (see image to right)</a:t>
            </a:r>
          </a:p>
          <a:p>
            <a:pPr marL="742950" lvl="1" indent="-228600">
              <a:lnSpc>
                <a:spcPct val="90000"/>
              </a:lnSpc>
              <a:spcAft>
                <a:spcPts val="600"/>
              </a:spcAft>
              <a:buFont typeface="Arial" panose="020B0604020202020204" pitchFamily="34" charset="0"/>
              <a:buChar char="•"/>
            </a:pPr>
            <a:r>
              <a:rPr lang="en-US" sz="1400" dirty="0">
                <a:solidFill>
                  <a:srgbClr val="000000"/>
                </a:solidFill>
              </a:rPr>
              <a:t>Adding interactivity to the map to, for example, allow the user to hover over boroughs for tooltip information or toggle the visibility of layers</a:t>
            </a:r>
          </a:p>
          <a:p>
            <a:pPr marL="285750" indent="-228600">
              <a:lnSpc>
                <a:spcPct val="90000"/>
              </a:lnSpc>
              <a:spcAft>
                <a:spcPts val="600"/>
              </a:spcAft>
              <a:buFont typeface="Arial" panose="020B0604020202020204" pitchFamily="34" charset="0"/>
              <a:buChar char="•"/>
            </a:pPr>
            <a:endParaRPr lang="en-US" sz="1400" b="1" dirty="0">
              <a:solidFill>
                <a:srgbClr val="000000"/>
              </a:solidFill>
            </a:endParaRPr>
          </a:p>
          <a:p>
            <a:pPr marL="285750" indent="-228600">
              <a:lnSpc>
                <a:spcPct val="90000"/>
              </a:lnSpc>
              <a:spcAft>
                <a:spcPts val="600"/>
              </a:spcAft>
              <a:buFont typeface="Arial" panose="020B0604020202020204" pitchFamily="34" charset="0"/>
              <a:buChar char="•"/>
            </a:pPr>
            <a:r>
              <a:rPr lang="en-US" sz="1400" b="1" dirty="0">
                <a:solidFill>
                  <a:srgbClr val="000000"/>
                </a:solidFill>
              </a:rPr>
              <a:t>Some conclusions;</a:t>
            </a:r>
          </a:p>
          <a:p>
            <a:pPr marL="742950" lvl="1" indent="-228600">
              <a:lnSpc>
                <a:spcPct val="90000"/>
              </a:lnSpc>
              <a:spcAft>
                <a:spcPts val="600"/>
              </a:spcAft>
              <a:buFont typeface="Arial" panose="020B0604020202020204" pitchFamily="34" charset="0"/>
              <a:buChar char="•"/>
            </a:pPr>
            <a:r>
              <a:rPr lang="en-US" sz="1400" dirty="0">
                <a:solidFill>
                  <a:srgbClr val="000000"/>
                </a:solidFill>
              </a:rPr>
              <a:t>There are statistical differences between prices for ‘Flat’ and ‘Terraced’ properties – interesting as ‘Terraced’ is not a property type used in North America!</a:t>
            </a:r>
          </a:p>
          <a:p>
            <a:pPr marL="742950" lvl="1" indent="-228600">
              <a:lnSpc>
                <a:spcPct val="90000"/>
              </a:lnSpc>
              <a:spcAft>
                <a:spcPts val="600"/>
              </a:spcAft>
              <a:buFont typeface="Arial" panose="020B0604020202020204" pitchFamily="34" charset="0"/>
              <a:buChar char="•"/>
            </a:pPr>
            <a:r>
              <a:rPr lang="en-US" sz="1400" dirty="0">
                <a:solidFill>
                  <a:srgbClr val="000000"/>
                </a:solidFill>
              </a:rPr>
              <a:t>More data is needed to correctly identify the co-ordinates for some properties – as can be seen the map some properties were outside of the Islington postcodes that we had filtered for. But the resulting maps are quite nice and the location data could be used for even more advanced feature creation using location analysis packages such as </a:t>
            </a:r>
            <a:r>
              <a:rPr lang="en-US" sz="1400" dirty="0" err="1">
                <a:solidFill>
                  <a:srgbClr val="000000"/>
                </a:solidFill>
              </a:rPr>
              <a:t>geopandas</a:t>
            </a:r>
            <a:r>
              <a:rPr lang="en-US" sz="1400" dirty="0">
                <a:solidFill>
                  <a:srgbClr val="000000"/>
                </a:solidFill>
              </a:rPr>
              <a:t>.</a:t>
            </a:r>
          </a:p>
        </p:txBody>
      </p:sp>
      <p:sp>
        <p:nvSpPr>
          <p:cNvPr id="1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B6C4781C-E9CA-4D5A-9AC1-5AF294E4CBA8}"/>
              </a:ext>
            </a:extLst>
          </p:cNvPr>
          <p:cNvPicPr>
            <a:picLocks noChangeAspect="1"/>
          </p:cNvPicPr>
          <p:nvPr/>
        </p:nvPicPr>
        <p:blipFill rotWithShape="1">
          <a:blip r:embed="rId3">
            <a:extLst>
              <a:ext uri="{28A0092B-C50C-407E-A947-70E740481C1C}">
                <a14:useLocalDpi xmlns:a14="http://schemas.microsoft.com/office/drawing/2010/main" val="0"/>
              </a:ext>
            </a:extLst>
          </a:blip>
          <a:srcRect l="7609" t="5942" r="9428" b="5942"/>
          <a:stretch/>
        </p:blipFill>
        <p:spPr>
          <a:xfrm>
            <a:off x="7135092" y="1614055"/>
            <a:ext cx="5056908" cy="4046206"/>
          </a:xfrm>
          <a:prstGeom prst="rect">
            <a:avLst/>
          </a:prstGeom>
          <a:effectLst>
            <a:softEdge rad="317500"/>
          </a:effectLst>
        </p:spPr>
      </p:pic>
      <p:sp>
        <p:nvSpPr>
          <p:cNvPr id="4" name="Slide Number Placeholder 3">
            <a:extLst>
              <a:ext uri="{FF2B5EF4-FFF2-40B4-BE49-F238E27FC236}">
                <a16:creationId xmlns:a16="http://schemas.microsoft.com/office/drawing/2014/main" id="{A007EF92-5E65-4E43-8807-B2598A1A5CCE}"/>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3B72310-ACB5-4D03-98F4-FD254CF0850D}" type="slidenum">
              <a:rPr lang="en-US" sz="1100">
                <a:solidFill>
                  <a:srgbClr val="898989"/>
                </a:solidFill>
              </a:rPr>
              <a:pPr>
                <a:spcAft>
                  <a:spcPts val="600"/>
                </a:spcAft>
              </a:pPr>
              <a:t>5</a:t>
            </a:fld>
            <a:endParaRPr lang="en-US" sz="1100">
              <a:solidFill>
                <a:srgbClr val="898989"/>
              </a:solidFill>
            </a:endParaRPr>
          </a:p>
        </p:txBody>
      </p:sp>
    </p:spTree>
    <p:extLst>
      <p:ext uri="{BB962C8B-B14F-4D97-AF65-F5344CB8AC3E}">
        <p14:creationId xmlns:p14="http://schemas.microsoft.com/office/powerpoint/2010/main" val="305873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5">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530E6FEC-9987-432A-A66B-3C0F1A309D58}"/>
              </a:ext>
            </a:extLst>
          </p:cNvPr>
          <p:cNvSpPr>
            <a:spLocks noGrp="1"/>
          </p:cNvSpPr>
          <p:nvPr>
            <p:ph type="title"/>
          </p:nvPr>
        </p:nvSpPr>
        <p:spPr>
          <a:xfrm>
            <a:off x="804671" y="170689"/>
            <a:ext cx="5145024" cy="1454051"/>
          </a:xfrm>
        </p:spPr>
        <p:txBody>
          <a:bodyPr vert="horz" lIns="91440" tIns="45720" rIns="91440" bIns="45720" rtlCol="0" anchor="ctr">
            <a:normAutofit/>
          </a:bodyPr>
          <a:lstStyle/>
          <a:p>
            <a:r>
              <a:rPr lang="en-US" sz="4000" dirty="0">
                <a:solidFill>
                  <a:srgbClr val="000000"/>
                </a:solidFill>
              </a:rPr>
              <a:t>Predictive Modelling</a:t>
            </a:r>
          </a:p>
        </p:txBody>
      </p:sp>
      <p:sp>
        <p:nvSpPr>
          <p:cNvPr id="24"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screenshot of a social media post&#10;&#10;Description automatically generated">
            <a:extLst>
              <a:ext uri="{FF2B5EF4-FFF2-40B4-BE49-F238E27FC236}">
                <a16:creationId xmlns:a16="http://schemas.microsoft.com/office/drawing/2014/main" id="{98680611-9C57-4EA6-8F7D-4B8942B1F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273" y="140223"/>
            <a:ext cx="3641750" cy="1420280"/>
          </a:xfrm>
          <a:prstGeom prst="rect">
            <a:avLst/>
          </a:prstGeom>
          <a:effectLst>
            <a:softEdge rad="317500"/>
          </a:effectLst>
        </p:spPr>
      </p:pic>
      <p:sp>
        <p:nvSpPr>
          <p:cNvPr id="5" name="TextBox 4">
            <a:extLst>
              <a:ext uri="{FF2B5EF4-FFF2-40B4-BE49-F238E27FC236}">
                <a16:creationId xmlns:a16="http://schemas.microsoft.com/office/drawing/2014/main" id="{4A3DDA06-F9AE-4715-88CD-ADEB5559C5F0}"/>
              </a:ext>
            </a:extLst>
          </p:cNvPr>
          <p:cNvSpPr txBox="1"/>
          <p:nvPr/>
        </p:nvSpPr>
        <p:spPr>
          <a:xfrm>
            <a:off x="804671" y="1576854"/>
            <a:ext cx="5747927" cy="4013153"/>
          </a:xfrm>
          <a:prstGeom prst="rect">
            <a:avLst/>
          </a:prstGeom>
        </p:spPr>
        <p:txBody>
          <a:bodyPr vert="horz" lIns="91440" tIns="45720" rIns="91440" bIns="45720" rtlCol="0" anchor="ctr">
            <a:normAutofit/>
          </a:bodyPr>
          <a:lstStyle/>
          <a:p>
            <a:pPr>
              <a:lnSpc>
                <a:spcPct val="90000"/>
              </a:lnSpc>
              <a:spcAft>
                <a:spcPts val="600"/>
              </a:spcAft>
            </a:pPr>
            <a:r>
              <a:rPr lang="en-US" sz="1400" b="1" dirty="0">
                <a:solidFill>
                  <a:srgbClr val="000000"/>
                </a:solidFill>
              </a:rPr>
              <a:t>Applied machine learning models using </a:t>
            </a:r>
            <a:r>
              <a:rPr lang="en-US" sz="1400" b="1" dirty="0" err="1">
                <a:solidFill>
                  <a:srgbClr val="000000"/>
                </a:solidFill>
              </a:rPr>
              <a:t>scikit</a:t>
            </a:r>
            <a:r>
              <a:rPr lang="en-US" sz="1400" b="1" dirty="0">
                <a:solidFill>
                  <a:srgbClr val="000000"/>
                </a:solidFill>
              </a:rPr>
              <a:t>-learn;</a:t>
            </a:r>
          </a:p>
          <a:p>
            <a:pPr indent="-228600">
              <a:lnSpc>
                <a:spcPct val="90000"/>
              </a:lnSpc>
              <a:spcAft>
                <a:spcPts val="600"/>
              </a:spcAft>
              <a:buFont typeface="Arial" panose="020B0604020202020204" pitchFamily="34" charset="0"/>
              <a:buChar char="•"/>
            </a:pPr>
            <a:endParaRPr lang="en-US" sz="1400" dirty="0">
              <a:solidFill>
                <a:srgbClr val="000000"/>
              </a:solidFill>
            </a:endParaRPr>
          </a:p>
          <a:p>
            <a:pPr marL="285750" indent="-228600">
              <a:lnSpc>
                <a:spcPct val="90000"/>
              </a:lnSpc>
              <a:spcAft>
                <a:spcPts val="600"/>
              </a:spcAft>
              <a:buFont typeface="Arial" panose="020B0604020202020204" pitchFamily="34" charset="0"/>
              <a:buChar char="•"/>
            </a:pPr>
            <a:r>
              <a:rPr lang="en-US" sz="1400" b="1" dirty="0">
                <a:solidFill>
                  <a:srgbClr val="000000"/>
                </a:solidFill>
              </a:rPr>
              <a:t>Approaches;</a:t>
            </a:r>
          </a:p>
          <a:p>
            <a:pPr marL="742950" lvl="1" indent="-228600">
              <a:lnSpc>
                <a:spcPct val="90000"/>
              </a:lnSpc>
              <a:spcAft>
                <a:spcPts val="600"/>
              </a:spcAft>
              <a:buFont typeface="Arial" panose="020B0604020202020204" pitchFamily="34" charset="0"/>
              <a:buChar char="•"/>
            </a:pPr>
            <a:r>
              <a:rPr lang="en-US" sz="1400" dirty="0">
                <a:solidFill>
                  <a:srgbClr val="000000"/>
                </a:solidFill>
              </a:rPr>
              <a:t>Preprocessed the categorical data using </a:t>
            </a:r>
            <a:r>
              <a:rPr lang="en-US" sz="1400" dirty="0" err="1">
                <a:solidFill>
                  <a:srgbClr val="000000"/>
                </a:solidFill>
              </a:rPr>
              <a:t>scikit-learn’s</a:t>
            </a:r>
            <a:r>
              <a:rPr lang="en-US" sz="1400" dirty="0">
                <a:solidFill>
                  <a:srgbClr val="000000"/>
                </a:solidFill>
              </a:rPr>
              <a:t> </a:t>
            </a:r>
            <a:r>
              <a:rPr lang="en-US" sz="1400" dirty="0" err="1">
                <a:solidFill>
                  <a:srgbClr val="000000"/>
                </a:solidFill>
              </a:rPr>
              <a:t>OneHotEncoder</a:t>
            </a:r>
            <a:r>
              <a:rPr lang="en-US" sz="1400" dirty="0">
                <a:solidFill>
                  <a:srgbClr val="000000"/>
                </a:solidFill>
              </a:rPr>
              <a:t> method (after eliminating the property type ‘Other’ because its value were not reflective of typical residential properties)</a:t>
            </a:r>
          </a:p>
          <a:p>
            <a:pPr marL="742950" lvl="1" indent="-228600">
              <a:lnSpc>
                <a:spcPct val="90000"/>
              </a:lnSpc>
              <a:spcAft>
                <a:spcPts val="600"/>
              </a:spcAft>
              <a:buFont typeface="Arial" panose="020B0604020202020204" pitchFamily="34" charset="0"/>
              <a:buChar char="•"/>
            </a:pPr>
            <a:r>
              <a:rPr lang="en-US" sz="1400" dirty="0">
                <a:solidFill>
                  <a:srgbClr val="000000"/>
                </a:solidFill>
              </a:rPr>
              <a:t>Split the data into training and test sets using </a:t>
            </a:r>
            <a:r>
              <a:rPr lang="en-US" sz="1400" dirty="0" err="1">
                <a:solidFill>
                  <a:srgbClr val="000000"/>
                </a:solidFill>
              </a:rPr>
              <a:t>train_test_split</a:t>
            </a:r>
            <a:endParaRPr lang="en-US" sz="1400" dirty="0">
              <a:solidFill>
                <a:srgbClr val="000000"/>
              </a:solidFill>
            </a:endParaRPr>
          </a:p>
          <a:p>
            <a:pPr marL="742950" lvl="1" indent="-228600">
              <a:lnSpc>
                <a:spcPct val="90000"/>
              </a:lnSpc>
              <a:spcAft>
                <a:spcPts val="600"/>
              </a:spcAft>
              <a:buFont typeface="Arial" panose="020B0604020202020204" pitchFamily="34" charset="0"/>
              <a:buChar char="•"/>
            </a:pPr>
            <a:r>
              <a:rPr lang="en-US" sz="1400" dirty="0" err="1">
                <a:solidFill>
                  <a:srgbClr val="000000"/>
                </a:solidFill>
              </a:rPr>
              <a:t>KNeighborsRegressor</a:t>
            </a:r>
            <a:r>
              <a:rPr lang="en-US" sz="1400" dirty="0">
                <a:solidFill>
                  <a:srgbClr val="000000"/>
                </a:solidFill>
              </a:rPr>
              <a:t>, with a for loop to determine optimal k-value</a:t>
            </a:r>
          </a:p>
          <a:p>
            <a:pPr marL="742950" lvl="1" indent="-228600">
              <a:lnSpc>
                <a:spcPct val="90000"/>
              </a:lnSpc>
              <a:spcAft>
                <a:spcPts val="600"/>
              </a:spcAft>
              <a:buFont typeface="Arial" panose="020B0604020202020204" pitchFamily="34" charset="0"/>
              <a:buChar char="•"/>
            </a:pPr>
            <a:r>
              <a:rPr lang="en-US" sz="1400" dirty="0" err="1">
                <a:solidFill>
                  <a:srgbClr val="000000"/>
                </a:solidFill>
              </a:rPr>
              <a:t>DecisionTreeRegressor</a:t>
            </a:r>
            <a:endParaRPr lang="en-US" sz="1400" dirty="0">
              <a:solidFill>
                <a:srgbClr val="000000"/>
              </a:solidFill>
            </a:endParaRPr>
          </a:p>
          <a:p>
            <a:pPr marL="285750" indent="-228600">
              <a:lnSpc>
                <a:spcPct val="90000"/>
              </a:lnSpc>
              <a:spcAft>
                <a:spcPts val="600"/>
              </a:spcAft>
              <a:buFont typeface="Arial" panose="020B0604020202020204" pitchFamily="34" charset="0"/>
              <a:buChar char="•"/>
            </a:pPr>
            <a:endParaRPr lang="en-US" sz="1400" b="1" dirty="0">
              <a:solidFill>
                <a:srgbClr val="000000"/>
              </a:solidFill>
            </a:endParaRPr>
          </a:p>
          <a:p>
            <a:pPr marL="285750" indent="-228600">
              <a:lnSpc>
                <a:spcPct val="90000"/>
              </a:lnSpc>
              <a:spcAft>
                <a:spcPts val="600"/>
              </a:spcAft>
              <a:buFont typeface="Arial" panose="020B0604020202020204" pitchFamily="34" charset="0"/>
              <a:buChar char="•"/>
            </a:pPr>
            <a:r>
              <a:rPr lang="en-US" sz="1400" b="1" dirty="0">
                <a:solidFill>
                  <a:srgbClr val="000000"/>
                </a:solidFill>
              </a:rPr>
              <a:t>Conclusions;</a:t>
            </a:r>
          </a:p>
          <a:p>
            <a:pPr marL="742950" lvl="1" indent="-228600">
              <a:lnSpc>
                <a:spcPct val="90000"/>
              </a:lnSpc>
              <a:spcAft>
                <a:spcPts val="600"/>
              </a:spcAft>
              <a:buFont typeface="Arial" panose="020B0604020202020204" pitchFamily="34" charset="0"/>
              <a:buChar char="•"/>
            </a:pPr>
            <a:r>
              <a:rPr lang="en-US" sz="1400" dirty="0">
                <a:solidFill>
                  <a:srgbClr val="000000"/>
                </a:solidFill>
              </a:rPr>
              <a:t>We used mean squared error to measure accuracy</a:t>
            </a:r>
          </a:p>
          <a:p>
            <a:pPr marL="742950" lvl="1" indent="-228600">
              <a:lnSpc>
                <a:spcPct val="90000"/>
              </a:lnSpc>
              <a:spcAft>
                <a:spcPts val="600"/>
              </a:spcAft>
              <a:buFont typeface="Arial" panose="020B0604020202020204" pitchFamily="34" charset="0"/>
              <a:buChar char="•"/>
            </a:pPr>
            <a:r>
              <a:rPr lang="en-US" sz="1400" dirty="0">
                <a:solidFill>
                  <a:srgbClr val="000000"/>
                </a:solidFill>
              </a:rPr>
              <a:t>The models did not provide good accuracy, likely due to the features of the dataset not being highly predictive; however, a Decision Tree approach did have a lower error than </a:t>
            </a:r>
            <a:r>
              <a:rPr lang="en-US" sz="1400" dirty="0" err="1">
                <a:solidFill>
                  <a:srgbClr val="000000"/>
                </a:solidFill>
              </a:rPr>
              <a:t>Kneighbors</a:t>
            </a:r>
            <a:endParaRPr lang="en-US" sz="1400" dirty="0">
              <a:solidFill>
                <a:srgbClr val="000000"/>
              </a:solidFill>
            </a:endParaRPr>
          </a:p>
        </p:txBody>
      </p:sp>
      <p:sp>
        <p:nvSpPr>
          <p:cNvPr id="4" name="Slide Number Placeholder 3">
            <a:extLst>
              <a:ext uri="{FF2B5EF4-FFF2-40B4-BE49-F238E27FC236}">
                <a16:creationId xmlns:a16="http://schemas.microsoft.com/office/drawing/2014/main" id="{E1917985-082D-4AAD-8B18-10DBCADBAF13}"/>
              </a:ext>
            </a:extLst>
          </p:cNvPr>
          <p:cNvSpPr>
            <a:spLocks noGrp="1"/>
          </p:cNvSpPr>
          <p:nvPr>
            <p:ph type="sldNum" sz="quarter" idx="12"/>
          </p:nvPr>
        </p:nvSpPr>
        <p:spPr>
          <a:xfrm>
            <a:off x="6497729" y="6223702"/>
            <a:ext cx="570728" cy="314067"/>
          </a:xfrm>
        </p:spPr>
        <p:txBody>
          <a:bodyPr vert="horz" lIns="91440" tIns="45720" rIns="91440" bIns="45720" rtlCol="0" anchor="ctr">
            <a:normAutofit/>
          </a:bodyPr>
          <a:lstStyle/>
          <a:p>
            <a:pPr>
              <a:spcAft>
                <a:spcPts val="600"/>
              </a:spcAft>
            </a:pPr>
            <a:fld id="{43B72310-ACB5-4D03-98F4-FD254CF0850D}" type="slidenum">
              <a:rPr lang="en-US" sz="1100">
                <a:solidFill>
                  <a:srgbClr val="898989"/>
                </a:solidFill>
              </a:rPr>
              <a:pPr>
                <a:spcAft>
                  <a:spcPts val="600"/>
                </a:spcAft>
              </a:pPr>
              <a:t>6</a:t>
            </a:fld>
            <a:endParaRPr lang="en-US" sz="1100">
              <a:solidFill>
                <a:srgbClr val="898989"/>
              </a:solidFill>
            </a:endParaRPr>
          </a:p>
        </p:txBody>
      </p:sp>
      <p:sp>
        <p:nvSpPr>
          <p:cNvPr id="25"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screenshot of a social media post&#10;&#10;Description automatically generated">
            <a:extLst>
              <a:ext uri="{FF2B5EF4-FFF2-40B4-BE49-F238E27FC236}">
                <a16:creationId xmlns:a16="http://schemas.microsoft.com/office/drawing/2014/main" id="{79F904F9-F000-4B68-A04A-7C2788423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194" y="3671382"/>
            <a:ext cx="4344806" cy="2357056"/>
          </a:xfrm>
          <a:prstGeom prst="rect">
            <a:avLst/>
          </a:prstGeom>
          <a:effectLst>
            <a:softEdge rad="317500"/>
          </a:effectLst>
        </p:spPr>
      </p:pic>
      <p:sp>
        <p:nvSpPr>
          <p:cNvPr id="10" name="Rectangle 9">
            <a:extLst>
              <a:ext uri="{FF2B5EF4-FFF2-40B4-BE49-F238E27FC236}">
                <a16:creationId xmlns:a16="http://schemas.microsoft.com/office/drawing/2014/main" id="{010541D1-310C-4C50-8B10-6048F062F83F}"/>
              </a:ext>
            </a:extLst>
          </p:cNvPr>
          <p:cNvSpPr/>
          <p:nvPr/>
        </p:nvSpPr>
        <p:spPr>
          <a:xfrm>
            <a:off x="804672" y="5775636"/>
            <a:ext cx="5940602" cy="50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Next Steps: develop the dataset to include more predictive features</a:t>
            </a:r>
          </a:p>
        </p:txBody>
      </p:sp>
    </p:spTree>
    <p:extLst>
      <p:ext uri="{BB962C8B-B14F-4D97-AF65-F5344CB8AC3E}">
        <p14:creationId xmlns:p14="http://schemas.microsoft.com/office/powerpoint/2010/main" val="423904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A69CB6-D0B5-4920-A38D-AA1BBC944066}"/>
              </a:ext>
            </a:extLst>
          </p:cNvPr>
          <p:cNvPicPr>
            <a:picLocks noChangeAspect="1"/>
          </p:cNvPicPr>
          <p:nvPr/>
        </p:nvPicPr>
        <p:blipFill rotWithShape="1">
          <a:blip r:embed="rId2">
            <a:alphaModFix/>
          </a:blip>
          <a:srcRect l="23388" r="24166"/>
          <a:stretch/>
        </p:blipFill>
        <p:spPr>
          <a:xfrm>
            <a:off x="5797543" y="10"/>
            <a:ext cx="6394152" cy="6857990"/>
          </a:xfrm>
          <a:prstGeom prst="rect">
            <a:avLst/>
          </a:prstGeom>
        </p:spPr>
      </p:pic>
      <p:pic>
        <p:nvPicPr>
          <p:cNvPr id="13" name="Picture 12">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8" name="TextBox 7">
            <a:extLst>
              <a:ext uri="{FF2B5EF4-FFF2-40B4-BE49-F238E27FC236}">
                <a16:creationId xmlns:a16="http://schemas.microsoft.com/office/drawing/2014/main" id="{7CA29530-3E3D-489B-9AC5-3C902CC67F1C}"/>
              </a:ext>
            </a:extLst>
          </p:cNvPr>
          <p:cNvSpPr txBox="1"/>
          <p:nvPr/>
        </p:nvSpPr>
        <p:spPr>
          <a:xfrm>
            <a:off x="852622" y="634300"/>
            <a:ext cx="4706803" cy="6027094"/>
          </a:xfrm>
          <a:prstGeom prst="rect">
            <a:avLst/>
          </a:prstGeom>
        </p:spPr>
        <p:txBody>
          <a:bodyPr vert="horz" lIns="91440" tIns="45720" rIns="91440" bIns="45720" rtlCol="0" anchor="ctr">
            <a:normAutofit/>
          </a:bodyPr>
          <a:lstStyle/>
          <a:p>
            <a:pPr marL="57150">
              <a:lnSpc>
                <a:spcPct val="90000"/>
              </a:lnSpc>
              <a:spcAft>
                <a:spcPts val="600"/>
              </a:spcAft>
            </a:pPr>
            <a:r>
              <a:rPr lang="en-US" sz="2400" b="1" dirty="0">
                <a:solidFill>
                  <a:srgbClr val="000000"/>
                </a:solidFill>
              </a:rPr>
              <a:t>CONCLUSIONS</a:t>
            </a:r>
          </a:p>
          <a:p>
            <a:pPr marL="57150">
              <a:lnSpc>
                <a:spcPct val="90000"/>
              </a:lnSpc>
              <a:spcAft>
                <a:spcPts val="600"/>
              </a:spcAft>
            </a:pPr>
            <a:r>
              <a:rPr lang="en-US" sz="2000" dirty="0">
                <a:solidFill>
                  <a:srgbClr val="000000"/>
                </a:solidFill>
              </a:rPr>
              <a:t>The features in the data have limited predictive power. There are insights to draw but more features will need to be included to make any predictive model useful to generate strong estimates of price.</a:t>
            </a:r>
          </a:p>
          <a:p>
            <a:pPr marL="57150">
              <a:lnSpc>
                <a:spcPct val="90000"/>
              </a:lnSpc>
              <a:spcAft>
                <a:spcPts val="600"/>
              </a:spcAft>
            </a:pPr>
            <a:endParaRPr lang="en-US" sz="2000" dirty="0">
              <a:solidFill>
                <a:srgbClr val="000000"/>
              </a:solidFill>
            </a:endParaRPr>
          </a:p>
          <a:p>
            <a:pPr marL="57150">
              <a:lnSpc>
                <a:spcPct val="90000"/>
              </a:lnSpc>
              <a:spcAft>
                <a:spcPts val="600"/>
              </a:spcAft>
            </a:pPr>
            <a:r>
              <a:rPr lang="en-US" sz="2400" b="1" dirty="0">
                <a:solidFill>
                  <a:srgbClr val="000000"/>
                </a:solidFill>
              </a:rPr>
              <a:t>POSSIBLE NEXT STEPS</a:t>
            </a:r>
          </a:p>
          <a:p>
            <a:pPr marL="400050" indent="-342900">
              <a:lnSpc>
                <a:spcPct val="90000"/>
              </a:lnSpc>
              <a:spcAft>
                <a:spcPts val="600"/>
              </a:spcAft>
              <a:buFont typeface="Wingdings" panose="05000000000000000000" pitchFamily="2" charset="2"/>
              <a:buChar char="§"/>
            </a:pPr>
            <a:r>
              <a:rPr lang="en-US" sz="2000" dirty="0">
                <a:solidFill>
                  <a:srgbClr val="000000"/>
                </a:solidFill>
              </a:rPr>
              <a:t>Identify other datasets with additional features with higher predictive power, such as number of rooms or London tube stations</a:t>
            </a:r>
          </a:p>
          <a:p>
            <a:pPr marL="400050" indent="-342900">
              <a:lnSpc>
                <a:spcPct val="90000"/>
              </a:lnSpc>
              <a:spcAft>
                <a:spcPts val="600"/>
              </a:spcAft>
              <a:buFont typeface="Wingdings" panose="05000000000000000000" pitchFamily="2" charset="2"/>
              <a:buChar char="§"/>
            </a:pPr>
            <a:r>
              <a:rPr lang="en-US" sz="2000" dirty="0">
                <a:solidFill>
                  <a:srgbClr val="000000"/>
                </a:solidFill>
              </a:rPr>
              <a:t>Generate new features using location analysis, such as proximity to transit or points of interest, using packages such as </a:t>
            </a:r>
            <a:r>
              <a:rPr lang="en-US" sz="2000" dirty="0" err="1">
                <a:solidFill>
                  <a:srgbClr val="000000"/>
                </a:solidFill>
              </a:rPr>
              <a:t>geopandas</a:t>
            </a:r>
            <a:endParaRPr lang="en-US" sz="2000" dirty="0">
              <a:solidFill>
                <a:srgbClr val="000000"/>
              </a:solidFill>
            </a:endParaRPr>
          </a:p>
        </p:txBody>
      </p:sp>
      <p:sp>
        <p:nvSpPr>
          <p:cNvPr id="4" name="Slide Number Placeholder 3">
            <a:extLst>
              <a:ext uri="{FF2B5EF4-FFF2-40B4-BE49-F238E27FC236}">
                <a16:creationId xmlns:a16="http://schemas.microsoft.com/office/drawing/2014/main" id="{652CBEBD-A941-4A78-BBBB-67BCFC8E4D8F}"/>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defRPr/>
            </a:pPr>
            <a:fld id="{43B72310-ACB5-4D03-98F4-FD254CF0850D}" type="slidenum">
              <a:rPr lang="en-US" sz="1100">
                <a:solidFill>
                  <a:srgbClr val="FFFFFF"/>
                </a:solidFill>
                <a:latin typeface="Calibri" panose="020F0502020204030204"/>
              </a:rPr>
              <a:pPr>
                <a:spcAft>
                  <a:spcPts val="600"/>
                </a:spcAft>
                <a:defRPr/>
              </a:pPr>
              <a:t>7</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2876725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732</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The Purpose: Real estate investment firms have to incorporate many factors when deciding where and how to invest. To simulate this challenge, in particular for residential real estate, this analysis will look at London residential data to identify patterns, generate insights, and develop predictive models for price.</vt:lpstr>
      <vt:lpstr>The analysis process</vt:lpstr>
      <vt:lpstr>Examining the data</vt:lpstr>
      <vt:lpstr>Statistical Analysis and Mapping</vt:lpstr>
      <vt:lpstr>Predictive Modelling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Bender</dc:creator>
  <cp:lastModifiedBy>David Bender</cp:lastModifiedBy>
  <cp:revision>5</cp:revision>
  <dcterms:created xsi:type="dcterms:W3CDTF">2020-03-25T15:37:32Z</dcterms:created>
  <dcterms:modified xsi:type="dcterms:W3CDTF">2020-03-25T18:32:33Z</dcterms:modified>
</cp:coreProperties>
</file>