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305" r:id="rId20"/>
  </p:sldIdLst>
  <p:sldSz cx="10083800" cy="7556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82" y="-402"/>
      </p:cViewPr>
      <p:guideLst>
        <p:guide orient="horz" pos="2380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17940"/>
            <a:ext cx="6423025" cy="22894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2397"/>
            <a:ext cx="5289550" cy="2729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78462" y="665074"/>
            <a:ext cx="1700213" cy="141939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665074"/>
            <a:ext cx="4974696" cy="141939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11" y="6863339"/>
            <a:ext cx="6423025" cy="21213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11" y="4526937"/>
            <a:ext cx="6423025" cy="233640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3881643"/>
            <a:ext cx="3337454" cy="109773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1221" y="3881643"/>
            <a:ext cx="3337454" cy="109773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7724"/>
            <a:ext cx="6800850" cy="17801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0796"/>
            <a:ext cx="3338766" cy="9963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87168"/>
            <a:ext cx="3338766" cy="6153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38598" y="2390796"/>
            <a:ext cx="3340078" cy="9963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38598" y="3387168"/>
            <a:ext cx="3340078" cy="6153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6" y="425251"/>
            <a:ext cx="2486036" cy="18097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4382" y="425251"/>
            <a:ext cx="4224293" cy="9115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6" y="2235036"/>
            <a:ext cx="2486036" cy="7305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127" y="7476490"/>
            <a:ext cx="4533900" cy="8826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1127" y="954340"/>
            <a:ext cx="4533900" cy="6408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1127" y="8359132"/>
            <a:ext cx="4533900" cy="125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825" y="427724"/>
            <a:ext cx="6800850" cy="178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492164"/>
            <a:ext cx="6800850" cy="70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7825" y="9899428"/>
            <a:ext cx="1763183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BE9-0A68-4FC2-84A1-A94E2C6093BF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1804" y="9899428"/>
            <a:ext cx="2392892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5492" y="9899428"/>
            <a:ext cx="1763183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1C4-787E-4645-B477-D39B27728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2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039" y="-51308"/>
            <a:ext cx="10149839" cy="7607808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1868170" y="620775"/>
            <a:ext cx="5491183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      </a:t>
            </a:r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Animasi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Catur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3D</a:t>
            </a:r>
            <a:endParaRPr lang="en-US" altLang="zh-CN" sz="4400" dirty="0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2" descr="D:\Untit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2942" y="1920862"/>
            <a:ext cx="6207142" cy="4704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88" name="Imag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1065530" y="619506"/>
            <a:ext cx="8136686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Graphics: Chess Pieces &amp; Board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940" y="1769618"/>
            <a:ext cx="3211372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Cuboid For Board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0090" y="2541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3940" y="2405887"/>
            <a:ext cx="698682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Types Of gluQuadric Objects Available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0090" y="3176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3940" y="3040887"/>
            <a:ext cx="485932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Types Of glut 3D Drawings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090" y="381246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940" y="3677158"/>
            <a:ext cx="7413142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Transformation &amp; Inverse Transformation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090" y="444873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940" y="4313428"/>
            <a:ext cx="6488582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Linking Chess Pieces With BitBoard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90" name="Imag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91" name="Imag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0" y="1706548"/>
            <a:ext cx="4618141" cy="470110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2932430" y="619506"/>
            <a:ext cx="4407814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Cuboid For Board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720090" y="1887634"/>
            <a:ext cx="127055" cy="1598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768602"/>
            <a:ext cx="3360064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The board is made of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7790" y="2164842"/>
            <a:ext cx="2630017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6 quadrilaterals 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7790" y="2561082"/>
            <a:ext cx="2531516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polygons for the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7790" y="2957322"/>
            <a:ext cx="2116531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cuboid shape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0090" y="3652934"/>
            <a:ext cx="127055" cy="1598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3940" y="3533902"/>
            <a:ext cx="3480968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Textures are bound 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7790" y="3930142"/>
            <a:ext cx="2846578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each side with the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7790" y="4326382"/>
            <a:ext cx="1491030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top side's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7790" y="4722622"/>
            <a:ext cx="3023311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dimensions from -1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7790" y="5120132"/>
            <a:ext cx="2699359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to +1 divided in 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7790" y="5516372"/>
            <a:ext cx="2431948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parts for proper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7790" y="5912612"/>
            <a:ext cx="2095906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positioning of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7790" y="6308852"/>
            <a:ext cx="1028750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pieces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93" name="Imag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94" name="Imag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62" y="3135308"/>
            <a:ext cx="4434840" cy="347471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1548130" y="308356"/>
            <a:ext cx="7172756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Types Of gluQuadric Objects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3903980" y="933196"/>
            <a:ext cx="2267610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Available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940" y="1769618"/>
            <a:ext cx="8271052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gluCylinder //We Can Draw Cones With It Too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0090" y="2541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3940" y="2405887"/>
            <a:ext cx="1334617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gluDisk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0090" y="3176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3940" y="3040887"/>
            <a:ext cx="248594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gluPartialDisk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0090" y="381246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3940" y="3677158"/>
            <a:ext cx="1855215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gluSphere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96" name="Imag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97" name="Imag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90" y="2420928"/>
            <a:ext cx="4434840" cy="3474719"/>
          </a:xfrm>
          <a:prstGeom prst="rect">
            <a:avLst/>
          </a:prstGeom>
        </p:spPr>
      </p:pic>
      <p:sp>
        <p:nvSpPr>
          <p:cNvPr id="20" name="TextBox 1"/>
          <p:cNvSpPr txBox="1"/>
          <p:nvPr/>
        </p:nvSpPr>
        <p:spPr>
          <a:xfrm>
            <a:off x="1797050" y="619506"/>
            <a:ext cx="6674866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Types Of glut 3D Drawings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940" y="1769618"/>
            <a:ext cx="287202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glutSolidSphere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0090" y="2541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3940" y="2405887"/>
            <a:ext cx="253268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glutSolidCube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0090" y="3176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3940" y="3040887"/>
            <a:ext cx="253268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glutSolidCone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090" y="381246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940" y="3677158"/>
            <a:ext cx="2599740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glutSolidTorus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090" y="444873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940" y="4313428"/>
            <a:ext cx="4231843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glutSolidDodecahedron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0090" y="508373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940" y="4948428"/>
            <a:ext cx="3686860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glutSolidOctahedron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090" y="572000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3940" y="5584698"/>
            <a:ext cx="3776675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glutSolidTetrahedron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0090" y="635500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940" y="6219698"/>
            <a:ext cx="3800652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glutSolidIcosahedron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0090" y="699127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940" y="6855967"/>
            <a:ext cx="282732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glutSolidTeapot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99" name="Imag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7" name="TextBox 1"/>
          <p:cNvSpPr txBox="1"/>
          <p:nvPr/>
        </p:nvSpPr>
        <p:spPr>
          <a:xfrm>
            <a:off x="1998980" y="308356"/>
            <a:ext cx="6271412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Transformation &amp; Inverse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3159760" y="933196"/>
            <a:ext cx="3756253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Transformation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940" y="1769618"/>
            <a:ext cx="8385251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glRotatef, glScalef and glTranslatef all work 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7790" y="2225547"/>
            <a:ext cx="653328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world coordinates, meaning they will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7790" y="2681478"/>
            <a:ext cx="759642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transform all objects which is inconvenient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7790" y="3137408"/>
            <a:ext cx="322762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most of the time...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090" y="390771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940" y="3772408"/>
            <a:ext cx="786790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Transforming before drawing an object then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7790" y="4228338"/>
            <a:ext cx="6395110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inverse transforming will allow us 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7790" y="4684268"/>
            <a:ext cx="4565497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transform only the object!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56080" y="538379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44370" y="5319522"/>
            <a:ext cx="6839610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e.g. glTranslatef(-1,-1,-1);//then draw object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56080" y="592481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44370" y="5859272"/>
            <a:ext cx="7255306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glTranslatef(1,1,1);//this transforms everything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31390" y="6255512"/>
            <a:ext cx="6368440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back leaving only the object transformed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106" name="Imag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3251200" y="619506"/>
            <a:ext cx="3572967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Object Picking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940" y="1769618"/>
            <a:ext cx="470448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Select and Render Modes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0090" y="2541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3940" y="2405887"/>
            <a:ext cx="196575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Pick Buffer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0090" y="31761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3940" y="3040887"/>
            <a:ext cx="7526527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Ray Intersection With Simulated Graphics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090" y="381246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940" y="3677158"/>
            <a:ext cx="289397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Naming Objects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108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1906270" y="619506"/>
            <a:ext cx="6458610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Select and Render Modes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940" y="1769618"/>
            <a:ext cx="5426659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There are three render modes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6080" y="246914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44370" y="2404871"/>
            <a:ext cx="2168093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GL_RENDER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6080" y="301016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4370" y="2944622"/>
            <a:ext cx="2050389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GL_SELECT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6080" y="354991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44370" y="3485642"/>
            <a:ext cx="2579878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GL_FEEDBACK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090" y="416171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940" y="4026408"/>
            <a:ext cx="7891475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We choose GL_RENDER mode for drawing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7790" y="4482338"/>
            <a:ext cx="818286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(default) and GL_SELECT mode for selecting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090" y="525391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940" y="5118608"/>
            <a:ext cx="6469481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Changing the mode is done through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7790" y="5574538"/>
            <a:ext cx="4500067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glRenderMode(/*mode*/)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110" name="Imag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111" name="Imag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903" y="1"/>
            <a:ext cx="7422897" cy="7556500"/>
          </a:xfrm>
          <a:prstGeom prst="rect">
            <a:avLst/>
          </a:prstGeom>
        </p:spPr>
      </p:pic>
      <p:sp>
        <p:nvSpPr>
          <p:cNvPr id="17" name="TextBox 1"/>
          <p:cNvSpPr txBox="1"/>
          <p:nvPr/>
        </p:nvSpPr>
        <p:spPr>
          <a:xfrm>
            <a:off x="1678940" y="619506"/>
            <a:ext cx="6711746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Pick Buffer &amp; gluPickMatrix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359410" y="1627526"/>
            <a:ext cx="117980" cy="1484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4530" y="1517269"/>
            <a:ext cx="4171416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A picking buffer is needed 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380" y="1885569"/>
            <a:ext cx="3012414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store the information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8380" y="2255139"/>
            <a:ext cx="3197326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returned from picking,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8380" y="2623439"/>
            <a:ext cx="1506372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PickBuffer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410" y="3282336"/>
            <a:ext cx="117980" cy="1484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4530" y="3173349"/>
            <a:ext cx="4061460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Linking to the buffer is done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8380" y="3541649"/>
            <a:ext cx="1121359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through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8380" y="3911219"/>
            <a:ext cx="4225899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glSelectBuffer(BUFFERSIZE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8380" y="4279519"/>
            <a:ext cx="1708124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,PickBuffer)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9410" y="5488326"/>
            <a:ext cx="117980" cy="1484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530" y="5378069"/>
            <a:ext cx="4412132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gluPickMatrix(Xmouse,Ymous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8380" y="5747639"/>
            <a:ext cx="4043959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e,toleranceX,toleranceY,vie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8380" y="6115939"/>
            <a:ext cx="3783761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wport); Defines the region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8380" y="6485509"/>
            <a:ext cx="3857066" cy="368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Arial"/>
              </a:rPr>
              <a:t>that picking will be done 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116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2" name="Freeform 3"/>
          <p:cNvSpPr/>
          <p:nvPr/>
        </p:nvSpPr>
        <p:spPr>
          <a:xfrm>
            <a:off x="1061720" y="2189480"/>
            <a:ext cx="7856219" cy="0"/>
          </a:xfrm>
          <a:custGeom>
            <a:avLst/>
            <a:gdLst/>
            <a:ahLst/>
            <a:cxnLst/>
            <a:rect l="0" t="0" r="0" b="0"/>
            <a:pathLst>
              <a:path w="7856219">
                <a:moveTo>
                  <a:pt x="0" y="0"/>
                </a:moveTo>
                <a:lnTo>
                  <a:pt x="7856219" y="0"/>
                </a:lnTo>
              </a:path>
            </a:pathLst>
          </a:custGeom>
          <a:ln w="22489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43940" y="2171700"/>
            <a:ext cx="7856219" cy="0"/>
          </a:xfrm>
          <a:custGeom>
            <a:avLst/>
            <a:gdLst/>
            <a:ahLst/>
            <a:cxnLst/>
            <a:rect l="0" t="0" r="0" b="0"/>
            <a:pathLst>
              <a:path w="7856219">
                <a:moveTo>
                  <a:pt x="0" y="0"/>
                </a:moveTo>
                <a:lnTo>
                  <a:pt x="7856219" y="0"/>
                </a:lnTo>
              </a:path>
            </a:pathLst>
          </a:custGeom>
          <a:ln w="22489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85570" y="2645410"/>
            <a:ext cx="5934709" cy="0"/>
          </a:xfrm>
          <a:custGeom>
            <a:avLst/>
            <a:gdLst/>
            <a:ahLst/>
            <a:cxnLst/>
            <a:rect l="0" t="0" r="0" b="0"/>
            <a:pathLst>
              <a:path w="5934709">
                <a:moveTo>
                  <a:pt x="0" y="0"/>
                </a:moveTo>
                <a:lnTo>
                  <a:pt x="5934709" y="0"/>
                </a:lnTo>
              </a:path>
            </a:pathLst>
          </a:custGeom>
          <a:ln w="22489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367790" y="2627629"/>
            <a:ext cx="5934710" cy="0"/>
          </a:xfrm>
          <a:custGeom>
            <a:avLst/>
            <a:gdLst/>
            <a:ahLst/>
            <a:cxnLst/>
            <a:rect l="0" t="0" r="0" b="0"/>
            <a:pathLst>
              <a:path w="5934710">
                <a:moveTo>
                  <a:pt x="0" y="0"/>
                </a:moveTo>
                <a:lnTo>
                  <a:pt x="5934710" y="0"/>
                </a:lnTo>
              </a:path>
            </a:pathLst>
          </a:custGeom>
          <a:ln w="22489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60880" y="3228340"/>
            <a:ext cx="7142480" cy="0"/>
          </a:xfrm>
          <a:custGeom>
            <a:avLst/>
            <a:gdLst/>
            <a:ahLst/>
            <a:cxnLst/>
            <a:rect l="0" t="0" r="0" b="0"/>
            <a:pathLst>
              <a:path w="7142480">
                <a:moveTo>
                  <a:pt x="0" y="0"/>
                </a:moveTo>
                <a:lnTo>
                  <a:pt x="7142480" y="0"/>
                </a:lnTo>
              </a:path>
            </a:pathLst>
          </a:custGeom>
          <a:ln w="19843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44370" y="3211830"/>
            <a:ext cx="7142480" cy="0"/>
          </a:xfrm>
          <a:custGeom>
            <a:avLst/>
            <a:gdLst/>
            <a:ahLst/>
            <a:cxnLst/>
            <a:rect l="0" t="0" r="0" b="0"/>
            <a:pathLst>
              <a:path w="7142480">
                <a:moveTo>
                  <a:pt x="0" y="0"/>
                </a:moveTo>
                <a:lnTo>
                  <a:pt x="714248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47899" y="3624580"/>
            <a:ext cx="951230" cy="0"/>
          </a:xfrm>
          <a:custGeom>
            <a:avLst/>
            <a:gdLst/>
            <a:ahLst/>
            <a:cxnLst/>
            <a:rect l="0" t="0" r="0" b="0"/>
            <a:pathLst>
              <a:path w="951230">
                <a:moveTo>
                  <a:pt x="0" y="0"/>
                </a:moveTo>
                <a:lnTo>
                  <a:pt x="951230" y="0"/>
                </a:lnTo>
              </a:path>
            </a:pathLst>
          </a:custGeom>
          <a:ln w="19843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31389" y="3608070"/>
            <a:ext cx="951230" cy="0"/>
          </a:xfrm>
          <a:custGeom>
            <a:avLst/>
            <a:gdLst/>
            <a:ahLst/>
            <a:cxnLst/>
            <a:rect l="0" t="0" r="0" b="0"/>
            <a:pathLst>
              <a:path w="951230">
                <a:moveTo>
                  <a:pt x="0" y="0"/>
                </a:moveTo>
                <a:lnTo>
                  <a:pt x="95123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60880" y="4178300"/>
            <a:ext cx="4199889" cy="0"/>
          </a:xfrm>
          <a:custGeom>
            <a:avLst/>
            <a:gdLst/>
            <a:ahLst/>
            <a:cxnLst/>
            <a:rect l="0" t="0" r="0" b="0"/>
            <a:pathLst>
              <a:path w="4199889">
                <a:moveTo>
                  <a:pt x="0" y="0"/>
                </a:moveTo>
                <a:lnTo>
                  <a:pt x="4199889" y="0"/>
                </a:lnTo>
              </a:path>
            </a:pathLst>
          </a:custGeom>
          <a:ln w="19843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44370" y="4161790"/>
            <a:ext cx="4199890" cy="0"/>
          </a:xfrm>
          <a:custGeom>
            <a:avLst/>
            <a:gdLst/>
            <a:ahLst/>
            <a:cxnLst/>
            <a:rect l="0" t="0" r="0" b="0"/>
            <a:pathLst>
              <a:path w="4199890">
                <a:moveTo>
                  <a:pt x="0" y="0"/>
                </a:moveTo>
                <a:lnTo>
                  <a:pt x="419989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153149" y="4009390"/>
            <a:ext cx="228600" cy="0"/>
          </a:xfrm>
          <a:custGeom>
            <a:avLst/>
            <a:gdLst/>
            <a:ahLst/>
            <a:cxnLst/>
            <a:rect l="0" t="0" r="0" b="0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906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144260" y="4000500"/>
            <a:ext cx="228600" cy="0"/>
          </a:xfrm>
          <a:custGeom>
            <a:avLst/>
            <a:gdLst/>
            <a:ahLst/>
            <a:cxnLst/>
            <a:rect l="0" t="0" r="0" b="0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906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89370" y="4178300"/>
            <a:ext cx="2760980" cy="0"/>
          </a:xfrm>
          <a:custGeom>
            <a:avLst/>
            <a:gdLst/>
            <a:ahLst/>
            <a:cxnLst/>
            <a:rect l="0" t="0" r="0" b="0"/>
            <a:pathLst>
              <a:path w="2760980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19843">
            <a:solidFill>
              <a:srgbClr val="C0C0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372860" y="4161790"/>
            <a:ext cx="2760980" cy="0"/>
          </a:xfrm>
          <a:custGeom>
            <a:avLst/>
            <a:gdLst/>
            <a:ahLst/>
            <a:cxnLst/>
            <a:rect l="0" t="0" r="0" b="0"/>
            <a:pathLst>
              <a:path w="2760980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61720" y="2189480"/>
            <a:ext cx="7856219" cy="0"/>
          </a:xfrm>
          <a:custGeom>
            <a:avLst/>
            <a:gdLst/>
            <a:ahLst/>
            <a:cxnLst/>
            <a:rect l="0" t="0" r="0" b="0"/>
            <a:pathLst>
              <a:path w="7856219">
                <a:moveTo>
                  <a:pt x="0" y="0"/>
                </a:moveTo>
                <a:lnTo>
                  <a:pt x="7856219" y="0"/>
                </a:lnTo>
              </a:path>
            </a:pathLst>
          </a:custGeom>
          <a:ln w="22489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043940" y="2171700"/>
            <a:ext cx="7856219" cy="0"/>
          </a:xfrm>
          <a:custGeom>
            <a:avLst/>
            <a:gdLst/>
            <a:ahLst/>
            <a:cxnLst/>
            <a:rect l="0" t="0" r="0" b="0"/>
            <a:pathLst>
              <a:path w="7856219">
                <a:moveTo>
                  <a:pt x="0" y="0"/>
                </a:moveTo>
                <a:lnTo>
                  <a:pt x="7856219" y="0"/>
                </a:lnTo>
              </a:path>
            </a:pathLst>
          </a:custGeom>
          <a:ln w="22489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385570" y="2645410"/>
            <a:ext cx="5934709" cy="0"/>
          </a:xfrm>
          <a:custGeom>
            <a:avLst/>
            <a:gdLst/>
            <a:ahLst/>
            <a:cxnLst/>
            <a:rect l="0" t="0" r="0" b="0"/>
            <a:pathLst>
              <a:path w="5934709">
                <a:moveTo>
                  <a:pt x="0" y="0"/>
                </a:moveTo>
                <a:lnTo>
                  <a:pt x="5934709" y="0"/>
                </a:lnTo>
              </a:path>
            </a:pathLst>
          </a:custGeom>
          <a:ln w="22489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367790" y="2627629"/>
            <a:ext cx="5934710" cy="0"/>
          </a:xfrm>
          <a:custGeom>
            <a:avLst/>
            <a:gdLst/>
            <a:ahLst/>
            <a:cxnLst/>
            <a:rect l="0" t="0" r="0" b="0"/>
            <a:pathLst>
              <a:path w="5934710">
                <a:moveTo>
                  <a:pt x="0" y="0"/>
                </a:moveTo>
                <a:lnTo>
                  <a:pt x="5934710" y="0"/>
                </a:lnTo>
              </a:path>
            </a:pathLst>
          </a:custGeom>
          <a:ln w="22489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960880" y="3228340"/>
            <a:ext cx="7142480" cy="0"/>
          </a:xfrm>
          <a:custGeom>
            <a:avLst/>
            <a:gdLst/>
            <a:ahLst/>
            <a:cxnLst/>
            <a:rect l="0" t="0" r="0" b="0"/>
            <a:pathLst>
              <a:path w="7142480">
                <a:moveTo>
                  <a:pt x="0" y="0"/>
                </a:moveTo>
                <a:lnTo>
                  <a:pt x="714248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1944370" y="3211830"/>
            <a:ext cx="7142480" cy="0"/>
          </a:xfrm>
          <a:custGeom>
            <a:avLst/>
            <a:gdLst/>
            <a:ahLst/>
            <a:cxnLst/>
            <a:rect l="0" t="0" r="0" b="0"/>
            <a:pathLst>
              <a:path w="7142480">
                <a:moveTo>
                  <a:pt x="0" y="0"/>
                </a:moveTo>
                <a:lnTo>
                  <a:pt x="7142480" y="0"/>
                </a:lnTo>
              </a:path>
            </a:pathLst>
          </a:custGeom>
          <a:ln w="19843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2247899" y="3624580"/>
            <a:ext cx="951230" cy="0"/>
          </a:xfrm>
          <a:custGeom>
            <a:avLst/>
            <a:gdLst/>
            <a:ahLst/>
            <a:cxnLst/>
            <a:rect l="0" t="0" r="0" b="0"/>
            <a:pathLst>
              <a:path w="951230">
                <a:moveTo>
                  <a:pt x="0" y="0"/>
                </a:moveTo>
                <a:lnTo>
                  <a:pt x="95123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231389" y="3608070"/>
            <a:ext cx="951230" cy="0"/>
          </a:xfrm>
          <a:custGeom>
            <a:avLst/>
            <a:gdLst/>
            <a:ahLst/>
            <a:cxnLst/>
            <a:rect l="0" t="0" r="0" b="0"/>
            <a:pathLst>
              <a:path w="951230">
                <a:moveTo>
                  <a:pt x="0" y="0"/>
                </a:moveTo>
                <a:lnTo>
                  <a:pt x="951230" y="0"/>
                </a:lnTo>
              </a:path>
            </a:pathLst>
          </a:custGeom>
          <a:ln w="19843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1960880" y="4178300"/>
            <a:ext cx="4199889" cy="0"/>
          </a:xfrm>
          <a:custGeom>
            <a:avLst/>
            <a:gdLst/>
            <a:ahLst/>
            <a:cxnLst/>
            <a:rect l="0" t="0" r="0" b="0"/>
            <a:pathLst>
              <a:path w="4199889">
                <a:moveTo>
                  <a:pt x="0" y="0"/>
                </a:moveTo>
                <a:lnTo>
                  <a:pt x="4199889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1944370" y="4161790"/>
            <a:ext cx="4199890" cy="0"/>
          </a:xfrm>
          <a:custGeom>
            <a:avLst/>
            <a:gdLst/>
            <a:ahLst/>
            <a:cxnLst/>
            <a:rect l="0" t="0" r="0" b="0"/>
            <a:pathLst>
              <a:path w="4199890">
                <a:moveTo>
                  <a:pt x="0" y="0"/>
                </a:moveTo>
                <a:lnTo>
                  <a:pt x="4199890" y="0"/>
                </a:lnTo>
              </a:path>
            </a:pathLst>
          </a:custGeom>
          <a:ln w="19843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6153149" y="4009390"/>
            <a:ext cx="228600" cy="0"/>
          </a:xfrm>
          <a:custGeom>
            <a:avLst/>
            <a:gdLst/>
            <a:ahLst/>
            <a:cxnLst/>
            <a:rect l="0" t="0" r="0" b="0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906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6144260" y="4000500"/>
            <a:ext cx="228600" cy="0"/>
          </a:xfrm>
          <a:custGeom>
            <a:avLst/>
            <a:gdLst/>
            <a:ahLst/>
            <a:cxnLst/>
            <a:rect l="0" t="0" r="0" b="0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1906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6389370" y="4178300"/>
            <a:ext cx="2760980" cy="0"/>
          </a:xfrm>
          <a:custGeom>
            <a:avLst/>
            <a:gdLst/>
            <a:ahLst/>
            <a:cxnLst/>
            <a:rect l="0" t="0" r="0" b="0"/>
            <a:pathLst>
              <a:path w="2760980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19843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6372860" y="4161790"/>
            <a:ext cx="2760980" cy="0"/>
          </a:xfrm>
          <a:custGeom>
            <a:avLst/>
            <a:gdLst/>
            <a:ahLst/>
            <a:cxnLst/>
            <a:rect l="0" t="0" r="0" b="0"/>
            <a:pathLst>
              <a:path w="2760980">
                <a:moveTo>
                  <a:pt x="0" y="0"/>
                </a:moveTo>
                <a:lnTo>
                  <a:pt x="2760980" y="0"/>
                </a:lnTo>
              </a:path>
            </a:pathLst>
          </a:custGeom>
          <a:ln w="19843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"/>
          <p:cNvSpPr txBox="1"/>
          <p:nvPr/>
        </p:nvSpPr>
        <p:spPr>
          <a:xfrm>
            <a:off x="1158240" y="308356"/>
            <a:ext cx="7951724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Ray Intersection With Simulated</a:t>
            </a:r>
          </a:p>
        </p:txBody>
      </p:sp>
      <p:sp>
        <p:nvSpPr>
          <p:cNvPr id="106" name="TextBox 2"/>
          <p:cNvSpPr txBox="1"/>
          <p:nvPr/>
        </p:nvSpPr>
        <p:spPr>
          <a:xfrm>
            <a:off x="3920490" y="933196"/>
            <a:ext cx="2235199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Graphics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940" y="1769618"/>
            <a:ext cx="783823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A ray from the (x,y) of the mouse position 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7790" y="2225547"/>
            <a:ext cx="5922060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simulated to intersect the objects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6080" y="292507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4370" y="2860802"/>
            <a:ext cx="7132269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Minimum and maximum z-value of the last hit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31390" y="3257042"/>
            <a:ext cx="949452" cy="3968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object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6080" y="3868686"/>
            <a:ext cx="148018" cy="2664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1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44370" y="3796525"/>
            <a:ext cx="7434728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Arial"/>
              </a:rPr>
              <a:t>z-value [0,1] is scaled by 232-1 (0xFFFFFFFF)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0090" y="448683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940" y="4351528"/>
            <a:ext cx="8342579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Then the contents of the PickBuffer are picked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7790" y="4807458"/>
            <a:ext cx="81320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from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198" name="Imag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29760" y="3302508"/>
            <a:ext cx="1218387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3205480" y="620775"/>
            <a:ext cx="3545842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Disusun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Oleh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:</a:t>
            </a:r>
            <a:endParaRPr lang="en-US" altLang="zh-CN" sz="44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3940" y="1769618"/>
            <a:ext cx="6873677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Reki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Setiawan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- 10107107</a:t>
            </a:r>
          </a:p>
          <a:p>
            <a:endParaRPr lang="en-US" altLang="zh-CN" sz="40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041372" y="2563804"/>
            <a:ext cx="784349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Dudik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Ikhwan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Hidayah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- 10107438</a:t>
            </a:r>
            <a:endParaRPr lang="en-US" altLang="zh-CN" sz="40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5686" y="3421060"/>
            <a:ext cx="7132337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Anggi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4000" dirty="0" err="1" smtClean="0">
                <a:solidFill>
                  <a:srgbClr val="000000"/>
                </a:solidFill>
                <a:latin typeface="Arial"/>
              </a:rPr>
              <a:t>Maulana</a:t>
            </a:r>
            <a:r>
              <a:rPr lang="en-US" altLang="zh-CN" sz="4000" dirty="0" smtClean="0">
                <a:solidFill>
                  <a:srgbClr val="000000"/>
                </a:solidFill>
                <a:latin typeface="Arial"/>
              </a:rPr>
              <a:t> - 10107104</a:t>
            </a:r>
            <a:endParaRPr lang="en-US" altLang="zh-CN" sz="4000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3205480" y="620775"/>
            <a:ext cx="395621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Pokok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altLang="zh-CN" sz="4400" dirty="0" err="1" smtClean="0">
                <a:solidFill>
                  <a:srgbClr val="FFFFFF"/>
                </a:solidFill>
                <a:latin typeface="Arial"/>
              </a:rPr>
              <a:t>Bahasan</a:t>
            </a:r>
            <a:endParaRPr lang="en-US" altLang="zh-CN" sz="44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84248" y="1706548"/>
            <a:ext cx="7466275" cy="54630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Using Textures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Function </a:t>
            </a:r>
            <a:r>
              <a:rPr lang="en-US" altLang="zh-CN" sz="3200" dirty="0" err="1" smtClean="0">
                <a:solidFill>
                  <a:srgbClr val="000000"/>
                </a:solidFill>
                <a:latin typeface="Arial"/>
              </a:rPr>
              <a:t>FlowChart</a:t>
            </a:r>
            <a:endParaRPr lang="en-US" altLang="zh-CN" sz="3200" dirty="0" smtClean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Loading a Bitmap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Image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Generating &amp; Binding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Textures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Glut </a:t>
            </a:r>
            <a:r>
              <a:rPr lang="en-US" altLang="zh-CN" sz="3200" dirty="0" err="1" smtClean="0">
                <a:solidFill>
                  <a:srgbClr val="000000"/>
                </a:solidFill>
                <a:latin typeface="Arial"/>
              </a:rPr>
              <a:t>3D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Drawings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Transformation &amp; Inverse </a:t>
            </a:r>
            <a:r>
              <a:rPr lang="en-US" altLang="zh-CN" sz="3200" dirty="0" err="1" smtClean="0">
                <a:solidFill>
                  <a:srgbClr val="000000"/>
                </a:solidFill>
                <a:latin typeface="Arial"/>
              </a:rPr>
              <a:t>Tranformation</a:t>
            </a:r>
            <a:endParaRPr lang="en-US" altLang="zh-CN" sz="3200" dirty="0" smtClean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Object Picking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Select &amp; Render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Modes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Simulated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Graphics</a:t>
            </a:r>
          </a:p>
          <a:p>
            <a:pPr>
              <a:buFontTx/>
              <a:buChar char="-"/>
            </a:pP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 DEMO</a:t>
            </a:r>
            <a:endParaRPr lang="en-US" altLang="zh-CN" sz="3200" dirty="0" smtClean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endParaRPr lang="en-US" altLang="zh-CN" sz="3200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7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8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0200"/>
            <a:ext cx="1828800" cy="457200"/>
          </a:xfrm>
          <a:prstGeom prst="rect">
            <a:avLst/>
          </a:prstGeom>
        </p:spPr>
      </p:pic>
      <p:pic>
        <p:nvPicPr>
          <p:cNvPr id="9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6000"/>
            <a:ext cx="1828800" cy="457200"/>
          </a:xfrm>
          <a:prstGeom prst="rect">
            <a:avLst/>
          </a:prstGeom>
        </p:spPr>
      </p:pic>
      <p:pic>
        <p:nvPicPr>
          <p:cNvPr id="10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971800"/>
            <a:ext cx="1828800" cy="457200"/>
          </a:xfrm>
          <a:prstGeom prst="rect">
            <a:avLst/>
          </a:prstGeom>
        </p:spPr>
      </p:pic>
      <p:pic>
        <p:nvPicPr>
          <p:cNvPr id="11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343400"/>
            <a:ext cx="1828800" cy="457200"/>
          </a:xfrm>
          <a:prstGeom prst="rect">
            <a:avLst/>
          </a:prstGeom>
        </p:spPr>
      </p:pic>
      <p:pic>
        <p:nvPicPr>
          <p:cNvPr id="12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657600"/>
            <a:ext cx="1828800" cy="457200"/>
          </a:xfrm>
          <a:prstGeom prst="rect">
            <a:avLst/>
          </a:prstGeom>
        </p:spPr>
      </p:pic>
      <p:pic>
        <p:nvPicPr>
          <p:cNvPr id="13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029200"/>
            <a:ext cx="1828800" cy="457200"/>
          </a:xfrm>
          <a:prstGeom prst="rect">
            <a:avLst/>
          </a:prstGeom>
        </p:spPr>
      </p:pic>
      <p:pic>
        <p:nvPicPr>
          <p:cNvPr id="14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715000"/>
            <a:ext cx="1828800" cy="457200"/>
          </a:xfrm>
          <a:prstGeom prst="rect">
            <a:avLst/>
          </a:prstGeom>
        </p:spPr>
      </p:pic>
      <p:pic>
        <p:nvPicPr>
          <p:cNvPr id="15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343400"/>
            <a:ext cx="1828800" cy="457200"/>
          </a:xfrm>
          <a:prstGeom prst="rect">
            <a:avLst/>
          </a:prstGeom>
        </p:spPr>
      </p:pic>
      <p:pic>
        <p:nvPicPr>
          <p:cNvPr id="16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657600"/>
            <a:ext cx="1828800" cy="457200"/>
          </a:xfrm>
          <a:prstGeom prst="rect">
            <a:avLst/>
          </a:prstGeom>
        </p:spPr>
      </p:pic>
      <p:pic>
        <p:nvPicPr>
          <p:cNvPr id="17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971800"/>
            <a:ext cx="1828800" cy="457200"/>
          </a:xfrm>
          <a:prstGeom prst="rect">
            <a:avLst/>
          </a:prstGeom>
        </p:spPr>
      </p:pic>
      <p:pic>
        <p:nvPicPr>
          <p:cNvPr id="18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600200"/>
            <a:ext cx="1828800" cy="457200"/>
          </a:xfrm>
          <a:prstGeom prst="rect">
            <a:avLst/>
          </a:prstGeom>
        </p:spPr>
      </p:pic>
      <p:pic>
        <p:nvPicPr>
          <p:cNvPr id="19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6400800"/>
            <a:ext cx="1828800" cy="457200"/>
          </a:xfrm>
          <a:prstGeom prst="rect">
            <a:avLst/>
          </a:prstGeom>
        </p:spPr>
      </p:pic>
      <p:pic>
        <p:nvPicPr>
          <p:cNvPr id="20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286000"/>
            <a:ext cx="1828800" cy="457200"/>
          </a:xfrm>
          <a:prstGeom prst="rect">
            <a:avLst/>
          </a:prstGeom>
        </p:spPr>
      </p:pic>
      <p:pic>
        <p:nvPicPr>
          <p:cNvPr id="21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136900"/>
            <a:ext cx="152400" cy="114300"/>
          </a:xfrm>
          <a:prstGeom prst="rect">
            <a:avLst/>
          </a:prstGeom>
        </p:spPr>
      </p:pic>
      <p:pic>
        <p:nvPicPr>
          <p:cNvPr id="22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822700"/>
            <a:ext cx="152400" cy="114300"/>
          </a:xfrm>
          <a:prstGeom prst="rect">
            <a:avLst/>
          </a:prstGeom>
        </p:spPr>
      </p:pic>
      <p:pic>
        <p:nvPicPr>
          <p:cNvPr id="23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4508500"/>
            <a:ext cx="152400" cy="114300"/>
          </a:xfrm>
          <a:prstGeom prst="rect">
            <a:avLst/>
          </a:prstGeom>
        </p:spPr>
      </p:pic>
      <p:pic>
        <p:nvPicPr>
          <p:cNvPr id="24" name="Imag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5194300"/>
            <a:ext cx="152400" cy="114300"/>
          </a:xfrm>
          <a:prstGeom prst="rect">
            <a:avLst/>
          </a:prstGeom>
        </p:spPr>
      </p:pic>
      <p:pic>
        <p:nvPicPr>
          <p:cNvPr id="25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5880100"/>
            <a:ext cx="152400" cy="114300"/>
          </a:xfrm>
          <a:prstGeom prst="rect">
            <a:avLst/>
          </a:prstGeom>
        </p:spPr>
      </p:pic>
      <p:pic>
        <p:nvPicPr>
          <p:cNvPr id="26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6565900"/>
            <a:ext cx="152400" cy="114300"/>
          </a:xfrm>
          <a:prstGeom prst="rect">
            <a:avLst/>
          </a:prstGeom>
        </p:spPr>
      </p:pic>
      <p:pic>
        <p:nvPicPr>
          <p:cNvPr id="27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914400"/>
            <a:ext cx="1371600" cy="457200"/>
          </a:xfrm>
          <a:prstGeom prst="rect">
            <a:avLst/>
          </a:prstGeom>
        </p:spPr>
      </p:pic>
      <p:pic>
        <p:nvPicPr>
          <p:cNvPr id="28" name="Imag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914400"/>
            <a:ext cx="1371600" cy="457200"/>
          </a:xfrm>
          <a:prstGeom prst="rect">
            <a:avLst/>
          </a:prstGeom>
        </p:spPr>
      </p:pic>
      <p:pic>
        <p:nvPicPr>
          <p:cNvPr id="29" name="Imag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939800"/>
            <a:ext cx="1371600" cy="457200"/>
          </a:xfrm>
          <a:prstGeom prst="rect">
            <a:avLst/>
          </a:prstGeom>
        </p:spPr>
      </p:pic>
      <p:pic>
        <p:nvPicPr>
          <p:cNvPr id="30" name="Imag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952500"/>
            <a:ext cx="1371600" cy="457200"/>
          </a:xfrm>
          <a:prstGeom prst="rect">
            <a:avLst/>
          </a:prstGeom>
        </p:spPr>
      </p:pic>
      <p:pic>
        <p:nvPicPr>
          <p:cNvPr id="31" name="Imag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6700" y="2120900"/>
            <a:ext cx="114300" cy="165100"/>
          </a:xfrm>
          <a:prstGeom prst="rect">
            <a:avLst/>
          </a:prstGeom>
        </p:spPr>
      </p:pic>
      <p:pic>
        <p:nvPicPr>
          <p:cNvPr id="32" name="Imag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6700" y="2806700"/>
            <a:ext cx="114300" cy="165100"/>
          </a:xfrm>
          <a:prstGeom prst="rect">
            <a:avLst/>
          </a:prstGeom>
        </p:spPr>
      </p:pic>
      <p:pic>
        <p:nvPicPr>
          <p:cNvPr id="33" name="Imag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7086600"/>
            <a:ext cx="1828800" cy="457200"/>
          </a:xfrm>
          <a:prstGeom prst="rect">
            <a:avLst/>
          </a:prstGeom>
        </p:spPr>
      </p:pic>
      <p:pic>
        <p:nvPicPr>
          <p:cNvPr id="34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00600"/>
            <a:ext cx="1828800" cy="457200"/>
          </a:xfrm>
          <a:prstGeom prst="rect">
            <a:avLst/>
          </a:prstGeom>
        </p:spPr>
      </p:pic>
      <p:pic>
        <p:nvPicPr>
          <p:cNvPr id="35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486400"/>
            <a:ext cx="1828800" cy="457200"/>
          </a:xfrm>
          <a:prstGeom prst="rect">
            <a:avLst/>
          </a:prstGeom>
        </p:spPr>
      </p:pic>
      <p:pic>
        <p:nvPicPr>
          <p:cNvPr id="36" name="Imag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6172200"/>
            <a:ext cx="1828800" cy="457200"/>
          </a:xfrm>
          <a:prstGeom prst="rect">
            <a:avLst/>
          </a:prstGeom>
        </p:spPr>
      </p:pic>
      <p:pic>
        <p:nvPicPr>
          <p:cNvPr id="37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700" y="5651500"/>
            <a:ext cx="165100" cy="114300"/>
          </a:xfrm>
          <a:prstGeom prst="rect">
            <a:avLst/>
          </a:prstGeom>
        </p:spPr>
      </p:pic>
      <p:pic>
        <p:nvPicPr>
          <p:cNvPr id="38" name="Imag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700" y="6337300"/>
            <a:ext cx="165100" cy="114300"/>
          </a:xfrm>
          <a:prstGeom prst="rect">
            <a:avLst/>
          </a:prstGeom>
        </p:spPr>
      </p:pic>
      <p:pic>
        <p:nvPicPr>
          <p:cNvPr id="39" name="Imag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114800"/>
            <a:ext cx="1371600" cy="457200"/>
          </a:xfrm>
          <a:prstGeom prst="rect">
            <a:avLst/>
          </a:prstGeom>
        </p:spPr>
      </p:pic>
      <p:pic>
        <p:nvPicPr>
          <p:cNvPr id="40" name="Imag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4114800"/>
            <a:ext cx="1371600" cy="457200"/>
          </a:xfrm>
          <a:prstGeom prst="rect">
            <a:avLst/>
          </a:prstGeom>
        </p:spPr>
      </p:pic>
      <p:pic>
        <p:nvPicPr>
          <p:cNvPr id="41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971800"/>
            <a:ext cx="1828800" cy="457200"/>
          </a:xfrm>
          <a:prstGeom prst="rect">
            <a:avLst/>
          </a:prstGeom>
        </p:spPr>
      </p:pic>
      <p:pic>
        <p:nvPicPr>
          <p:cNvPr id="42" name="Imag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286000"/>
            <a:ext cx="1828800" cy="457200"/>
          </a:xfrm>
          <a:prstGeom prst="rect">
            <a:avLst/>
          </a:prstGeom>
        </p:spPr>
      </p:pic>
      <p:pic>
        <p:nvPicPr>
          <p:cNvPr id="43" name="Imag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00200"/>
            <a:ext cx="1828800" cy="457200"/>
          </a:xfrm>
          <a:prstGeom prst="rect">
            <a:avLst/>
          </a:prstGeom>
        </p:spPr>
      </p:pic>
      <p:pic>
        <p:nvPicPr>
          <p:cNvPr id="44" name="Imag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914400"/>
            <a:ext cx="1371600" cy="457200"/>
          </a:xfrm>
          <a:prstGeom prst="rect">
            <a:avLst/>
          </a:prstGeom>
        </p:spPr>
      </p:pic>
      <p:pic>
        <p:nvPicPr>
          <p:cNvPr id="45" name="Imag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914400"/>
            <a:ext cx="1371600" cy="457200"/>
          </a:xfrm>
          <a:prstGeom prst="rect">
            <a:avLst/>
          </a:prstGeom>
        </p:spPr>
      </p:pic>
      <p:pic>
        <p:nvPicPr>
          <p:cNvPr id="46" name="Imag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5029200"/>
            <a:ext cx="1371600" cy="457200"/>
          </a:xfrm>
          <a:prstGeom prst="rect">
            <a:avLst/>
          </a:prstGeom>
        </p:spPr>
      </p:pic>
      <p:pic>
        <p:nvPicPr>
          <p:cNvPr id="47" name="Imag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5029200"/>
            <a:ext cx="1371600" cy="457200"/>
          </a:xfrm>
          <a:prstGeom prst="rect">
            <a:avLst/>
          </a:prstGeom>
        </p:spPr>
      </p:pic>
      <p:pic>
        <p:nvPicPr>
          <p:cNvPr id="48" name="Imag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715000"/>
            <a:ext cx="1828800" cy="457200"/>
          </a:xfrm>
          <a:prstGeom prst="rect">
            <a:avLst/>
          </a:prstGeom>
        </p:spPr>
      </p:pic>
      <p:pic>
        <p:nvPicPr>
          <p:cNvPr id="49" name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6400800"/>
            <a:ext cx="1828800" cy="457200"/>
          </a:xfrm>
          <a:prstGeom prst="rect">
            <a:avLst/>
          </a:prstGeom>
        </p:spPr>
      </p:pic>
      <p:pic>
        <p:nvPicPr>
          <p:cNvPr id="50" name="Imag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880100"/>
            <a:ext cx="152400" cy="114300"/>
          </a:xfrm>
          <a:prstGeom prst="rect">
            <a:avLst/>
          </a:prstGeom>
        </p:spPr>
      </p:pic>
      <p:pic>
        <p:nvPicPr>
          <p:cNvPr id="51" name="Imag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6565900"/>
            <a:ext cx="152400" cy="114300"/>
          </a:xfrm>
          <a:prstGeom prst="rect">
            <a:avLst/>
          </a:prstGeom>
        </p:spPr>
      </p:pic>
      <p:pic>
        <p:nvPicPr>
          <p:cNvPr id="52" name="Imag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1765300"/>
            <a:ext cx="165100" cy="114300"/>
          </a:xfrm>
          <a:prstGeom prst="rect">
            <a:avLst/>
          </a:prstGeom>
        </p:spPr>
      </p:pic>
      <p:pic>
        <p:nvPicPr>
          <p:cNvPr id="53" name="Image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2451100"/>
            <a:ext cx="165100" cy="114300"/>
          </a:xfrm>
          <a:prstGeom prst="rect">
            <a:avLst/>
          </a:prstGeom>
        </p:spPr>
      </p:pic>
      <p:pic>
        <p:nvPicPr>
          <p:cNvPr id="54" name="Imag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7251700"/>
            <a:ext cx="165100" cy="114300"/>
          </a:xfrm>
          <a:prstGeom prst="rect">
            <a:avLst/>
          </a:prstGeom>
        </p:spPr>
      </p:pic>
      <p:pic>
        <p:nvPicPr>
          <p:cNvPr id="55" name="Imag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7251700"/>
            <a:ext cx="165100" cy="114300"/>
          </a:xfrm>
          <a:prstGeom prst="rect">
            <a:avLst/>
          </a:prstGeom>
        </p:spPr>
      </p:pic>
      <p:pic>
        <p:nvPicPr>
          <p:cNvPr id="56" name="Imag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7251700"/>
            <a:ext cx="165100" cy="114300"/>
          </a:xfrm>
          <a:prstGeom prst="rect">
            <a:avLst/>
          </a:prstGeom>
        </p:spPr>
      </p:pic>
      <p:pic>
        <p:nvPicPr>
          <p:cNvPr id="57" name="Imag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765300"/>
            <a:ext cx="152400" cy="114300"/>
          </a:xfrm>
          <a:prstGeom prst="rect">
            <a:avLst/>
          </a:prstGeom>
        </p:spPr>
      </p:pic>
      <p:sp>
        <p:nvSpPr>
          <p:cNvPr id="2" name="Freeform 3"/>
          <p:cNvSpPr/>
          <p:nvPr/>
        </p:nvSpPr>
        <p:spPr>
          <a:xfrm>
            <a:off x="685800" y="16002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685800" y="22860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685800" y="29718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4114800" y="43434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4114800" y="36576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7543800" y="50292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7543800" y="57150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7543800" y="43434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7543800" y="36576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7543800" y="29718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7543800" y="16002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7543800" y="64008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7543800" y="22860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9372600" y="2514600"/>
            <a:ext cx="180339" cy="685800"/>
          </a:xfrm>
          <a:custGeom>
            <a:avLst/>
            <a:gdLst/>
            <a:ahLst/>
            <a:cxnLst/>
            <a:rect l="0" t="0" r="0" b="0"/>
            <a:pathLst>
              <a:path w="180339" h="685800">
                <a:moveTo>
                  <a:pt x="0" y="0"/>
                </a:moveTo>
                <a:lnTo>
                  <a:pt x="180339" y="0"/>
                </a:lnTo>
                <a:lnTo>
                  <a:pt x="180339" y="685800"/>
                </a:lnTo>
                <a:lnTo>
                  <a:pt x="129540" y="6858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9372600" y="2514600"/>
            <a:ext cx="180339" cy="1371600"/>
          </a:xfrm>
          <a:custGeom>
            <a:avLst/>
            <a:gdLst/>
            <a:ahLst/>
            <a:cxnLst/>
            <a:rect l="0" t="0" r="0" b="0"/>
            <a:pathLst>
              <a:path w="180339" h="1371600">
                <a:moveTo>
                  <a:pt x="0" y="0"/>
                </a:moveTo>
                <a:lnTo>
                  <a:pt x="180339" y="0"/>
                </a:lnTo>
                <a:lnTo>
                  <a:pt x="180339" y="1371600"/>
                </a:lnTo>
                <a:lnTo>
                  <a:pt x="129540" y="13716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9372600" y="2514600"/>
            <a:ext cx="180339" cy="2057400"/>
          </a:xfrm>
          <a:custGeom>
            <a:avLst/>
            <a:gdLst/>
            <a:ahLst/>
            <a:cxnLst/>
            <a:rect l="0" t="0" r="0" b="0"/>
            <a:pathLst>
              <a:path w="180339" h="2057400">
                <a:moveTo>
                  <a:pt x="0" y="0"/>
                </a:moveTo>
                <a:lnTo>
                  <a:pt x="180339" y="0"/>
                </a:lnTo>
                <a:lnTo>
                  <a:pt x="180339" y="2057400"/>
                </a:lnTo>
                <a:lnTo>
                  <a:pt x="129540" y="20574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9372600" y="2514600"/>
            <a:ext cx="180339" cy="2743200"/>
          </a:xfrm>
          <a:custGeom>
            <a:avLst/>
            <a:gdLst/>
            <a:ahLst/>
            <a:cxnLst/>
            <a:rect l="0" t="0" r="0" b="0"/>
            <a:pathLst>
              <a:path w="180339" h="2743200">
                <a:moveTo>
                  <a:pt x="0" y="0"/>
                </a:moveTo>
                <a:lnTo>
                  <a:pt x="180339" y="0"/>
                </a:lnTo>
                <a:lnTo>
                  <a:pt x="180339" y="2743200"/>
                </a:lnTo>
                <a:lnTo>
                  <a:pt x="129540" y="27432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9372600" y="2514600"/>
            <a:ext cx="180339" cy="3429000"/>
          </a:xfrm>
          <a:custGeom>
            <a:avLst/>
            <a:gdLst/>
            <a:ahLst/>
            <a:cxnLst/>
            <a:rect l="0" t="0" r="0" b="0"/>
            <a:pathLst>
              <a:path w="180339" h="3429000">
                <a:moveTo>
                  <a:pt x="0" y="0"/>
                </a:moveTo>
                <a:lnTo>
                  <a:pt x="180339" y="0"/>
                </a:lnTo>
                <a:lnTo>
                  <a:pt x="180339" y="3429000"/>
                </a:lnTo>
                <a:lnTo>
                  <a:pt x="129540" y="34290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9372600" y="2514600"/>
            <a:ext cx="180339" cy="4114800"/>
          </a:xfrm>
          <a:custGeom>
            <a:avLst/>
            <a:gdLst/>
            <a:ahLst/>
            <a:cxnLst/>
            <a:rect l="0" t="0" r="0" b="0"/>
            <a:pathLst>
              <a:path w="180339" h="4114800">
                <a:moveTo>
                  <a:pt x="0" y="0"/>
                </a:moveTo>
                <a:lnTo>
                  <a:pt x="180339" y="0"/>
                </a:lnTo>
                <a:lnTo>
                  <a:pt x="180339" y="4114800"/>
                </a:lnTo>
                <a:lnTo>
                  <a:pt x="129540" y="41148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7772400" y="914400"/>
            <a:ext cx="0" cy="457200"/>
          </a:xfrm>
          <a:custGeom>
            <a:avLst/>
            <a:gdLst/>
            <a:ahLst/>
            <a:cxnLst/>
            <a:rect l="0" t="0" r="0" b="0"/>
            <a:pathLst>
              <a:path h="457200">
                <a:moveTo>
                  <a:pt x="0" y="0"/>
                </a:moveTo>
                <a:lnTo>
                  <a:pt x="1371600" y="0"/>
                </a:lnTo>
                <a:lnTo>
                  <a:pt x="1371600" y="400050"/>
                </a:lnTo>
                <a:lnTo>
                  <a:pt x="120015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914400" y="949960"/>
            <a:ext cx="0" cy="457200"/>
          </a:xfrm>
          <a:custGeom>
            <a:avLst/>
            <a:gdLst/>
            <a:ahLst/>
            <a:cxnLst/>
            <a:rect l="0" t="0" r="0" b="0"/>
            <a:pathLst>
              <a:path h="457200">
                <a:moveTo>
                  <a:pt x="0" y="0"/>
                </a:moveTo>
                <a:lnTo>
                  <a:pt x="1371600" y="0"/>
                </a:lnTo>
                <a:lnTo>
                  <a:pt x="1371600" y="401320"/>
                </a:lnTo>
                <a:lnTo>
                  <a:pt x="120015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914400" y="94996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2286000" y="140843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914400" y="94996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286000" y="140843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1600200" y="2057400"/>
            <a:ext cx="0" cy="99060"/>
          </a:xfrm>
          <a:custGeom>
            <a:avLst/>
            <a:gdLst/>
            <a:ahLst/>
            <a:cxnLst/>
            <a:rect l="0" t="0" r="0" b="0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1600200" y="2743200"/>
            <a:ext cx="0" cy="99060"/>
          </a:xfrm>
          <a:custGeom>
            <a:avLst/>
            <a:gdLst/>
            <a:ahLst/>
            <a:cxnLst/>
            <a:rect l="0" t="0" r="0" b="0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7543800" y="70866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685800" y="48006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685800" y="54864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685800" y="61722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505460" y="5029200"/>
            <a:ext cx="50800" cy="685800"/>
          </a:xfrm>
          <a:custGeom>
            <a:avLst/>
            <a:gdLst/>
            <a:ahLst/>
            <a:cxnLst/>
            <a:rect l="0" t="0" r="0" b="0"/>
            <a:pathLst>
              <a:path w="50800" h="685800">
                <a:moveTo>
                  <a:pt x="180340" y="0"/>
                </a:moveTo>
                <a:lnTo>
                  <a:pt x="0" y="0"/>
                </a:lnTo>
                <a:lnTo>
                  <a:pt x="0" y="685800"/>
                </a:lnTo>
                <a:lnTo>
                  <a:pt x="50800" y="6858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505460" y="5029200"/>
            <a:ext cx="50800" cy="1371600"/>
          </a:xfrm>
          <a:custGeom>
            <a:avLst/>
            <a:gdLst/>
            <a:ahLst/>
            <a:cxnLst/>
            <a:rect l="0" t="0" r="0" b="0"/>
            <a:pathLst>
              <a:path w="50800" h="1371600">
                <a:moveTo>
                  <a:pt x="180340" y="0"/>
                </a:moveTo>
                <a:lnTo>
                  <a:pt x="0" y="0"/>
                </a:lnTo>
                <a:lnTo>
                  <a:pt x="0" y="1371600"/>
                </a:lnTo>
                <a:lnTo>
                  <a:pt x="50800" y="13716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914400" y="4114800"/>
            <a:ext cx="0" cy="457199"/>
          </a:xfrm>
          <a:custGeom>
            <a:avLst/>
            <a:gdLst/>
            <a:ahLst/>
            <a:cxnLst/>
            <a:rect l="0" t="0" r="0" b="0"/>
            <a:pathLst>
              <a:path h="457199">
                <a:moveTo>
                  <a:pt x="0" y="0"/>
                </a:moveTo>
                <a:lnTo>
                  <a:pt x="1371600" y="0"/>
                </a:lnTo>
                <a:lnTo>
                  <a:pt x="1371600" y="400049"/>
                </a:lnTo>
                <a:lnTo>
                  <a:pt x="1200150" y="457199"/>
                </a:lnTo>
                <a:lnTo>
                  <a:pt x="0" y="457199"/>
                </a:ln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914400" y="41148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2286000" y="45720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914400" y="41148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2286000" y="45720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4114800" y="29718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4114800" y="22860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4114800" y="16002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4343400" y="914400"/>
            <a:ext cx="0" cy="457200"/>
          </a:xfrm>
          <a:custGeom>
            <a:avLst/>
            <a:gdLst/>
            <a:ahLst/>
            <a:cxnLst/>
            <a:rect l="0" t="0" r="0" b="0"/>
            <a:pathLst>
              <a:path h="457200">
                <a:moveTo>
                  <a:pt x="0" y="0"/>
                </a:moveTo>
                <a:lnTo>
                  <a:pt x="1371600" y="0"/>
                </a:lnTo>
                <a:lnTo>
                  <a:pt x="1371600" y="400050"/>
                </a:lnTo>
                <a:lnTo>
                  <a:pt x="120015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4343400" y="914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5715000" y="13716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4343400" y="914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5715000" y="13716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4343400" y="5029200"/>
            <a:ext cx="0" cy="457200"/>
          </a:xfrm>
          <a:custGeom>
            <a:avLst/>
            <a:gdLst/>
            <a:ahLst/>
            <a:cxnLst/>
            <a:rect l="0" t="0" r="0" b="0"/>
            <a:pathLst>
              <a:path h="457200">
                <a:moveTo>
                  <a:pt x="0" y="0"/>
                </a:moveTo>
                <a:lnTo>
                  <a:pt x="1371600" y="0"/>
                </a:lnTo>
                <a:lnTo>
                  <a:pt x="1371600" y="400050"/>
                </a:lnTo>
                <a:lnTo>
                  <a:pt x="1200150" y="457200"/>
                </a:lnTo>
                <a:lnTo>
                  <a:pt x="0" y="457200"/>
                </a:ln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4343400" y="50292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5715000" y="5486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4343400" y="50292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5715000" y="548640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4114800" y="57150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4114800" y="6400800"/>
            <a:ext cx="1828800" cy="457200"/>
          </a:xfrm>
          <a:custGeom>
            <a:avLst/>
            <a:gdLst/>
            <a:ahLst/>
            <a:cxnLst/>
            <a:rect l="0" t="0" r="0" b="0"/>
            <a:pathLst>
              <a:path w="1828800" h="457200">
                <a:moveTo>
                  <a:pt x="914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457200"/>
                </a:lnTo>
                <a:lnTo>
                  <a:pt x="914400" y="45720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5943600" y="4572000"/>
            <a:ext cx="180339" cy="1371600"/>
          </a:xfrm>
          <a:custGeom>
            <a:avLst/>
            <a:gdLst/>
            <a:ahLst/>
            <a:cxnLst/>
            <a:rect l="0" t="0" r="0" b="0"/>
            <a:pathLst>
              <a:path w="180339" h="1371600">
                <a:moveTo>
                  <a:pt x="0" y="0"/>
                </a:moveTo>
                <a:lnTo>
                  <a:pt x="180339" y="0"/>
                </a:lnTo>
                <a:lnTo>
                  <a:pt x="180339" y="1371600"/>
                </a:lnTo>
                <a:lnTo>
                  <a:pt x="129539" y="13716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5943600" y="4572000"/>
            <a:ext cx="180339" cy="2057400"/>
          </a:xfrm>
          <a:custGeom>
            <a:avLst/>
            <a:gdLst/>
            <a:ahLst/>
            <a:cxnLst/>
            <a:rect l="0" t="0" r="0" b="0"/>
            <a:pathLst>
              <a:path w="180339" h="2057400">
                <a:moveTo>
                  <a:pt x="0" y="0"/>
                </a:moveTo>
                <a:lnTo>
                  <a:pt x="180339" y="0"/>
                </a:lnTo>
                <a:lnTo>
                  <a:pt x="180339" y="2057400"/>
                </a:lnTo>
                <a:lnTo>
                  <a:pt x="129539" y="20574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5943600" y="1828800"/>
            <a:ext cx="1470659" cy="685800"/>
          </a:xfrm>
          <a:custGeom>
            <a:avLst/>
            <a:gdLst/>
            <a:ahLst/>
            <a:cxnLst/>
            <a:rect l="0" t="0" r="0" b="0"/>
            <a:pathLst>
              <a:path w="1470659" h="685800">
                <a:moveTo>
                  <a:pt x="0" y="685800"/>
                </a:moveTo>
                <a:lnTo>
                  <a:pt x="800100" y="685800"/>
                </a:lnTo>
                <a:lnTo>
                  <a:pt x="800100" y="0"/>
                </a:lnTo>
                <a:lnTo>
                  <a:pt x="1470659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5943600" y="2514600"/>
            <a:ext cx="1470659" cy="0"/>
          </a:xfrm>
          <a:custGeom>
            <a:avLst/>
            <a:gdLst/>
            <a:ahLst/>
            <a:cxnLst/>
            <a:rect l="0" t="0" r="0" b="0"/>
            <a:pathLst>
              <a:path w="1470659">
                <a:moveTo>
                  <a:pt x="0" y="0"/>
                </a:moveTo>
                <a:lnTo>
                  <a:pt x="1470659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5943600" y="3200400"/>
            <a:ext cx="1470659" cy="4114800"/>
          </a:xfrm>
          <a:custGeom>
            <a:avLst/>
            <a:gdLst/>
            <a:ahLst/>
            <a:cxnLst/>
            <a:rect l="0" t="0" r="0" b="0"/>
            <a:pathLst>
              <a:path w="1470659" h="4114800">
                <a:moveTo>
                  <a:pt x="0" y="0"/>
                </a:moveTo>
                <a:lnTo>
                  <a:pt x="800100" y="0"/>
                </a:lnTo>
                <a:lnTo>
                  <a:pt x="800100" y="4114800"/>
                </a:lnTo>
                <a:lnTo>
                  <a:pt x="1470659" y="41148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2514600" y="5029200"/>
            <a:ext cx="4899659" cy="2286000"/>
          </a:xfrm>
          <a:custGeom>
            <a:avLst/>
            <a:gdLst/>
            <a:ahLst/>
            <a:cxnLst/>
            <a:rect l="0" t="0" r="0" b="0"/>
            <a:pathLst>
              <a:path w="4899659" h="2286000">
                <a:moveTo>
                  <a:pt x="0" y="0"/>
                </a:moveTo>
                <a:lnTo>
                  <a:pt x="685800" y="0"/>
                </a:lnTo>
                <a:lnTo>
                  <a:pt x="685800" y="2286000"/>
                </a:lnTo>
                <a:lnTo>
                  <a:pt x="4899659" y="22860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2514600" y="6400800"/>
            <a:ext cx="4899659" cy="914400"/>
          </a:xfrm>
          <a:custGeom>
            <a:avLst/>
            <a:gdLst/>
            <a:ahLst/>
            <a:cxnLst/>
            <a:rect l="0" t="0" r="0" b="0"/>
            <a:pathLst>
              <a:path w="4899659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4899659" y="91440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2644139" y="1828800"/>
            <a:ext cx="1470660" cy="0"/>
          </a:xfrm>
          <a:custGeom>
            <a:avLst/>
            <a:gdLst/>
            <a:ahLst/>
            <a:cxnLst/>
            <a:rect l="0" t="0" r="0" b="0"/>
            <a:pathLst>
              <a:path w="1470660">
                <a:moveTo>
                  <a:pt x="1470660" y="0"/>
                </a:moveTo>
                <a:lnTo>
                  <a:pt x="0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"/>
          <p:cNvSpPr txBox="1"/>
          <p:nvPr/>
        </p:nvSpPr>
        <p:spPr>
          <a:xfrm>
            <a:off x="2500630" y="166115"/>
            <a:ext cx="5564024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“Functions” </a:t>
            </a:r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FlowChart</a:t>
            </a:r>
          </a:p>
        </p:txBody>
      </p:sp>
      <p:sp>
        <p:nvSpPr>
          <p:cNvPr id="123" name="TextBox 2"/>
          <p:cNvSpPr txBox="1"/>
          <p:nvPr/>
        </p:nvSpPr>
        <p:spPr>
          <a:xfrm>
            <a:off x="4490720" y="989457"/>
            <a:ext cx="1078534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Chess.cpp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938770" y="989457"/>
            <a:ext cx="1040130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Chars.cpp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0920" y="1025017"/>
            <a:ext cx="1179576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Texture.cpp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2160" y="1701927"/>
            <a:ext cx="1655749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LoadGLTextures</a:t>
            </a:r>
          </a:p>
        </p:txBody>
      </p:sp>
      <p:sp>
        <p:nvSpPr>
          <p:cNvPr id="124" name="TextBox 6"/>
          <p:cNvSpPr txBox="1"/>
          <p:nvPr/>
        </p:nvSpPr>
        <p:spPr>
          <a:xfrm>
            <a:off x="4624070" y="1701927"/>
            <a:ext cx="810386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initialize</a:t>
            </a:r>
          </a:p>
        </p:txBody>
      </p:sp>
      <p:sp>
        <p:nvSpPr>
          <p:cNvPr id="125" name="TextBox 7"/>
          <p:cNvSpPr txBox="1"/>
          <p:nvPr/>
        </p:nvSpPr>
        <p:spPr>
          <a:xfrm>
            <a:off x="7907020" y="1701927"/>
            <a:ext cx="1102309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drawBoard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829310" y="2387727"/>
            <a:ext cx="1542821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LoadGLTexture</a:t>
            </a:r>
          </a:p>
        </p:txBody>
      </p:sp>
      <p:sp>
        <p:nvSpPr>
          <p:cNvPr id="127" name="TextBox 9"/>
          <p:cNvSpPr txBox="1"/>
          <p:nvPr/>
        </p:nvSpPr>
        <p:spPr>
          <a:xfrm>
            <a:off x="4782820" y="2387727"/>
            <a:ext cx="494004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</a:t>
            </a:r>
          </a:p>
        </p:txBody>
      </p:sp>
      <p:sp>
        <p:nvSpPr>
          <p:cNvPr id="128" name="TextBox 10"/>
          <p:cNvSpPr txBox="1"/>
          <p:nvPr/>
        </p:nvSpPr>
        <p:spPr>
          <a:xfrm>
            <a:off x="7907020" y="2387727"/>
            <a:ext cx="1102309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drawChars</a:t>
            </a:r>
          </a:p>
        </p:txBody>
      </p:sp>
      <p:sp>
        <p:nvSpPr>
          <p:cNvPr id="129" name="TextBox 11"/>
          <p:cNvSpPr txBox="1"/>
          <p:nvPr/>
        </p:nvSpPr>
        <p:spPr>
          <a:xfrm>
            <a:off x="1029970" y="3073527"/>
            <a:ext cx="1140485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ImageLoad</a:t>
            </a:r>
          </a:p>
        </p:txBody>
      </p:sp>
      <p:sp>
        <p:nvSpPr>
          <p:cNvPr id="130" name="TextBox 12"/>
          <p:cNvSpPr txBox="1"/>
          <p:nvPr/>
        </p:nvSpPr>
        <p:spPr>
          <a:xfrm>
            <a:off x="4687570" y="3073527"/>
            <a:ext cx="684656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mouse</a:t>
            </a:r>
          </a:p>
        </p:txBody>
      </p:sp>
      <p:sp>
        <p:nvSpPr>
          <p:cNvPr id="131" name="TextBox 13"/>
          <p:cNvSpPr txBox="1"/>
          <p:nvPr/>
        </p:nvSpPr>
        <p:spPr>
          <a:xfrm>
            <a:off x="7894320" y="3073527"/>
            <a:ext cx="1128598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drawAskari</a:t>
            </a:r>
          </a:p>
        </p:txBody>
      </p:sp>
      <p:sp>
        <p:nvSpPr>
          <p:cNvPr id="132" name="TextBox 14"/>
          <p:cNvSpPr txBox="1"/>
          <p:nvPr/>
        </p:nvSpPr>
        <p:spPr>
          <a:xfrm>
            <a:off x="4198620" y="3759327"/>
            <a:ext cx="1661007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skb special keys</a:t>
            </a:r>
          </a:p>
        </p:txBody>
      </p:sp>
      <p:sp>
        <p:nvSpPr>
          <p:cNvPr id="133" name="TextBox 15"/>
          <p:cNvSpPr txBox="1"/>
          <p:nvPr/>
        </p:nvSpPr>
        <p:spPr>
          <a:xfrm>
            <a:off x="7823200" y="3759327"/>
            <a:ext cx="1271473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drawWazeer</a:t>
            </a:r>
          </a:p>
        </p:txBody>
      </p:sp>
      <p:sp>
        <p:nvSpPr>
          <p:cNvPr id="134" name="TextBox 16"/>
          <p:cNvSpPr txBox="1"/>
          <p:nvPr/>
        </p:nvSpPr>
        <p:spPr>
          <a:xfrm>
            <a:off x="1049020" y="4189856"/>
            <a:ext cx="1103680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Moves.cpp</a:t>
            </a:r>
          </a:p>
        </p:txBody>
      </p:sp>
      <p:sp>
        <p:nvSpPr>
          <p:cNvPr id="135" name="TextBox 17"/>
          <p:cNvSpPr txBox="1"/>
          <p:nvPr/>
        </p:nvSpPr>
        <p:spPr>
          <a:xfrm>
            <a:off x="4408170" y="4445127"/>
            <a:ext cx="1242212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kb keyboard</a:t>
            </a:r>
          </a:p>
        </p:txBody>
      </p:sp>
      <p:sp>
        <p:nvSpPr>
          <p:cNvPr id="136" name="TextBox 18"/>
          <p:cNvSpPr txBox="1"/>
          <p:nvPr/>
        </p:nvSpPr>
        <p:spPr>
          <a:xfrm>
            <a:off x="7907020" y="4445127"/>
            <a:ext cx="1102537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drawMalek</a:t>
            </a:r>
          </a:p>
        </p:txBody>
      </p:sp>
      <p:sp>
        <p:nvSpPr>
          <p:cNvPr id="137" name="TextBox 19"/>
          <p:cNvSpPr txBox="1"/>
          <p:nvPr/>
        </p:nvSpPr>
        <p:spPr>
          <a:xfrm>
            <a:off x="1036320" y="4902327"/>
            <a:ext cx="1127683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movePiece</a:t>
            </a:r>
          </a:p>
        </p:txBody>
      </p:sp>
      <p:sp>
        <p:nvSpPr>
          <p:cNvPr id="138" name="TextBox 20"/>
          <p:cNvSpPr txBox="1"/>
          <p:nvPr/>
        </p:nvSpPr>
        <p:spPr>
          <a:xfrm>
            <a:off x="4478020" y="5104256"/>
            <a:ext cx="1102309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Debug.cpp</a:t>
            </a:r>
          </a:p>
        </p:txBody>
      </p:sp>
      <p:sp>
        <p:nvSpPr>
          <p:cNvPr id="139" name="TextBox 21"/>
          <p:cNvSpPr txBox="1"/>
          <p:nvPr/>
        </p:nvSpPr>
        <p:spPr>
          <a:xfrm>
            <a:off x="7907020" y="5130927"/>
            <a:ext cx="1102537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drawTabya</a:t>
            </a:r>
          </a:p>
        </p:txBody>
      </p:sp>
      <p:sp>
        <p:nvSpPr>
          <p:cNvPr id="140" name="TextBox 22"/>
          <p:cNvSpPr txBox="1"/>
          <p:nvPr/>
        </p:nvSpPr>
        <p:spPr>
          <a:xfrm>
            <a:off x="1245870" y="5588127"/>
            <a:ext cx="708431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inFront</a:t>
            </a:r>
          </a:p>
        </p:txBody>
      </p:sp>
      <p:sp>
        <p:nvSpPr>
          <p:cNvPr id="141" name="TextBox 23"/>
          <p:cNvSpPr txBox="1"/>
          <p:nvPr/>
        </p:nvSpPr>
        <p:spPr>
          <a:xfrm>
            <a:off x="4263390" y="5816727"/>
            <a:ext cx="1531619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fullDebugMode</a:t>
            </a:r>
          </a:p>
        </p:txBody>
      </p:sp>
      <p:sp>
        <p:nvSpPr>
          <p:cNvPr id="142" name="TextBox 24"/>
          <p:cNvSpPr txBox="1"/>
          <p:nvPr/>
        </p:nvSpPr>
        <p:spPr>
          <a:xfrm>
            <a:off x="7881620" y="5816727"/>
            <a:ext cx="1153287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drawHosan</a:t>
            </a:r>
          </a:p>
        </p:txBody>
      </p:sp>
      <p:sp>
        <p:nvSpPr>
          <p:cNvPr id="143" name="TextBox 25"/>
          <p:cNvSpPr txBox="1"/>
          <p:nvPr/>
        </p:nvSpPr>
        <p:spPr>
          <a:xfrm>
            <a:off x="902970" y="6273927"/>
            <a:ext cx="1394002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kingProtected</a:t>
            </a:r>
          </a:p>
        </p:txBody>
      </p:sp>
      <p:sp>
        <p:nvSpPr>
          <p:cNvPr id="144" name="TextBox 26"/>
          <p:cNvSpPr txBox="1"/>
          <p:nvPr/>
        </p:nvSpPr>
        <p:spPr>
          <a:xfrm>
            <a:off x="4579620" y="6502527"/>
            <a:ext cx="899083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flipBoard</a:t>
            </a:r>
          </a:p>
        </p:txBody>
      </p:sp>
      <p:sp>
        <p:nvSpPr>
          <p:cNvPr id="145" name="TextBox 27"/>
          <p:cNvSpPr txBox="1"/>
          <p:nvPr/>
        </p:nvSpPr>
        <p:spPr>
          <a:xfrm>
            <a:off x="7989570" y="6502527"/>
            <a:ext cx="936802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drawFeel</a:t>
            </a:r>
          </a:p>
        </p:txBody>
      </p:sp>
      <p:sp>
        <p:nvSpPr>
          <p:cNvPr id="146" name="TextBox 28"/>
          <p:cNvSpPr txBox="1"/>
          <p:nvPr/>
        </p:nvSpPr>
        <p:spPr>
          <a:xfrm>
            <a:off x="7945120" y="7188327"/>
            <a:ext cx="1025956" cy="255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800" dirty="0" smtClean="0">
                <a:solidFill>
                  <a:srgbClr val="161616"/>
                </a:solidFill>
                <a:latin typeface="Arial"/>
              </a:rPr>
              <a:t>whiteChar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59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60" name="Imag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624" y="5532119"/>
            <a:ext cx="1819656" cy="1737359"/>
          </a:xfrm>
          <a:prstGeom prst="rect">
            <a:avLst/>
          </a:prstGeom>
        </p:spPr>
      </p:pic>
      <p:pic>
        <p:nvPicPr>
          <p:cNvPr id="61" name="Imag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76" y="5559552"/>
            <a:ext cx="1746503" cy="1709927"/>
          </a:xfrm>
          <a:prstGeom prst="rect">
            <a:avLst/>
          </a:prstGeom>
        </p:spPr>
      </p:pic>
      <p:pic>
        <p:nvPicPr>
          <p:cNvPr id="62" name="Imag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5559552"/>
            <a:ext cx="1819656" cy="1746503"/>
          </a:xfrm>
          <a:prstGeom prst="rect">
            <a:avLst/>
          </a:prstGeom>
        </p:spPr>
      </p:pic>
      <p:pic>
        <p:nvPicPr>
          <p:cNvPr id="63" name="Imag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624" y="3657600"/>
            <a:ext cx="1819656" cy="1783080"/>
          </a:xfrm>
          <a:prstGeom prst="rect">
            <a:avLst/>
          </a:prstGeom>
        </p:spPr>
      </p:pic>
      <p:pic>
        <p:nvPicPr>
          <p:cNvPr id="64" name="Imag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376" y="3694176"/>
            <a:ext cx="1746503" cy="1746503"/>
          </a:xfrm>
          <a:prstGeom prst="rect">
            <a:avLst/>
          </a:prstGeom>
        </p:spPr>
      </p:pic>
      <p:pic>
        <p:nvPicPr>
          <p:cNvPr id="65" name="Imag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0047" y="3730752"/>
            <a:ext cx="1737359" cy="1746503"/>
          </a:xfrm>
          <a:prstGeom prst="rect">
            <a:avLst/>
          </a:prstGeom>
        </p:spPr>
      </p:pic>
      <p:pic>
        <p:nvPicPr>
          <p:cNvPr id="66" name="Imag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3730752"/>
            <a:ext cx="1737359" cy="1746503"/>
          </a:xfrm>
          <a:prstGeom prst="rect">
            <a:avLst/>
          </a:prstGeom>
        </p:spPr>
      </p:pic>
      <p:pic>
        <p:nvPicPr>
          <p:cNvPr id="67" name="Image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" y="3924300"/>
            <a:ext cx="1333500" cy="342900"/>
          </a:xfrm>
          <a:prstGeom prst="rect">
            <a:avLst/>
          </a:prstGeom>
        </p:spPr>
      </p:pic>
      <p:sp>
        <p:nvSpPr>
          <p:cNvPr id="2" name="Freeform 3"/>
          <p:cNvSpPr/>
          <p:nvPr/>
        </p:nvSpPr>
        <p:spPr>
          <a:xfrm>
            <a:off x="1094740" y="3934460"/>
            <a:ext cx="1334770" cy="336550"/>
          </a:xfrm>
          <a:custGeom>
            <a:avLst/>
            <a:gdLst/>
            <a:ahLst/>
            <a:cxnLst/>
            <a:rect l="0" t="0" r="0" b="0"/>
            <a:pathLst>
              <a:path w="1334770" h="336550">
                <a:moveTo>
                  <a:pt x="668020" y="336550"/>
                </a:moveTo>
                <a:lnTo>
                  <a:pt x="0" y="336550"/>
                </a:lnTo>
                <a:lnTo>
                  <a:pt x="0" y="0"/>
                </a:lnTo>
                <a:lnTo>
                  <a:pt x="1334770" y="0"/>
                </a:lnTo>
                <a:lnTo>
                  <a:pt x="1334770" y="336550"/>
                </a:lnTo>
                <a:lnTo>
                  <a:pt x="668020" y="3365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3158490" y="619506"/>
            <a:ext cx="3756253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Using Textures</a:t>
            </a:r>
            <a:endParaRPr lang="en-US" altLang="zh-CN" sz="44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745490" y="186555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9340" y="1730247"/>
            <a:ext cx="445251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Loading A Bitmap Image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5490" y="25018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9340" y="2366518"/>
            <a:ext cx="556239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Generating &amp; Binding Textures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490" y="31368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9340" y="3002787"/>
            <a:ext cx="6758025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Using Textures On Different Surfaces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9340" y="4017391"/>
            <a:ext cx="1369060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CHESS_BOARD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43301" y="4017391"/>
            <a:ext cx="1443202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BOTTOM_WOOD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91276" y="4017391"/>
            <a:ext cx="1246378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WHITE_WOOD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91450" y="4017391"/>
            <a:ext cx="1298295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BLACK_WOOD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9770" y="5916041"/>
            <a:ext cx="1088847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SIDE_WOOD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07660" y="5916041"/>
            <a:ext cx="1474673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WHITE_WOOD_C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58125" y="5916041"/>
            <a:ext cx="1526768" cy="198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Arial"/>
              </a:rPr>
              <a:t>BLACK_WOOD_C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69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70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335" y="0"/>
            <a:ext cx="1645920" cy="7552944"/>
          </a:xfrm>
          <a:prstGeom prst="rect">
            <a:avLst/>
          </a:prstGeom>
        </p:spPr>
      </p:pic>
      <p:pic>
        <p:nvPicPr>
          <p:cNvPr id="71" name="Imag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300" y="1219200"/>
            <a:ext cx="165100" cy="101600"/>
          </a:xfrm>
          <a:prstGeom prst="rect">
            <a:avLst/>
          </a:prstGeom>
        </p:spPr>
      </p:pic>
      <p:pic>
        <p:nvPicPr>
          <p:cNvPr id="72" name="Imag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1778000"/>
            <a:ext cx="165100" cy="114300"/>
          </a:xfrm>
          <a:prstGeom prst="rect">
            <a:avLst/>
          </a:prstGeom>
        </p:spPr>
      </p:pic>
      <p:pic>
        <p:nvPicPr>
          <p:cNvPr id="73" name="Imag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100" y="1968500"/>
            <a:ext cx="165100" cy="101600"/>
          </a:xfrm>
          <a:prstGeom prst="rect">
            <a:avLst/>
          </a:prstGeom>
        </p:spPr>
      </p:pic>
      <p:pic>
        <p:nvPicPr>
          <p:cNvPr id="74" name="Imag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2600" y="2133600"/>
            <a:ext cx="165100" cy="101600"/>
          </a:xfrm>
          <a:prstGeom prst="rect">
            <a:avLst/>
          </a:prstGeom>
        </p:spPr>
      </p:pic>
      <p:pic>
        <p:nvPicPr>
          <p:cNvPr id="75" name="Imag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2600" y="2133600"/>
            <a:ext cx="165100" cy="101600"/>
          </a:xfrm>
          <a:prstGeom prst="rect">
            <a:avLst/>
          </a:prstGeom>
        </p:spPr>
      </p:pic>
      <p:pic>
        <p:nvPicPr>
          <p:cNvPr id="76" name="Imag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7239000"/>
            <a:ext cx="165100" cy="101600"/>
          </a:xfrm>
          <a:prstGeom prst="rect">
            <a:avLst/>
          </a:prstGeom>
        </p:spPr>
      </p:pic>
      <p:pic>
        <p:nvPicPr>
          <p:cNvPr id="77" name="Imag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700" y="2057400"/>
            <a:ext cx="114300" cy="165100"/>
          </a:xfrm>
          <a:prstGeom prst="rect">
            <a:avLst/>
          </a:prstGeom>
        </p:spPr>
      </p:pic>
      <p:sp>
        <p:nvSpPr>
          <p:cNvPr id="2" name="Freeform 3"/>
          <p:cNvSpPr/>
          <p:nvPr/>
        </p:nvSpPr>
        <p:spPr>
          <a:xfrm>
            <a:off x="2687319" y="1278890"/>
            <a:ext cx="5468619" cy="2674619"/>
          </a:xfrm>
          <a:custGeom>
            <a:avLst/>
            <a:gdLst/>
            <a:ahLst/>
            <a:cxnLst/>
            <a:rect l="0" t="0" r="0" b="0"/>
            <a:pathLst>
              <a:path w="5468619" h="2674619">
                <a:moveTo>
                  <a:pt x="0" y="2674619"/>
                </a:moveTo>
                <a:lnTo>
                  <a:pt x="2799080" y="2674619"/>
                </a:lnTo>
                <a:lnTo>
                  <a:pt x="2799080" y="0"/>
                </a:lnTo>
                <a:lnTo>
                  <a:pt x="5468619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3223260" y="1840230"/>
            <a:ext cx="4972049" cy="2413000"/>
          </a:xfrm>
          <a:custGeom>
            <a:avLst/>
            <a:gdLst/>
            <a:ahLst/>
            <a:cxnLst/>
            <a:rect l="0" t="0" r="0" b="0"/>
            <a:pathLst>
              <a:path w="4972049" h="2413000">
                <a:moveTo>
                  <a:pt x="0" y="2413000"/>
                </a:moveTo>
                <a:lnTo>
                  <a:pt x="2550160" y="2413000"/>
                </a:lnTo>
                <a:lnTo>
                  <a:pt x="2550160" y="0"/>
                </a:lnTo>
                <a:lnTo>
                  <a:pt x="4972049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3040380" y="2023110"/>
            <a:ext cx="5167630" cy="2543809"/>
          </a:xfrm>
          <a:custGeom>
            <a:avLst/>
            <a:gdLst/>
            <a:ahLst/>
            <a:cxnLst/>
            <a:rect l="0" t="0" r="0" b="0"/>
            <a:pathLst>
              <a:path w="5167630" h="2543809">
                <a:moveTo>
                  <a:pt x="0" y="2543809"/>
                </a:moveTo>
                <a:lnTo>
                  <a:pt x="2903220" y="2543809"/>
                </a:lnTo>
                <a:lnTo>
                  <a:pt x="2903220" y="0"/>
                </a:lnTo>
                <a:lnTo>
                  <a:pt x="5167630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2531109" y="2192020"/>
            <a:ext cx="5612130" cy="3169919"/>
          </a:xfrm>
          <a:custGeom>
            <a:avLst/>
            <a:gdLst/>
            <a:ahLst/>
            <a:cxnLst/>
            <a:rect l="0" t="0" r="0" b="0"/>
            <a:pathLst>
              <a:path w="5612130" h="3169919">
                <a:moveTo>
                  <a:pt x="0" y="3169919"/>
                </a:moveTo>
                <a:lnTo>
                  <a:pt x="4098290" y="3169919"/>
                </a:lnTo>
                <a:lnTo>
                  <a:pt x="4098290" y="0"/>
                </a:lnTo>
                <a:lnTo>
                  <a:pt x="5612130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2531109" y="2192020"/>
            <a:ext cx="5612130" cy="3483609"/>
          </a:xfrm>
          <a:custGeom>
            <a:avLst/>
            <a:gdLst/>
            <a:ahLst/>
            <a:cxnLst/>
            <a:rect l="0" t="0" r="0" b="0"/>
            <a:pathLst>
              <a:path w="5612130" h="3483609">
                <a:moveTo>
                  <a:pt x="0" y="3483609"/>
                </a:moveTo>
                <a:lnTo>
                  <a:pt x="4098290" y="3483609"/>
                </a:lnTo>
                <a:lnTo>
                  <a:pt x="4098290" y="0"/>
                </a:lnTo>
                <a:lnTo>
                  <a:pt x="5612130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766059" y="5949950"/>
            <a:ext cx="5389880" cy="1343659"/>
          </a:xfrm>
          <a:custGeom>
            <a:avLst/>
            <a:gdLst/>
            <a:ahLst/>
            <a:cxnLst/>
            <a:rect l="0" t="0" r="0" b="0"/>
            <a:pathLst>
              <a:path w="5389880" h="1343659">
                <a:moveTo>
                  <a:pt x="0" y="0"/>
                </a:moveTo>
                <a:lnTo>
                  <a:pt x="2759709" y="0"/>
                </a:lnTo>
                <a:lnTo>
                  <a:pt x="2759709" y="1343659"/>
                </a:lnTo>
                <a:lnTo>
                  <a:pt x="5389880" y="1343659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900430" y="2190750"/>
            <a:ext cx="574039" cy="4541520"/>
          </a:xfrm>
          <a:custGeom>
            <a:avLst/>
            <a:gdLst/>
            <a:ahLst/>
            <a:cxnLst/>
            <a:rect l="0" t="0" r="0" b="0"/>
            <a:pathLst>
              <a:path w="574039" h="4541520">
                <a:moveTo>
                  <a:pt x="0" y="4541520"/>
                </a:moveTo>
                <a:lnTo>
                  <a:pt x="0" y="95249"/>
                </a:lnTo>
                <a:lnTo>
                  <a:pt x="574039" y="95249"/>
                </a:lnTo>
                <a:lnTo>
                  <a:pt x="574039" y="0"/>
                </a:lnTo>
              </a:path>
            </a:pathLst>
          </a:custGeom>
          <a:ln w="1322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86460" y="274065"/>
            <a:ext cx="6118860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Loading A Bitmap Image</a:t>
            </a:r>
          </a:p>
        </p:txBody>
      </p:sp>
      <p:sp>
        <p:nvSpPr>
          <p:cNvPr id="47" name="TextBox 2"/>
          <p:cNvSpPr txBox="1"/>
          <p:nvPr/>
        </p:nvSpPr>
        <p:spPr>
          <a:xfrm>
            <a:off x="1069340" y="1370901"/>
            <a:ext cx="859713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struct Image {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9340" y="1527111"/>
            <a:ext cx="1289570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long sizeX;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9340" y="1682051"/>
            <a:ext cx="1289570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long sizeY;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9340" y="1838261"/>
            <a:ext cx="678243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char *data;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9340" y="1993201"/>
            <a:ext cx="8549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};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9340" y="2304351"/>
            <a:ext cx="319633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int ImageLoad(const char *filename, Image *image)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9340" y="2460561"/>
            <a:ext cx="46520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{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9340" y="2615501"/>
            <a:ext cx="60713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FILE *file;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9340" y="2771711"/>
            <a:ext cx="1196809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long size;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9084" y="2771711"/>
            <a:ext cx="173926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size of the image in bytes.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9340" y="2926651"/>
            <a:ext cx="97957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long i;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39618" y="2926651"/>
            <a:ext cx="1210081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standard counter.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9340" y="3082861"/>
            <a:ext cx="159523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short int planes;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61462" y="3082861"/>
            <a:ext cx="2519768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number of planes in image (must be 1)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9340" y="3237801"/>
            <a:ext cx="141739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unsigned short int bpp;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01391" y="3237801"/>
            <a:ext cx="2402700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number of bits per pixel (must be 24)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9340" y="3392741"/>
            <a:ext cx="162289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Make sure the file exists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9340" y="3548951"/>
            <a:ext cx="1616049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file = fopen(filename, "rb")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9340" y="3703891"/>
            <a:ext cx="1333715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Skip to bmp header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9340" y="3860101"/>
            <a:ext cx="1672209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fseek(file,18, SEEK_CUR);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69340" y="4015041"/>
            <a:ext cx="764019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read width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9340" y="4171251"/>
            <a:ext cx="2120925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 = fread(&amp;image-&gt;sizeX, 4, 1, file)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9340" y="4326191"/>
            <a:ext cx="1013663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//read the height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9340" y="4482401"/>
            <a:ext cx="2002180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 = fread(&amp;image-&gt;sizeY,4,1,file)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9340" y="4637341"/>
            <a:ext cx="338688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//printf("Height of %s: %lu\n", filename, image-&gt;sizeY);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69340" y="4793551"/>
            <a:ext cx="2392222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calculate the size (assuming 24 bpp)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9340" y="4948491"/>
            <a:ext cx="2496439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size = image-&gt;sizeX * image-&gt;sizeY * 3;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9340" y="5103431"/>
            <a:ext cx="1084072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read the planes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69340" y="5259641"/>
            <a:ext cx="1489341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fread(&amp;planes, 2, 1, file)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69340" y="5414581"/>
            <a:ext cx="906373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read the bpp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69340" y="5570791"/>
            <a:ext cx="150191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 = fread(&amp;bpp, 2, 1, file)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69340" y="5725731"/>
            <a:ext cx="2553296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seek past the rest of the bitmap header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9340" y="5881941"/>
            <a:ext cx="1711185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fseek(file, 24, SEEK_CUR);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69340" y="6036881"/>
            <a:ext cx="99913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Read the data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69340" y="6193091"/>
            <a:ext cx="2229472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image-&gt;data = (char *) malloc(size);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69340" y="6348031"/>
            <a:ext cx="2010841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i = fread(image-&gt;data,size,1,file)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69340" y="6504241"/>
            <a:ext cx="2380348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// reverse all of the colours bgr =&gt; rgb)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69340" y="6659181"/>
            <a:ext cx="3844544" cy="1559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Arial"/>
              </a:rPr>
              <a:t>for (i=0;i&lt;size;i+=3) swap(image-&gt;data[i] = image-&gt;data[i+2]);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79" name="Imag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1314450" y="619506"/>
            <a:ext cx="7639913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Generating &amp; Binding Textures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1043940" y="1768983"/>
            <a:ext cx="2034590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// create Texture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0090" y="2174111"/>
            <a:ext cx="99829" cy="125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940" y="2081403"/>
            <a:ext cx="4640834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glGenTextures(1, &amp;texture[textNum]);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3940" y="2706243"/>
            <a:ext cx="1787042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//linear scaling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0090" y="3111371"/>
            <a:ext cx="99829" cy="125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3940" y="3018663"/>
            <a:ext cx="6530975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glBindTexture(GL_TEXTURE_2D, texture[textNum]);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3940" y="3331082"/>
            <a:ext cx="7472553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// scale linearly when image is of a different size than texture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0090" y="3736211"/>
            <a:ext cx="99829" cy="125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3940" y="3644772"/>
            <a:ext cx="8370824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glTexParameteri(GL_TEXTURE_2D,GL_TEXTURE_MAG_FILTER,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7790" y="3957192"/>
            <a:ext cx="1704898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GL_LINEAR);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0090" y="4362321"/>
            <a:ext cx="99829" cy="125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3940" y="4269613"/>
            <a:ext cx="8464981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glTexParameteri(GL_TEXTURE_2D,GL_TEXTURE_MIN_FILTER,G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7790" y="4582032"/>
            <a:ext cx="1487805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L_LINEAR);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0090" y="4987161"/>
            <a:ext cx="99829" cy="125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3940" y="4894453"/>
            <a:ext cx="8044205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glTexImage2D(GL_TEXTURE_2D, 0, 3, image1-&gt;sizeX, image1-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7790" y="5206872"/>
            <a:ext cx="7520050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&gt;sizeY, 0, GL_RGB, GL_UNSIGNED_BYTE, image1-&gt;data);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81" name="Imag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82" name="Imag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657600"/>
            <a:ext cx="6089904" cy="4562855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1673860" y="308356"/>
            <a:ext cx="6924090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Using Textures On Different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3935730" y="933196"/>
            <a:ext cx="2205024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Surfaces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0090" y="190492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940" y="1769618"/>
            <a:ext cx="729731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The most important thing to notice is this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7790" y="2225547"/>
            <a:ext cx="1538224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function: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6080" y="2911049"/>
            <a:ext cx="116300" cy="2093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4370" y="2861183"/>
            <a:ext cx="6530975" cy="311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200" dirty="0" smtClean="0">
                <a:solidFill>
                  <a:srgbClr val="000000"/>
                </a:solidFill>
                <a:latin typeface="Arial"/>
              </a:rPr>
              <a:t>glBindTexture(GL_TEXTURE_2D, texture[textNum]);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090" y="345305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3940" y="3317748"/>
            <a:ext cx="7978038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This function binds the texture referred to, 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7790" y="3773678"/>
            <a:ext cx="2645663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any usage of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  <p:pic>
        <p:nvPicPr>
          <p:cNvPr id="84" name="Imag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7432"/>
            <a:ext cx="10149839" cy="7607808"/>
          </a:xfrm>
          <a:prstGeom prst="rect">
            <a:avLst/>
          </a:prstGeom>
        </p:spPr>
      </p:pic>
      <p:pic>
        <p:nvPicPr>
          <p:cNvPr id="85" name="Imag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478" y="2318072"/>
            <a:ext cx="2441447" cy="2103120"/>
          </a:xfrm>
          <a:prstGeom prst="rect">
            <a:avLst/>
          </a:prstGeom>
        </p:spPr>
      </p:pic>
      <p:pic>
        <p:nvPicPr>
          <p:cNvPr id="86" name="Imag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544" y="5586826"/>
            <a:ext cx="2286016" cy="1969674"/>
          </a:xfrm>
          <a:prstGeom prst="rect">
            <a:avLst/>
          </a:prstGeom>
        </p:spPr>
      </p:pic>
      <p:sp>
        <p:nvSpPr>
          <p:cNvPr id="31" name="TextBox 1"/>
          <p:cNvSpPr txBox="1"/>
          <p:nvPr/>
        </p:nvSpPr>
        <p:spPr>
          <a:xfrm>
            <a:off x="1385570" y="475995"/>
            <a:ext cx="7144816" cy="6236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4400" dirty="0" smtClean="0">
                <a:solidFill>
                  <a:srgbClr val="FFFFFF"/>
                </a:solidFill>
                <a:latin typeface="Arial"/>
              </a:rPr>
              <a:t>Examples on Using Textures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876300" y="146296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00150" y="1327657"/>
            <a:ext cx="6083401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If used on a flat 2D polygon/quad: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2290" y="199913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0580" y="1962404"/>
            <a:ext cx="5225897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glBindTexture(GL_TEXTURE_2D, texture[SIDE_WOOD]);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12290" y="236870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00580" y="2331974"/>
            <a:ext cx="1970430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glBegin(GL_QUADS);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2290" y="273827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00580" y="2701544"/>
            <a:ext cx="4784953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glTexCoord2f(0.0f, 0.0f); glVertex3f(-1.0f, -1.0f, 1.0f);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2290" y="310911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00580" y="3071114"/>
            <a:ext cx="4775200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glTexCoord2f(1.0f, 0.0f); glVertex3f( 1.0f, -1.0f, 1.0f);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12290" y="347868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00580" y="3440683"/>
            <a:ext cx="4707940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glTexCoord2f(1.0f, 1.0f); glVertex3f( 1.0f, 1.0, 1.0f);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2290" y="384825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00580" y="3810254"/>
            <a:ext cx="4774793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glTexCoord2f(0.0f, 1.0f); glVertex3f(-1.0f, 1.0f, 1.0f);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12290" y="421782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00580" y="4179824"/>
            <a:ext cx="709777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glEnd();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6300" y="4687498"/>
            <a:ext cx="145206" cy="182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"/>
              </a:rPr>
              <a:t>●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0150" y="4552188"/>
            <a:ext cx="5064556" cy="453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If used on a Quadric Object: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2290" y="522366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00580" y="5185664"/>
            <a:ext cx="6083807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glBindTexture(GL_TEXTURE_2D, texture[((blackWhite)?((chosen)?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8870" y="5411724"/>
            <a:ext cx="4243222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WHITE_WOOD_C:WHITE_WOOD):((chosen)?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88870" y="5637784"/>
            <a:ext cx="3489553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BLACK_WOOD_C:BLACK_WOOD))]);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12290" y="604408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00580" y="6007354"/>
            <a:ext cx="4444390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GLUquadricObj *AskariSphere=gluNewQuadric();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00580" y="6376924"/>
            <a:ext cx="1556918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//activate Texture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12290" y="678322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100580" y="6746494"/>
            <a:ext cx="3481628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gluQuadricTexture(AskariSphere,true);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12290" y="7154062"/>
            <a:ext cx="84581" cy="1522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"/>
              </a:rPr>
              <a:t>–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00580" y="7116063"/>
            <a:ext cx="3977436" cy="2267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/>
              </a:rPr>
              <a:t>gluSphere(AskariSphere,DIV16-0.02,64,64);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960</Words>
  <Application>Microsoft Office PowerPoint</Application>
  <PresentationFormat>Custom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zhang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Dev6</dc:creator>
  <cp:lastModifiedBy>GROOMS</cp:lastModifiedBy>
  <cp:revision>19</cp:revision>
  <dcterms:created xsi:type="dcterms:W3CDTF">2011-07-04T07:01:15Z</dcterms:created>
  <dcterms:modified xsi:type="dcterms:W3CDTF">2012-06-18T18:02:14Z</dcterms:modified>
</cp:coreProperties>
</file>