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4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728A6-7B9E-4263-AB05-1FFA9FAE08DC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418" y="2254815"/>
            <a:ext cx="100428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 Open Flow Controller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73" y="4606130"/>
            <a:ext cx="38756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David Erickson</a:t>
            </a:r>
          </a:p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Stanford University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Stanford, CA, USA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878" y="6006513"/>
            <a:ext cx="26020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Dudi Ventura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Tzuria Levin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inenberg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8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66819" y="296706"/>
            <a:ext cx="1606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ספריות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20110"/>
            <a:ext cx="10449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Beacon</a:t>
            </a:r>
            <a:r>
              <a:rPr lang="he-IL" sz="2000" dirty="0" smtClean="0"/>
              <a:t> עצמו ממנף את מספר הסיפריות תוך ניסיון להשתמש בקוד קיים כמה שיותר, ולהקל על פיתוח ה-</a:t>
            </a:r>
            <a:r>
              <a:rPr lang="en-US" sz="2000" dirty="0" smtClean="0"/>
              <a:t>Controller</a:t>
            </a:r>
            <a:r>
              <a:rPr lang="he-IL" sz="2000" dirty="0" smtClean="0"/>
              <a:t> ועל האפליקציות שעליו.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הספריה המשמעותית ביותר היא </a:t>
            </a:r>
            <a:r>
              <a:rPr lang="en-US" sz="2000" dirty="0" smtClean="0"/>
              <a:t>Spring</a:t>
            </a:r>
            <a:r>
              <a:rPr lang="he-IL" sz="2000" dirty="0" smtClean="0"/>
              <a:t>. 2 רכיבים עיקריים של </a:t>
            </a:r>
            <a:r>
              <a:rPr lang="en-US" sz="2000" dirty="0" smtClean="0"/>
              <a:t>Spring</a:t>
            </a:r>
            <a:r>
              <a:rPr lang="he-IL" sz="2000" dirty="0" smtClean="0"/>
              <a:t> משומשים ב-</a:t>
            </a:r>
            <a:r>
              <a:rPr lang="en-US" sz="2000" dirty="0" err="1" smtClean="0"/>
              <a:t>Beaon</a:t>
            </a:r>
            <a:r>
              <a:rPr lang="en-US" sz="2000" dirty="0" smtClean="0"/>
              <a:t> Controller</a:t>
            </a:r>
            <a:r>
              <a:rPr lang="he-IL" sz="2000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IOC</a:t>
            </a:r>
            <a:r>
              <a:rPr lang="he-IL" sz="2000" dirty="0" smtClean="0"/>
              <a:t> – ניהול פיתוח ה-</a:t>
            </a:r>
            <a:r>
              <a:rPr lang="en-US" sz="2000" dirty="0" smtClean="0"/>
              <a:t>Controller</a:t>
            </a:r>
            <a:r>
              <a:rPr lang="he-IL" sz="2000" dirty="0" smtClean="0"/>
              <a:t> ע"י יצירת אוביקטים וקישור בינהם בצורה פשוטה ונוחה למפתח.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Web</a:t>
            </a:r>
            <a:r>
              <a:rPr lang="he-IL" sz="2000" dirty="0" smtClean="0"/>
              <a:t> – עוזר בניהול פניות לשרתים, שליחת שאילתות ובקשות לשרת וטיפול במענה המתקבל בצורה אוטומטית המאפשרת עבודה נוחה למתפתח ע"י המרה נוחה של המידע המתקבל לאוביקטים של </a:t>
            </a:r>
            <a:r>
              <a:rPr lang="en-US" sz="2000" dirty="0" smtClean="0"/>
              <a:t>Java</a:t>
            </a:r>
            <a:r>
              <a:rPr lang="he-IL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1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3286" y="296706"/>
            <a:ext cx="930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29" y="1248228"/>
            <a:ext cx="9477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API </a:t>
            </a:r>
            <a:r>
              <a:rPr lang="he-IL" dirty="0" smtClean="0"/>
              <a:t>של </a:t>
            </a:r>
            <a:r>
              <a:rPr lang="en-US" dirty="0" smtClean="0"/>
              <a:t>Beacon</a:t>
            </a:r>
            <a:r>
              <a:rPr lang="he-IL" dirty="0" smtClean="0"/>
              <a:t> עוצב להיות פשוט ולא מטיל שום מגבלות, המפתחים יכולים להשתמש באיזה רכיב של </a:t>
            </a:r>
            <a:r>
              <a:rPr lang="en-US" dirty="0" smtClean="0"/>
              <a:t>JAVA</a:t>
            </a:r>
            <a:r>
              <a:rPr lang="he-IL" dirty="0" smtClean="0"/>
              <a:t> שרוצים. (תהליכונים, טיימר, </a:t>
            </a:r>
            <a:r>
              <a:rPr lang="en-US" dirty="0" smtClean="0"/>
              <a:t>Sockets</a:t>
            </a:r>
            <a:r>
              <a:rPr lang="he-IL" dirty="0" smtClean="0"/>
              <a:t> וכו'...</a:t>
            </a:r>
            <a:r>
              <a:rPr lang="en-US" dirty="0" smtClean="0"/>
              <a:t>(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</a:t>
            </a:r>
            <a:r>
              <a:rPr lang="en-US" dirty="0" smtClean="0"/>
              <a:t>Controller</a:t>
            </a:r>
            <a:r>
              <a:rPr lang="he-IL" dirty="0" smtClean="0"/>
              <a:t> מתקשר עם הנתבים ע"י </a:t>
            </a:r>
            <a:r>
              <a:rPr lang="en-US" dirty="0" err="1" smtClean="0"/>
              <a:t>evets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הוא משתמש בתבנית התיכון "הצופה" (</a:t>
            </a:r>
            <a:r>
              <a:rPr lang="en-US" dirty="0" smtClean="0"/>
              <a:t>Observer</a:t>
            </a:r>
            <a:r>
              <a:rPr lang="he-IL" dirty="0" smtClean="0"/>
              <a:t>) כאשר המאזינים נרשמים לקבל </a:t>
            </a:r>
            <a:r>
              <a:rPr lang="en-US" dirty="0" smtClean="0"/>
              <a:t>events</a:t>
            </a:r>
            <a:r>
              <a:rPr lang="he-IL" dirty="0" smtClean="0"/>
              <a:t> שרלוונטים אליהם ומותרעים כאשר אירוע מסוג אליו נרשמו התקבל.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54" y="3627209"/>
            <a:ext cx="6345039" cy="25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3286" y="296706"/>
            <a:ext cx="930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2" y="1567543"/>
            <a:ext cx="100729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בנוסף ישנן אפליקציות שמובנות ב</a:t>
            </a:r>
            <a:r>
              <a:rPr lang="en-US" sz="2000" dirty="0" smtClean="0"/>
              <a:t>Controller</a:t>
            </a:r>
            <a:r>
              <a:rPr lang="he-IL" sz="2000" dirty="0" smtClean="0"/>
              <a:t> שמוסיפות גם כן ל</a:t>
            </a:r>
            <a:r>
              <a:rPr lang="en-US" sz="2000" dirty="0" smtClean="0"/>
              <a:t>API</a:t>
            </a:r>
            <a:r>
              <a:rPr lang="he-IL" sz="2000" dirty="0" smtClean="0"/>
              <a:t> של </a:t>
            </a:r>
            <a:r>
              <a:rPr lang="en-US" sz="2000" dirty="0" smtClean="0"/>
              <a:t>Beacon</a:t>
            </a:r>
            <a:r>
              <a:rPr lang="he-IL" sz="2000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Device Manager</a:t>
            </a:r>
            <a:r>
              <a:rPr lang="he-IL" sz="2000" b="1" u="sng" dirty="0" smtClean="0"/>
              <a:t>:</a:t>
            </a:r>
            <a:r>
              <a:rPr lang="he-IL" sz="2000" dirty="0" smtClean="0"/>
              <a:t> מנהלת את כל הקשור להתקנים שמצטרפים, עוזבים או מתעדכנים. מודעת לכל הכתובות שלהם (</a:t>
            </a:r>
            <a:r>
              <a:rPr lang="en-US" sz="2000" dirty="0" smtClean="0"/>
              <a:t>IP</a:t>
            </a:r>
            <a:r>
              <a:rPr lang="he-IL" sz="2000" dirty="0" smtClean="0"/>
              <a:t> </a:t>
            </a:r>
            <a:r>
              <a:rPr lang="en-US" sz="2000" dirty="0" smtClean="0"/>
              <a:t>MAC</a:t>
            </a:r>
            <a:r>
              <a:rPr lang="he-IL" sz="2000" dirty="0" smtClean="0"/>
              <a:t>)  מתי נראו לאחרונה וכו'.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Topology</a:t>
            </a:r>
            <a:r>
              <a:rPr lang="he-IL" sz="2000" b="1" u="sng" dirty="0" smtClean="0"/>
              <a:t>: </a:t>
            </a:r>
            <a:r>
              <a:rPr lang="he-IL" sz="2000" dirty="0" smtClean="0"/>
              <a:t> מגלה לינקים חדשים בין נתבים. מקבלת התראות כאשר לינקים נוספים לרשת.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:Routing</a:t>
            </a:r>
            <a:r>
              <a:rPr lang="he-IL" sz="2000" b="1" u="sng" dirty="0" smtClean="0"/>
              <a:t> </a:t>
            </a:r>
            <a:r>
              <a:rPr lang="he-IL" sz="2000" dirty="0" smtClean="0"/>
              <a:t>מציעה מסלול קצר ביותר בין כל שני מחשבים ברשת.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Web</a:t>
            </a:r>
            <a:r>
              <a:rPr lang="he-IL" sz="2000" b="1" u="sng" dirty="0" smtClean="0"/>
              <a:t>: </a:t>
            </a:r>
            <a:r>
              <a:rPr lang="he-IL" sz="2000" dirty="0" smtClean="0"/>
              <a:t> מספקת שירותי </a:t>
            </a:r>
            <a:r>
              <a:rPr lang="en-US" sz="2000" dirty="0" smtClean="0"/>
              <a:t>WEB</a:t>
            </a: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0" y="4194629"/>
            <a:ext cx="373107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6066" y="296706"/>
            <a:ext cx="43572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מודולריות זמן הריצה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233714"/>
            <a:ext cx="9985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לרוב ה</a:t>
            </a:r>
            <a:r>
              <a:rPr lang="en-US" dirty="0" smtClean="0"/>
              <a:t>Controllers</a:t>
            </a:r>
            <a:r>
              <a:rPr lang="he-IL" dirty="0" smtClean="0"/>
              <a:t> קיימת יכולת הבחירה אילו אפליקציות לבנות ולהריץ בזמן שה</a:t>
            </a:r>
            <a:r>
              <a:rPr lang="en-US" dirty="0" smtClean="0"/>
              <a:t>Controller</a:t>
            </a:r>
            <a:r>
              <a:rPr lang="he-IL" dirty="0" smtClean="0"/>
              <a:t> מתחיל לעבוד. </a:t>
            </a:r>
            <a:r>
              <a:rPr lang="en-US" dirty="0" smtClean="0"/>
              <a:t>Beacon</a:t>
            </a:r>
            <a:r>
              <a:rPr lang="he-IL" dirty="0" smtClean="0"/>
              <a:t> מתעלה עקב יכולתו לא רק לבחור אילו אפליקציות להריץ בעת עליתו אלא בזכות יכולתו לעצור ולהתחיל עבודת אפליקציות </a:t>
            </a:r>
            <a:r>
              <a:rPr lang="he-IL" b="1" dirty="0" smtClean="0"/>
              <a:t>בזמן ריצה </a:t>
            </a:r>
            <a:r>
              <a:rPr lang="he-IL" dirty="0" smtClean="0"/>
              <a:t>(בזמן אמת) .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 smtClean="0"/>
              <a:t>יכולת זו מתבטאת לטובה בעיקר כשזה מגיע לעבודת </a:t>
            </a:r>
            <a:r>
              <a:rPr lang="en-US" dirty="0" smtClean="0"/>
              <a:t>Debugging</a:t>
            </a:r>
            <a:r>
              <a:rPr lang="he-IL" dirty="0" smtClean="0"/>
              <a:t> מתקדמת, </a:t>
            </a:r>
            <a:r>
              <a:rPr lang="en-US" dirty="0" smtClean="0"/>
              <a:t>Beacon</a:t>
            </a:r>
            <a:r>
              <a:rPr lang="he-IL" dirty="0" smtClean="0"/>
              <a:t> בעל היכולת לבצע התקנת אפליקציות </a:t>
            </a:r>
            <a:r>
              <a:rPr lang="en-US" dirty="0" smtClean="0"/>
              <a:t>debug</a:t>
            </a:r>
            <a:r>
              <a:rPr lang="he-IL" dirty="0" smtClean="0"/>
              <a:t> </a:t>
            </a:r>
            <a:r>
              <a:rPr lang="he-IL" b="1" dirty="0" smtClean="0"/>
              <a:t>בזמן ריצה </a:t>
            </a:r>
            <a:r>
              <a:rPr lang="he-IL" dirty="0" smtClean="0"/>
              <a:t>לזמן מוגבל שמטרתן טיפול בתקלות ספציפיות בזמן ריצה ומתן דו"ח שגיאות מותאם תוך ניטרול אפליקציות שנמצאו מזיקות. 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 smtClean="0"/>
              <a:t>כל פעולת שחלוף האפליקציות (ניטרול, התקנה, הפעלה ועצירה) בזמן אמת מבוצעות על ידי </a:t>
            </a:r>
            <a:r>
              <a:rPr lang="en-US" dirty="0" smtClean="0"/>
              <a:t>bundles</a:t>
            </a:r>
            <a:r>
              <a:rPr lang="he-IL" dirty="0"/>
              <a:t> </a:t>
            </a:r>
            <a:r>
              <a:rPr lang="he-IL" dirty="0" smtClean="0"/>
              <a:t>שמכילים מידע על אפליקציות שהופעלו בתחילת העבודה ואלו שהופעלו בזמן ריצה. 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Bundle</a:t>
            </a:r>
            <a:r>
              <a:rPr lang="he-IL" dirty="0" smtClean="0"/>
              <a:t> יכול להחזיק מספר אפליקציות, אפליקציה אחת או חלק ממנה (אפליקציה יכולה להתחלק למספר </a:t>
            </a:r>
            <a:r>
              <a:rPr lang="en-US" dirty="0" smtClean="0"/>
              <a:t>bundles</a:t>
            </a:r>
            <a:r>
              <a:rPr lang="he-IL" dirty="0" smtClean="0"/>
              <a:t>), לדוגמא: אם חלק מאפליקציה מסויימת יכול לשנות קוד בזמן ריצה נשים כל חלק שיכול להתחלף ב</a:t>
            </a:r>
            <a:r>
              <a:rPr lang="en-US" dirty="0" smtClean="0"/>
              <a:t>bundle</a:t>
            </a:r>
            <a:r>
              <a:rPr lang="he-IL" dirty="0" smtClean="0"/>
              <a:t> נפרד.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8047" y="296706"/>
            <a:ext cx="18053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ביצועים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1233714"/>
            <a:ext cx="992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</a:t>
            </a:r>
            <a:r>
              <a:rPr lang="en-US" dirty="0" smtClean="0"/>
              <a:t>Controller</a:t>
            </a:r>
            <a:r>
              <a:rPr lang="he-IL" dirty="0" smtClean="0"/>
              <a:t> של </a:t>
            </a:r>
            <a:r>
              <a:rPr lang="en-US" dirty="0" err="1" smtClean="0"/>
              <a:t>OpenFlow</a:t>
            </a:r>
            <a:r>
              <a:rPr lang="he-IL" dirty="0" smtClean="0"/>
              <a:t> מודדים ביצועים לפי מספר הפאקטות לאירוע אחד שיכול ה</a:t>
            </a:r>
            <a:r>
              <a:rPr lang="en-US" dirty="0" smtClean="0"/>
              <a:t>Controller</a:t>
            </a:r>
            <a:r>
              <a:rPr lang="he-IL" dirty="0" smtClean="0"/>
              <a:t> לעבד ולענות עליהן בשניה, וכך מחושב זמן העיבוד הממוצע שלוקח לקונטרולר לטפל באירוע.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בחלק זה נעסוק בארכיטקטורה של </a:t>
            </a:r>
            <a:r>
              <a:rPr lang="en-US" dirty="0" smtClean="0"/>
              <a:t>Beacon</a:t>
            </a:r>
            <a:r>
              <a:rPr lang="he-IL" dirty="0" smtClean="0"/>
              <a:t> שעוסקת בעיבוד הודעות </a:t>
            </a:r>
            <a:r>
              <a:rPr lang="en-US" dirty="0" err="1" smtClean="0"/>
              <a:t>OpenFlow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8687" y="2557153"/>
            <a:ext cx="27446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טיפול באירועים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1" y="3141928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אפליקציות שמממשות את הממשק </a:t>
            </a:r>
            <a:r>
              <a:rPr lang="en-US" dirty="0" err="1" smtClean="0"/>
              <a:t>IOFMessagesListener</a:t>
            </a:r>
            <a:r>
              <a:rPr lang="he-IL" dirty="0" smtClean="0"/>
              <a:t> נרשמות לשירות </a:t>
            </a:r>
            <a:r>
              <a:rPr lang="en-US" dirty="0" err="1" smtClean="0"/>
              <a:t>IBeaconProvider</a:t>
            </a:r>
            <a:r>
              <a:rPr lang="he-IL" dirty="0" smtClean="0"/>
              <a:t> כדי לקבל הודעות מסוגים מסויימים שמגיעות מהנתבים ברשת.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אפליקציות שנרשמו יוצרות </a:t>
            </a:r>
            <a:r>
              <a:rPr lang="en-US" dirty="0" smtClean="0"/>
              <a:t>serial processing pipeline</a:t>
            </a:r>
            <a:r>
              <a:rPr lang="he-IL" dirty="0" smtClean="0"/>
              <a:t> ב</a:t>
            </a:r>
            <a:r>
              <a:rPr lang="en-US" dirty="0" smtClean="0"/>
              <a:t>Controller</a:t>
            </a:r>
            <a:r>
              <a:rPr lang="he-IL" dirty="0" smtClean="0"/>
              <a:t> לכל סוג הודעות שאליהן נרשמו.</a:t>
            </a:r>
            <a:endParaRPr lang="en-US" dirty="0"/>
          </a:p>
        </p:txBody>
      </p:sp>
      <p:sp>
        <p:nvSpPr>
          <p:cNvPr id="6" name="AutoShape 2" descr="BeaconIOFMessagesListenerSingleThreadPipeline.JPG"/>
          <p:cNvSpPr>
            <a:spLocks noChangeAspect="1" noChangeArrowheads="1"/>
          </p:cNvSpPr>
          <p:nvPr/>
        </p:nvSpPr>
        <p:spPr bwMode="auto">
          <a:xfrm>
            <a:off x="5990317" y="4342257"/>
            <a:ext cx="3238369" cy="40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BeaconIOFMessagesListenerSingleThreadPipelin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65" y="4465367"/>
            <a:ext cx="5757249" cy="19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69306" y="296706"/>
            <a:ext cx="54040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קריאת הודעות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OpenFlow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5886" y="1219200"/>
            <a:ext cx="989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להשיג ביצועים טובים ה</a:t>
            </a:r>
            <a:r>
              <a:rPr lang="en-US" dirty="0" smtClean="0"/>
              <a:t>Controller</a:t>
            </a:r>
            <a:r>
              <a:rPr lang="he-IL" dirty="0" smtClean="0"/>
              <a:t> והאפליקציות כולן פועלות בשיטת </a:t>
            </a:r>
            <a:r>
              <a:rPr lang="en-US" dirty="0" smtClean="0"/>
              <a:t>multithreading</a:t>
            </a:r>
            <a:r>
              <a:rPr lang="he-IL" dirty="0" smtClean="0"/>
              <a:t>. קריאת הודעות ב</a:t>
            </a:r>
            <a:r>
              <a:rPr lang="en-US" dirty="0" smtClean="0"/>
              <a:t>Beacon</a:t>
            </a:r>
            <a:r>
              <a:rPr lang="he-IL" dirty="0" smtClean="0"/>
              <a:t> מתחלקת לשתי גישות:</a:t>
            </a:r>
          </a:p>
          <a:p>
            <a:pPr marL="342900" indent="-342900" algn="r" rtl="1">
              <a:buAutoNum type="arabicPeriod"/>
            </a:pPr>
            <a:r>
              <a:rPr lang="en-US" dirty="0" smtClean="0"/>
              <a:t>Shared Queue</a:t>
            </a:r>
          </a:p>
          <a:p>
            <a:pPr marL="342900" indent="-342900" algn="r" rtl="1">
              <a:buAutoNum type="arabicPeriod"/>
            </a:pPr>
            <a:r>
              <a:rPr lang="en-US" dirty="0" smtClean="0"/>
              <a:t>Run to Completion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32" y="3309257"/>
            <a:ext cx="8594661" cy="2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9102" y="292925"/>
            <a:ext cx="27061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Shared Queue</a:t>
            </a:r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14" y="1016001"/>
            <a:ext cx="9608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ישנם</a:t>
            </a:r>
            <a:r>
              <a:rPr lang="he-IL" dirty="0"/>
              <a:t> </a:t>
            </a:r>
            <a:r>
              <a:rPr lang="he-IL" dirty="0" smtClean="0"/>
              <a:t>שתי קבוצות של תהליכונים: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תהליכוני קריאה מהנתב- מחובר לנתב אחד או יותר, אחראי לקבל ממנו הודעות והלכניס אותן לתור המשותף. אחראי גם להעביר לנתב זה או קבוצת הנתבים הזו את המענה מה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תהליכוני קריאה מהתור המשותף- אחראי להוציא את ההודעות מהתור המשותף והלעביר אותן ב</a:t>
            </a:r>
            <a:r>
              <a:rPr lang="en-US" dirty="0" smtClean="0"/>
              <a:t>Pipeline</a:t>
            </a:r>
            <a:r>
              <a:rPr lang="he-IL" dirty="0" smtClean="0"/>
              <a:t> של כל אותן האפליקציות הנרשמו לקבל הודעות מסוג זה. לכל </a:t>
            </a:r>
            <a:r>
              <a:rPr lang="en-US" dirty="0" smtClean="0"/>
              <a:t>Pipe-line</a:t>
            </a:r>
            <a:r>
              <a:rPr lang="he-IL" dirty="0" smtClean="0"/>
              <a:t> יהיה תהליכון כזה.</a:t>
            </a:r>
          </a:p>
          <a:p>
            <a:pPr marL="342900" indent="-342900" algn="r" rtl="1">
              <a:buAutoNum type="arabicPeriod"/>
            </a:pPr>
            <a:endParaRPr lang="he-IL" dirty="0"/>
          </a:p>
          <a:p>
            <a:pPr algn="r" rtl="1"/>
            <a:r>
              <a:rPr lang="he-IL" dirty="0" smtClean="0"/>
              <a:t>גישה זו מחייבת גורם שנועל את התור בזמן ההכנסה אליו או הקריאה ממנו.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זה עלול להיות בעייתי כאשר יש רק תור אחד משותף. יכול להיות תהליכון אחד שמכניס לתור המון וברצף ובעצם נועל את הכניסה לתור לזמן מסוים.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58" y="4485368"/>
            <a:ext cx="6371772" cy="20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5694" y="496125"/>
            <a:ext cx="3466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to Completion</a:t>
            </a:r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4286" y="1335314"/>
            <a:ext cx="9897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בגישה זו יש סוג אחד של תהליכנים, תהליכונים מסוג </a:t>
            </a:r>
            <a:r>
              <a:rPr lang="en-US" dirty="0" smtClean="0"/>
              <a:t>IO</a:t>
            </a:r>
            <a:r>
              <a:rPr lang="he-IL" dirty="0" smtClean="0"/>
              <a:t>, שמקבלים מידע מהנתבים עליהם הם אחראיים ומעבירים ישירות ל</a:t>
            </a:r>
            <a:r>
              <a:rPr lang="en-US" dirty="0" smtClean="0"/>
              <a:t>Pipeline</a:t>
            </a:r>
            <a:r>
              <a:rPr lang="he-IL" dirty="0" smtClean="0"/>
              <a:t> המתאים בלי גישור של תורים. חוסך את הנעילה הדרושה כאשר נעשה שימוש בתור. </a:t>
            </a:r>
          </a:p>
          <a:p>
            <a:pPr algn="r" rtl="1"/>
            <a:r>
              <a:rPr lang="he-IL" dirty="0" smtClean="0"/>
              <a:t>הסיטואציה הזו של מעבר ישיר מהנתב ל</a:t>
            </a:r>
            <a:r>
              <a:rPr lang="en-US" dirty="0" smtClean="0"/>
              <a:t>Pipeline</a:t>
            </a:r>
            <a:r>
              <a:rPr lang="he-IL" dirty="0" smtClean="0"/>
              <a:t> יוצרת מצב בו בהכרח תהליכון אחד בלבד יהווה גורם מקשר בין ה</a:t>
            </a:r>
            <a:r>
              <a:rPr lang="en-US" dirty="0" smtClean="0"/>
              <a:t>pipeline</a:t>
            </a:r>
            <a:r>
              <a:rPr lang="he-IL" dirty="0" smtClean="0"/>
              <a:t> לנתב. ויהיה היחיד שמעביר הודעות מאותו נתב כל זמן שיש לנתב מה להעביר.</a:t>
            </a:r>
          </a:p>
          <a:p>
            <a:pPr algn="r" rtl="1"/>
            <a:r>
              <a:rPr lang="he-IL" dirty="0" smtClean="0"/>
              <a:t>התהליכון שעובד מול הנתב בוחן את סוג ההודעה שמגיעה מהנתב ושולח ישירות ל</a:t>
            </a:r>
            <a:r>
              <a:rPr lang="en-US" dirty="0" smtClean="0"/>
              <a:t>pipeline</a:t>
            </a:r>
            <a:r>
              <a:rPr lang="he-IL" dirty="0" smtClean="0"/>
              <a:t> המתאים, ולכן כל עוד לנתב יש הודעות להעביר התהליכון ממשיך לקחת ממנו הודעות ולהעביר הלאה.</a:t>
            </a:r>
          </a:p>
          <a:p>
            <a:pPr algn="r" rtl="1"/>
            <a:r>
              <a:rPr lang="he-IL" dirty="0" smtClean="0"/>
              <a:t>יתרון: חוסך את הצורך בשימוש במנעולים.</a:t>
            </a:r>
          </a:p>
          <a:p>
            <a:pPr algn="r" rtl="1"/>
            <a:r>
              <a:rPr lang="he-IL" dirty="0" smtClean="0"/>
              <a:t>חסרון: יוצר מצב בו יש נתבים "עסוקים" שמעבירים הרבה הודעות ולכל אחד מהם קשור תהליכון יחיד, כלומר ישנם מספר תהליכונים ספציפיים שעובדים כל הזמן וישנם תהליכונים שנשארים "תלויים באוויר".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0" y="4452050"/>
            <a:ext cx="5749236" cy="21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0797" y="496125"/>
            <a:ext cx="5431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כתיבת הודעות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OpenFlow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1371" y="1567543"/>
            <a:ext cx="9810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הצורה בה נכתבת הודעת </a:t>
            </a:r>
            <a:r>
              <a:rPr lang="en-US" dirty="0" err="1" smtClean="0"/>
              <a:t>OpenFlow</a:t>
            </a:r>
            <a:r>
              <a:rPr lang="he-IL" dirty="0" smtClean="0"/>
              <a:t> שלאחר מכן תיקרא בתהליך אוו הצגנו קודם גם היא משפיעה על הביצוע הכללי שצריך להיות מהיר.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Beacon</a:t>
            </a:r>
            <a:r>
              <a:rPr lang="he-IL" dirty="0" smtClean="0"/>
              <a:t> דוגל ב</a:t>
            </a:r>
            <a:r>
              <a:rPr lang="en-US" dirty="0" smtClean="0"/>
              <a:t>multithreading</a:t>
            </a:r>
            <a:r>
              <a:rPr lang="he-IL" dirty="0" smtClean="0"/>
              <a:t> ולכן הליך כתיבה יכול להתרחש "בו זמנית" במספר תהליכונים מה שעלול ליצור מצב של "מירוץ" בין תהליכונים ולכן יש צורך בסנכרון כתיבה.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אלגוריתם 1: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14" y="3443001"/>
            <a:ext cx="5399980" cy="2700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4114" y="6255657"/>
            <a:ext cx="834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האלגוריתם מציג כתיבה מיידית של הודעה שנשלחת לנתב ברשת </a:t>
            </a:r>
            <a:r>
              <a:rPr lang="en-US" dirty="0" err="1" smtClean="0"/>
              <a:t>OpenFlow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4" y="537029"/>
            <a:ext cx="76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אלגוריתם 2: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70" y="537029"/>
            <a:ext cx="5384035" cy="2203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4114" y="2989943"/>
            <a:ext cx="7910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מציג את התיקון לשיטת </a:t>
            </a:r>
            <a:r>
              <a:rPr lang="en-US" dirty="0" smtClean="0"/>
              <a:t>FLUSH</a:t>
            </a:r>
            <a:r>
              <a:rPr lang="he-IL" dirty="0" smtClean="0"/>
              <a:t> של אלגוריתם 1.</a:t>
            </a:r>
          </a:p>
          <a:p>
            <a:pPr algn="r" rtl="1"/>
            <a:r>
              <a:rPr lang="he-IL" dirty="0" smtClean="0"/>
              <a:t>משתמש בדגלים </a:t>
            </a:r>
            <a:r>
              <a:rPr lang="en-US" dirty="0" smtClean="0"/>
              <a:t>written</a:t>
            </a:r>
            <a:r>
              <a:rPr lang="he-IL" dirty="0" smtClean="0"/>
              <a:t> ו</a:t>
            </a:r>
            <a:r>
              <a:rPr lang="en-US" dirty="0" err="1" smtClean="0"/>
              <a:t>needSelect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לסיים 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9651" y="200384"/>
            <a:ext cx="14157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מבוא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15841" y="1124364"/>
            <a:ext cx="371697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הקדמה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מטרות של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5202" y="2331888"/>
            <a:ext cx="4227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he-IL" sz="2400" u="sng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he-IL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קטלוג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נוספים</a:t>
            </a:r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2575" y="2331888"/>
            <a:ext cx="4417621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יעילות פיתוח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שפת פיתוח</a:t>
            </a:r>
            <a:endParaRPr lang="he-IL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ספריות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8222" y="1124364"/>
            <a:ext cx="36219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שאלות שנתעסק בהן</a:t>
            </a:r>
            <a:endParaRPr lang="he-IL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02086" y="3740854"/>
            <a:ext cx="39307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מודולריות זמן ריצה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9465" y="3740854"/>
            <a:ext cx="3930731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ביצועים</a:t>
            </a:r>
            <a:endParaRPr lang="he-IL" sz="2000" u="sng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טיפול באירועים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קריאת הודעות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Flow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כתיבת הודעות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Flow</a:t>
            </a:r>
            <a:endParaRPr lang="he-IL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2086" y="4965520"/>
            <a:ext cx="39307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הערכות והשוואות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0178" y="5504128"/>
            <a:ext cx="50826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מסקנות</a:t>
            </a:r>
          </a:p>
        </p:txBody>
      </p:sp>
    </p:spTree>
    <p:extLst>
      <p:ext uri="{BB962C8B-B14F-4D97-AF65-F5344CB8AC3E}">
        <p14:creationId xmlns:p14="http://schemas.microsoft.com/office/powerpoint/2010/main" val="23488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7600" y="205839"/>
            <a:ext cx="45239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הערכות והשוואות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286" y="1204011"/>
            <a:ext cx="8258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סטנדרט הערכה לביצועי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r>
              <a:rPr lang="he-IL" dirty="0" smtClean="0"/>
              <a:t> נקבע על פי כלי ההשואה </a:t>
            </a:r>
            <a:r>
              <a:rPr lang="en-US" dirty="0" err="1" smtClean="0"/>
              <a:t>Cbench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err="1" smtClean="0"/>
              <a:t>Cbench</a:t>
            </a:r>
            <a:r>
              <a:rPr lang="he-IL" dirty="0" smtClean="0"/>
              <a:t> יוצר הדמיית רשת </a:t>
            </a:r>
            <a:r>
              <a:rPr lang="en-US" dirty="0" err="1" smtClean="0"/>
              <a:t>openFlow</a:t>
            </a:r>
            <a:r>
              <a:rPr lang="he-IL" dirty="0" smtClean="0"/>
              <a:t> בו הנתבים הנוצרים "מפציצים" את ה</a:t>
            </a:r>
            <a:r>
              <a:rPr lang="en-US" dirty="0" smtClean="0"/>
              <a:t>Controller</a:t>
            </a:r>
            <a:r>
              <a:rPr lang="he-IL" dirty="0" smtClean="0"/>
              <a:t> בהודעות </a:t>
            </a:r>
            <a:r>
              <a:rPr lang="en-US" dirty="0" smtClean="0"/>
              <a:t>packets-in</a:t>
            </a:r>
            <a:r>
              <a:rPr lang="he-IL" dirty="0" smtClean="0"/>
              <a:t> ובוחן את קצב וכמות התגובות מהקונטרולר ע"מ לקבוע את יעילות ביצועיו.</a:t>
            </a:r>
          </a:p>
          <a:p>
            <a:pPr algn="r" rtl="1"/>
            <a:r>
              <a:rPr lang="he-IL" dirty="0" smtClean="0"/>
              <a:t>ניתן לבחור אחד משני מצבי הבדיקה: </a:t>
            </a:r>
            <a:r>
              <a:rPr lang="en-US" dirty="0" smtClean="0"/>
              <a:t>latency</a:t>
            </a:r>
            <a:r>
              <a:rPr lang="he-IL" dirty="0" smtClean="0"/>
              <a:t> (השהייה</a:t>
            </a:r>
            <a:r>
              <a:rPr lang="en-US" dirty="0" smtClean="0"/>
              <a:t>(</a:t>
            </a:r>
            <a:r>
              <a:rPr lang="he-IL" dirty="0" smtClean="0"/>
              <a:t> ו</a:t>
            </a:r>
            <a:r>
              <a:rPr lang="en-US" dirty="0" smtClean="0"/>
              <a:t>throughput</a:t>
            </a:r>
            <a:r>
              <a:rPr lang="he-IL" dirty="0" smtClean="0"/>
              <a:t> (תפוקה).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אלגוריתם </a:t>
            </a:r>
            <a:r>
              <a:rPr lang="en-US" dirty="0" err="1" smtClean="0"/>
              <a:t>Cbench</a:t>
            </a:r>
            <a:r>
              <a:rPr lang="he-IL" dirty="0" smtClean="0"/>
              <a:t>: 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מדמה </a:t>
            </a:r>
            <a:r>
              <a:rPr lang="en-US" dirty="0" smtClean="0"/>
              <a:t>N</a:t>
            </a:r>
            <a:r>
              <a:rPr lang="he-IL" dirty="0" smtClean="0"/>
              <a:t> נתבים. (ברירת המחדל היא </a:t>
            </a:r>
            <a:r>
              <a:rPr lang="en-US" dirty="0" smtClean="0"/>
              <a:t>N</a:t>
            </a:r>
            <a:r>
              <a:rPr lang="he-IL" dirty="0" smtClean="0"/>
              <a:t>=16)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יוצר </a:t>
            </a:r>
            <a:r>
              <a:rPr lang="en-US" dirty="0" smtClean="0"/>
              <a:t>N</a:t>
            </a:r>
            <a:r>
              <a:rPr lang="he-IL" dirty="0" smtClean="0"/>
              <a:t> חיבורי </a:t>
            </a:r>
            <a:r>
              <a:rPr lang="en-US" dirty="0" err="1" smtClean="0"/>
              <a:t>OpenFlow</a:t>
            </a:r>
            <a:r>
              <a:rPr lang="he-IL" dirty="0" smtClean="0"/>
              <a:t> בין הנתבים ל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endParaRPr lang="he-IL" dirty="0"/>
          </a:p>
          <a:p>
            <a:pPr marL="342900" indent="-342900" algn="r" rtl="1">
              <a:buAutoNum type="arabicPeriod"/>
            </a:pPr>
            <a:r>
              <a:rPr lang="he-IL" dirty="0" smtClean="0"/>
              <a:t>. אם במצב </a:t>
            </a:r>
            <a:r>
              <a:rPr lang="en-US" dirty="0" smtClean="0"/>
              <a:t>latency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3.1 בצע לכל חיבור: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3.1.1 שלח חבילה מהנתב ל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3.1.2 המתן לתגובת 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3.1.3 חזור על 2 הפקודות הקודמות.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3.2 בדיקה כמה פעמים התבצעו 3.1.1 עד 3.1.3 פר שניה.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במצב </a:t>
            </a:r>
            <a:r>
              <a:rPr lang="en-US" dirty="0" smtClean="0"/>
              <a:t>throughput</a:t>
            </a: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4.1 </a:t>
            </a:r>
            <a:r>
              <a:rPr lang="he-IL" dirty="0" smtClean="0"/>
              <a:t>כל עוד הבאפר לא מלא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4.1.1 שלח חבילה שנכנסת לבאפר.</a:t>
            </a:r>
          </a:p>
          <a:p>
            <a:pPr algn="r" rtl="1"/>
            <a:r>
              <a:rPr lang="he-IL" dirty="0"/>
              <a:t> </a:t>
            </a:r>
            <a:r>
              <a:rPr lang="he-IL" dirty="0" smtClean="0"/>
              <a:t>     4.2 ספור כמה תגובות התקבלו מה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6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07403" y="496125"/>
            <a:ext cx="1904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הבדיקות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0971" y="1306286"/>
            <a:ext cx="9227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המטרה היא לבדוק את הביצועים של </a:t>
            </a:r>
            <a:r>
              <a:rPr lang="en-US" dirty="0" smtClean="0"/>
              <a:t>Beacon</a:t>
            </a:r>
            <a:r>
              <a:rPr lang="he-IL" dirty="0" smtClean="0"/>
              <a:t> כ</a:t>
            </a:r>
            <a:r>
              <a:rPr lang="en-US" dirty="0" smtClean="0"/>
              <a:t>Controller</a:t>
            </a:r>
            <a:r>
              <a:rPr lang="he-IL" dirty="0" smtClean="0"/>
              <a:t> ולכן נבחרו כמה שיותר </a:t>
            </a:r>
            <a:r>
              <a:rPr lang="en-US" dirty="0" smtClean="0"/>
              <a:t>Controllers</a:t>
            </a:r>
            <a:r>
              <a:rPr lang="he-IL" dirty="0" smtClean="0"/>
              <a:t> אחרים להשתתף גם כן בניסוי. על אף שקיימת רשימת </a:t>
            </a:r>
            <a:r>
              <a:rPr lang="en-US" dirty="0" smtClean="0"/>
              <a:t>Controllers</a:t>
            </a:r>
            <a:r>
              <a:rPr lang="he-IL" dirty="0" smtClean="0"/>
              <a:t> פעילים ארוכה נפסלו כאלו שלא עובדים עם הכלי </a:t>
            </a:r>
            <a:r>
              <a:rPr lang="en-US" dirty="0" err="1" smtClean="0"/>
              <a:t>Cbench</a:t>
            </a:r>
            <a:r>
              <a:rPr lang="he-IL" dirty="0" smtClean="0"/>
              <a:t> בצורה חלקה.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</a:t>
            </a:r>
            <a:r>
              <a:rPr lang="en-US" dirty="0" smtClean="0"/>
              <a:t>Controllers</a:t>
            </a:r>
            <a:r>
              <a:rPr lang="he-IL" dirty="0" smtClean="0"/>
              <a:t> שנבחרו לבדיקות היו: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Beacon, Floodlight, Maestro, NOX, POX </a:t>
            </a:r>
            <a:r>
              <a:rPr lang="he-IL" dirty="0" smtClean="0"/>
              <a:t>ו</a:t>
            </a:r>
            <a:r>
              <a:rPr lang="en-US" dirty="0" smtClean="0"/>
              <a:t> </a:t>
            </a:r>
            <a:r>
              <a:rPr lang="en-US" dirty="0" err="1" smtClean="0"/>
              <a:t>Ryu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en-US" dirty="0" smtClean="0"/>
              <a:t>Beacon</a:t>
            </a:r>
            <a:r>
              <a:rPr lang="he-IL" dirty="0" smtClean="0"/>
              <a:t> עצמו נבחן בשלושה מצבים: </a:t>
            </a:r>
            <a:r>
              <a:rPr lang="en-US" dirty="0" smtClean="0"/>
              <a:t>Beacon Queue</a:t>
            </a:r>
            <a:r>
              <a:rPr lang="he-IL" dirty="0" smtClean="0"/>
              <a:t>ו</a:t>
            </a:r>
            <a:r>
              <a:rPr lang="en-US" dirty="0" smtClean="0"/>
              <a:t>Beacon immediate</a:t>
            </a:r>
            <a:r>
              <a:rPr lang="he-IL" dirty="0" smtClean="0"/>
              <a:t> ו</a:t>
            </a:r>
            <a:r>
              <a:rPr lang="en-US" dirty="0" smtClean="0"/>
              <a:t>Beacon</a:t>
            </a:r>
            <a:r>
              <a:rPr lang="he-IL" dirty="0" smtClean="0"/>
              <a:t> כאשר כל אחד מהמצבים עושה שימוש בגישות קריאת וכתיבת ההודעות שראינו קודם.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55" y="5011665"/>
            <a:ext cx="5574361" cy="12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22445" y="496125"/>
            <a:ext cx="1989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8" y="2133601"/>
            <a:ext cx="10143914" cy="31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22445" y="496125"/>
            <a:ext cx="1989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2131927"/>
            <a:ext cx="3932435" cy="3127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7406" y="1204011"/>
            <a:ext cx="6284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מדוע </a:t>
            </a:r>
            <a:r>
              <a:rPr lang="en-US" dirty="0" smtClean="0"/>
              <a:t>Beacon queue</a:t>
            </a:r>
            <a:r>
              <a:rPr lang="he-IL" dirty="0" smtClean="0"/>
              <a:t> ו</a:t>
            </a:r>
            <a:r>
              <a:rPr lang="en-US" dirty="0" smtClean="0"/>
              <a:t>Beacon immediate</a:t>
            </a:r>
            <a:r>
              <a:rPr lang="he-IL" dirty="0" smtClean="0"/>
              <a:t> השיגו תוצאות נמוכות בהרבה מ-</a:t>
            </a:r>
            <a:r>
              <a:rPr lang="en-US" dirty="0" smtClean="0"/>
              <a:t>Beacon</a:t>
            </a:r>
            <a:r>
              <a:rPr lang="he-IL" dirty="0" smtClean="0"/>
              <a:t>?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/>
              <a:t>הסיבה ש-</a:t>
            </a:r>
            <a:r>
              <a:rPr lang="en-US" dirty="0"/>
              <a:t>Beacon Queue </a:t>
            </a:r>
            <a:r>
              <a:rPr lang="he-IL" dirty="0" smtClean="0"/>
              <a:t> הראה </a:t>
            </a:r>
            <a:r>
              <a:rPr lang="he-IL" dirty="0"/>
              <a:t>ביצועים נמוכים בהרבה מאלו של </a:t>
            </a:r>
            <a:r>
              <a:rPr lang="en-US" dirty="0"/>
              <a:t>Beacon </a:t>
            </a:r>
            <a:r>
              <a:rPr lang="he-IL" dirty="0" smtClean="0"/>
              <a:t> היא </a:t>
            </a:r>
            <a:r>
              <a:rPr lang="he-IL" dirty="0"/>
              <a:t>עקב העובדה שנעשה שימוש רק בליבה אחת מה שגרם למערכת ההפעלה לחלק את הזמן בין תהליכוני קריאת ההודעות מהנתבים והכנסתם לתור המושתף והתהליכונים שמוציאים את ההודעות מהתור המשותף </a:t>
            </a:r>
            <a:r>
              <a:rPr lang="he-IL" dirty="0" smtClean="0"/>
              <a:t>ל-</a:t>
            </a:r>
            <a:r>
              <a:rPr lang="en-US" dirty="0" smtClean="0"/>
              <a:t>I/O pipeline </a:t>
            </a:r>
            <a:r>
              <a:rPr lang="he-IL" dirty="0" smtClean="0"/>
              <a:t>. החלוקה </a:t>
            </a:r>
            <a:r>
              <a:rPr lang="he-IL" dirty="0"/>
              <a:t>הייתה לא יעילה והקונטרולר הגיע לעומס מהר מדי.</a:t>
            </a:r>
          </a:p>
          <a:p>
            <a:pPr algn="r" rtl="1"/>
            <a:r>
              <a:rPr lang="he-IL" dirty="0"/>
              <a:t/>
            </a:r>
            <a:br>
              <a:rPr lang="he-IL" dirty="0"/>
            </a:br>
            <a:r>
              <a:rPr lang="he-IL" dirty="0"/>
              <a:t>הסיבה ש-</a:t>
            </a:r>
            <a:r>
              <a:rPr lang="en-US" dirty="0"/>
              <a:t>Beacon Immediate </a:t>
            </a:r>
            <a:r>
              <a:rPr lang="he-IL" dirty="0" smtClean="0"/>
              <a:t> הראה </a:t>
            </a:r>
            <a:r>
              <a:rPr lang="he-IL" dirty="0"/>
              <a:t>ביצועים נמוכים בהרבה מאלו של </a:t>
            </a:r>
            <a:r>
              <a:rPr lang="en-US" dirty="0"/>
              <a:t>Beacon </a:t>
            </a:r>
            <a:r>
              <a:rPr lang="he-IL" dirty="0" smtClean="0"/>
              <a:t> היא </a:t>
            </a:r>
            <a:r>
              <a:rPr lang="he-IL" dirty="0"/>
              <a:t>עקב העובדה שכל ניסיון לכתוב הודעה בגישת </a:t>
            </a:r>
            <a:r>
              <a:rPr lang="en-US" dirty="0"/>
              <a:t>Immediate </a:t>
            </a:r>
            <a:r>
              <a:rPr lang="he-IL" dirty="0" smtClean="0"/>
              <a:t> ישירות </a:t>
            </a:r>
            <a:r>
              <a:rPr lang="he-IL" dirty="0"/>
              <a:t>ל-</a:t>
            </a:r>
            <a:r>
              <a:rPr lang="en-US" dirty="0"/>
              <a:t>TCP socket </a:t>
            </a:r>
            <a:r>
              <a:rPr lang="he-IL" dirty="0" smtClean="0"/>
              <a:t> מצריכה </a:t>
            </a:r>
            <a:r>
              <a:rPr lang="he-IL" dirty="0"/>
              <a:t>קריאת </a:t>
            </a:r>
            <a:r>
              <a:rPr lang="en-US" dirty="0"/>
              <a:t>Kernel </a:t>
            </a:r>
            <a:r>
              <a:rPr lang="he-IL" dirty="0" smtClean="0"/>
              <a:t> מה </a:t>
            </a:r>
            <a:r>
              <a:rPr lang="he-IL" dirty="0"/>
              <a:t>שגורם לעבודה מרובה ולביצועים נמוכים, אפילו מאלו של </a:t>
            </a:r>
            <a:r>
              <a:rPr lang="en-US" dirty="0"/>
              <a:t>Beacon </a:t>
            </a:r>
            <a:r>
              <a:rPr lang="en-US" dirty="0" smtClean="0"/>
              <a:t>Queue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55200" y="333828"/>
            <a:ext cx="1843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מסקנה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5543" y="1799771"/>
            <a:ext cx="9622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ביקון גילה איזורים חדשים בעיצוב של קונטרולרים של </a:t>
            </a:r>
            <a:r>
              <a:rPr lang="en-US" sz="2400" dirty="0" err="1" smtClean="0"/>
              <a:t>OpenFlow</a:t>
            </a:r>
            <a:r>
              <a:rPr lang="he-IL" sz="2400" dirty="0" smtClean="0"/>
              <a:t>. עם </a:t>
            </a:r>
            <a:r>
              <a:rPr lang="he-IL" sz="2400" dirty="0"/>
              <a:t>שימת דגש על כך שהוא יהיה חברותי למפתח, בעל ביצועים טובים, ויהיה בעל היכולת לעצור ולהתחיל אפליקציות בזמן ריצה. </a:t>
            </a:r>
            <a:r>
              <a:rPr lang="en-US" sz="2400" dirty="0" smtClean="0"/>
              <a:t>Beacon</a:t>
            </a:r>
            <a:r>
              <a:rPr lang="he-IL" sz="2400" dirty="0" smtClean="0"/>
              <a:t> הראה </a:t>
            </a:r>
            <a:r>
              <a:rPr lang="he-IL" sz="2400" dirty="0"/>
              <a:t>באופן מפתיע ביצועים מעולים והייתה לו היכולות </a:t>
            </a:r>
            <a:r>
              <a:rPr lang="he-IL" sz="2400" dirty="0" smtClean="0"/>
              <a:t>לשפר ביצועים </a:t>
            </a:r>
            <a:r>
              <a:rPr lang="he-IL" sz="2400" dirty="0"/>
              <a:t>עם עלייה של מספר המכונות, לטפל ב12.8 מיליון פאקטות </a:t>
            </a:r>
            <a:r>
              <a:rPr lang="he-IL" sz="2400" dirty="0" smtClean="0"/>
              <a:t>בהודעות </a:t>
            </a:r>
            <a:r>
              <a:rPr lang="he-IL" sz="2400" dirty="0"/>
              <a:t>לשניה, עם 12 </a:t>
            </a:r>
            <a:r>
              <a:rPr lang="he-IL" sz="2400" dirty="0" smtClean="0"/>
              <a:t>מכונות </a:t>
            </a:r>
            <a:r>
              <a:rPr lang="en-US" sz="2400" dirty="0" smtClean="0"/>
              <a:t>Cores</a:t>
            </a:r>
            <a:r>
              <a:rPr lang="he-IL" sz="2400" dirty="0" smtClean="0"/>
              <a:t> כאשר </a:t>
            </a:r>
            <a:r>
              <a:rPr lang="he-IL" sz="2400" dirty="0"/>
              <a:t>הוא משתמש ב</a:t>
            </a:r>
            <a:r>
              <a:rPr lang="en-US" sz="2400" dirty="0" smtClean="0"/>
              <a:t>Java</a:t>
            </a:r>
            <a:r>
              <a:rPr lang="he-IL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3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0361" y="296707"/>
            <a:ext cx="206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הקדמה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0229" y="1472364"/>
            <a:ext cx="32983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?Beacon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7371" y="2394857"/>
            <a:ext cx="642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Beacon</a:t>
            </a:r>
            <a:r>
              <a:rPr lang="he-IL" sz="2000" dirty="0" smtClean="0"/>
              <a:t> הוא </a:t>
            </a:r>
            <a:r>
              <a:rPr lang="en-US" sz="2000" dirty="0" smtClean="0"/>
              <a:t>Open Flow Controller</a:t>
            </a:r>
            <a:r>
              <a:rPr lang="he-IL" sz="2000" dirty="0" smtClean="0"/>
              <a:t> על בסיס </a:t>
            </a:r>
            <a:r>
              <a:rPr lang="en-US" sz="2000" dirty="0" smtClean="0"/>
              <a:t>Java</a:t>
            </a:r>
            <a:r>
              <a:rPr lang="he-IL" sz="2000" dirty="0" smtClean="0"/>
              <a:t>  נוצר ב2010 עובד בגישת </a:t>
            </a:r>
            <a:r>
              <a:rPr lang="en-US" sz="2000" dirty="0" smtClean="0"/>
              <a:t>open source</a:t>
            </a:r>
            <a:r>
              <a:rPr lang="he-IL" sz="2000" dirty="0" smtClean="0"/>
              <a:t>. נעשה בו שימוש רחב למטרות לימוד ומחקר.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95887" y="3625127"/>
            <a:ext cx="46626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המטרות של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:Beacon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171" y="4746172"/>
            <a:ext cx="9173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פיתוח היצרנות (הפיריון) של המפתח.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לספק את היכולת לפתות אפליקציות חדשות ולעצור אפליקציות רצות, </a:t>
            </a:r>
            <a:r>
              <a:rPr lang="he-IL" sz="2000" b="1" dirty="0" smtClean="0"/>
              <a:t>בזמן ריצה</a:t>
            </a:r>
            <a:r>
              <a:rPr lang="he-IL" sz="20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לספק ביצועים טובים.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10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2229" y="188685"/>
            <a:ext cx="91340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הבעיה- בניית</a:t>
            </a:r>
            <a:r>
              <a:rPr lang="en-US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 </a:t>
            </a:r>
            <a:r>
              <a:rPr lang="he-IL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אידיאלי</a:t>
            </a:r>
            <a:endParaRPr lang="en-US" sz="48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371" y="1335314"/>
            <a:ext cx="844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Controller</a:t>
            </a:r>
            <a:r>
              <a:rPr lang="he-IL" dirty="0" smtClean="0"/>
              <a:t> הראשון שעבד בגישת </a:t>
            </a:r>
            <a:r>
              <a:rPr lang="en-US" dirty="0" smtClean="0"/>
              <a:t>open source</a:t>
            </a:r>
            <a:r>
              <a:rPr lang="he-IL" dirty="0" smtClean="0"/>
              <a:t> שקדם ל</a:t>
            </a:r>
            <a:r>
              <a:rPr lang="en-US" dirty="0" smtClean="0"/>
              <a:t>Beacon</a:t>
            </a:r>
            <a:r>
              <a:rPr lang="he-IL" dirty="0" smtClean="0"/>
              <a:t> הוא </a:t>
            </a:r>
            <a:r>
              <a:rPr lang="en-US" dirty="0" smtClean="0"/>
              <a:t>NOX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NOX</a:t>
            </a:r>
            <a:r>
              <a:rPr lang="he-IL" dirty="0" smtClean="0"/>
              <a:t> מאפשרת פיתוח בשפת </a:t>
            </a:r>
            <a:r>
              <a:rPr lang="en-US" dirty="0" smtClean="0"/>
              <a:t>Python</a:t>
            </a:r>
            <a:r>
              <a:rPr lang="he-IL" dirty="0" smtClean="0"/>
              <a:t> שהיא נוח וידידותית יותר עבור פיתוח אפליקציות רשת, או בשפת ב</a:t>
            </a:r>
            <a:r>
              <a:rPr lang="en-US" dirty="0" err="1" smtClean="0"/>
              <a:t>c++</a:t>
            </a:r>
            <a:r>
              <a:rPr lang="he-IL" dirty="0" smtClean="0"/>
              <a:t> שהיא בעלת ביצועים טובים יותר.</a:t>
            </a:r>
          </a:p>
          <a:p>
            <a:pPr algn="r" rtl="1"/>
            <a:endParaRPr lang="he-IL" dirty="0"/>
          </a:p>
          <a:p>
            <a:pPr algn="r" rtl="1"/>
            <a:r>
              <a:rPr lang="en-US" sz="2400" b="1" dirty="0" smtClean="0"/>
              <a:t>NOX</a:t>
            </a:r>
            <a:r>
              <a:rPr lang="he-IL" sz="2400" b="1" dirty="0" smtClean="0"/>
              <a:t> מציבה עבור המפתחים בה הפרדה בין נוחות לאיכות.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2229" y="3512457"/>
            <a:ext cx="9134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4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שאלות שנתעסק בהן:</a:t>
            </a:r>
            <a:endParaRPr lang="en-US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86" y="4520586"/>
            <a:ext cx="934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 </a:t>
            </a:r>
            <a:r>
              <a:rPr lang="he-IL" dirty="0"/>
              <a:t>האם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  <a:r>
              <a:rPr lang="he-IL" dirty="0"/>
              <a:t> יכול להיות נוח ואיכותי בן זמנית?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כלומר, האם יכול להיכתב בשפה ידידותית, נוחה וקלה מחד, ולהיות בעלת ביצועים איכותיים מאידך.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אם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  <a:r>
              <a:rPr lang="he-IL" dirty="0"/>
              <a:t> דומה במהותו למערכת הפעלת תקשורת (</a:t>
            </a:r>
            <a:r>
              <a:rPr lang="en-US" dirty="0"/>
              <a:t>Network Operation System</a:t>
            </a:r>
            <a:r>
              <a:rPr lang="he-IL" dirty="0"/>
              <a:t>) האם הוא צריך להיות בעל יכולת פתיחת וסגירת אפליקציות בזמן ריצה?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4612" y="282192"/>
            <a:ext cx="1564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229" y="1494972"/>
            <a:ext cx="975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פלטפורמת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r>
              <a:rPr lang="he-IL" dirty="0" smtClean="0"/>
              <a:t> הראשון של </a:t>
            </a:r>
            <a:r>
              <a:rPr lang="en-US" dirty="0" smtClean="0"/>
              <a:t>NOX</a:t>
            </a:r>
            <a:r>
              <a:rPr lang="he-IL" dirty="0" smtClean="0"/>
              <a:t> שיצאה ב-2008 עבדה בשיטת </a:t>
            </a:r>
            <a:r>
              <a:rPr lang="en-US" dirty="0" smtClean="0"/>
              <a:t>Cooperative Threading</a:t>
            </a:r>
            <a:r>
              <a:rPr lang="he-IL" dirty="0" smtClean="0"/>
              <a:t> .</a:t>
            </a:r>
          </a:p>
          <a:p>
            <a:pPr algn="r" rtl="1"/>
            <a:r>
              <a:rPr lang="he-IL" dirty="0" smtClean="0"/>
              <a:t>ב-2011 יצאה גרסא נוספת של </a:t>
            </a:r>
            <a:r>
              <a:rPr lang="en-US" dirty="0" smtClean="0"/>
              <a:t>NOX</a:t>
            </a:r>
            <a:r>
              <a:rPr lang="he-IL" dirty="0" smtClean="0"/>
              <a:t> שתמכה בריבוי תהליכים וגם בשחלוף אפליקציות.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</a:t>
            </a:r>
            <a:r>
              <a:rPr lang="en-US" dirty="0" smtClean="0"/>
              <a:t>NOX</a:t>
            </a:r>
            <a:r>
              <a:rPr lang="he-IL" dirty="0" smtClean="0"/>
              <a:t> התווספו עוד הרבה </a:t>
            </a:r>
            <a:r>
              <a:rPr lang="en-US" dirty="0" err="1" smtClean="0"/>
              <a:t>Conrollers</a:t>
            </a:r>
            <a:r>
              <a:rPr lang="he-IL" dirty="0" smtClean="0"/>
              <a:t> לעולם ה-</a:t>
            </a:r>
            <a:r>
              <a:rPr lang="en-US" dirty="0" err="1" smtClean="0"/>
              <a:t>OpenFlow</a:t>
            </a:r>
            <a:r>
              <a:rPr lang="he-IL" dirty="0" smtClean="0"/>
              <a:t> שניתן לחלק אותם לשתי קטגוריות: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Open source single-instance controllers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Commercial closed source distributed controllers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algn="r" rtl="1"/>
            <a:r>
              <a:rPr lang="he-IL" dirty="0" smtClean="0"/>
              <a:t>ההבדל הייחודי בין ה-</a:t>
            </a:r>
            <a:r>
              <a:rPr lang="en-US" dirty="0" smtClean="0"/>
              <a:t>Controllers</a:t>
            </a:r>
            <a:r>
              <a:rPr lang="he-IL" dirty="0" smtClean="0"/>
              <a:t> מקטגורית </a:t>
            </a:r>
            <a:r>
              <a:rPr lang="en-US" dirty="0" smtClean="0"/>
              <a:t>Open source single-instance</a:t>
            </a:r>
            <a:r>
              <a:rPr lang="he-IL" dirty="0" smtClean="0"/>
              <a:t> הוא בשפת הכתיבה שבה פותח: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C: </a:t>
            </a:r>
            <a:r>
              <a:rPr lang="en-US" dirty="0" err="1" smtClean="0"/>
              <a:t>Trema</a:t>
            </a:r>
            <a:r>
              <a:rPr lang="en-US" dirty="0" smtClean="0"/>
              <a:t> (also Ruby) and MUL (NOX also C++)</a:t>
            </a:r>
          </a:p>
          <a:p>
            <a:pPr algn="l"/>
            <a:r>
              <a:rPr lang="en-US" dirty="0" err="1" smtClean="0"/>
              <a:t>HasKell</a:t>
            </a:r>
            <a:r>
              <a:rPr lang="en-US" dirty="0" smtClean="0"/>
              <a:t>: Nettle, </a:t>
            </a:r>
            <a:r>
              <a:rPr lang="en-US" dirty="0" err="1" smtClean="0"/>
              <a:t>McNettle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NetCore</a:t>
            </a:r>
            <a:endParaRPr lang="en-US" dirty="0" smtClean="0"/>
          </a:p>
          <a:p>
            <a:pPr algn="l"/>
            <a:r>
              <a:rPr lang="en-US" dirty="0" smtClean="0"/>
              <a:t>Java: Maestro and Floodlight</a:t>
            </a:r>
          </a:p>
          <a:p>
            <a:pPr algn="l"/>
            <a:r>
              <a:rPr lang="en-US" dirty="0" err="1" smtClean="0"/>
              <a:t>OCaml</a:t>
            </a:r>
            <a:r>
              <a:rPr lang="en-US" dirty="0" smtClean="0"/>
              <a:t>: Mirage and Frenetic</a:t>
            </a:r>
          </a:p>
          <a:p>
            <a:pPr algn="l"/>
            <a:r>
              <a:rPr lang="en-US" dirty="0" smtClean="0"/>
              <a:t>Python: POX, Pyretic and </a:t>
            </a:r>
            <a:r>
              <a:rPr lang="en-US" dirty="0" err="1" smtClean="0"/>
              <a:t>Ryu</a:t>
            </a:r>
            <a:r>
              <a:rPr lang="en-US" dirty="0" smtClean="0"/>
              <a:t> (NOX)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3043" y="195106"/>
            <a:ext cx="423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יעילות הפיתוח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978" y="1886857"/>
            <a:ext cx="9971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 smtClean="0"/>
              <a:t>נתעסק בעיצוב הקוד של </a:t>
            </a:r>
            <a:r>
              <a:rPr lang="en-US" sz="2800" dirty="0" smtClean="0"/>
              <a:t>Beacon</a:t>
            </a:r>
            <a:r>
              <a:rPr lang="he-IL" sz="2800" dirty="0" smtClean="0"/>
              <a:t> במטרה לשפר את היצרנות של המפתחים שמשתמשים בו.</a:t>
            </a:r>
          </a:p>
          <a:p>
            <a:pPr algn="r" rtl="1"/>
            <a:r>
              <a:rPr lang="he-IL" sz="2800" dirty="0" smtClean="0"/>
              <a:t>כלומר, נרצה </a:t>
            </a:r>
            <a:r>
              <a:rPr lang="en-US" sz="2800" dirty="0" smtClean="0"/>
              <a:t>Controller</a:t>
            </a:r>
            <a:r>
              <a:rPr lang="he-IL" sz="2800" dirty="0" smtClean="0"/>
              <a:t> שמאפשר למפתח ליצור אפליקציות רבות יותר ואיכותיות יותר.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 smtClean="0"/>
              <a:t>נבחן את שפת הפיתוח האידיאלית, הספריות החיוניות וה-</a:t>
            </a:r>
            <a:r>
              <a:rPr lang="en-US" sz="2800" dirty="0" smtClean="0"/>
              <a:t>API</a:t>
            </a:r>
            <a:r>
              <a:rPr lang="he-IL" sz="2800" dirty="0" smtClean="0"/>
              <a:t> הכדאי.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77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7832" y="195106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שפת הפיתוח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692" y="1422400"/>
            <a:ext cx="1076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C++</a:t>
            </a:r>
            <a:r>
              <a:rPr lang="he-IL" dirty="0" smtClean="0"/>
              <a:t> הן אומנם שפות פיתוח בעלות ביצועים מרשימים שכדאי לפתח בהן אבל הן מגיעות עם מספר חסרונות שכדאי לקחת בחשבון: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זמן קומפילציה </a:t>
            </a:r>
            <a:r>
              <a:rPr lang="he-IL" b="1" dirty="0" smtClean="0"/>
              <a:t>מלאה</a:t>
            </a:r>
            <a:r>
              <a:rPr lang="he-IL" dirty="0" smtClean="0"/>
              <a:t> ארוך במיוחד (יותר מ-10 דקות!!)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שגיאות קומפילציה לא מובהקות, לא קל להבין מה שורש הבעיה.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הקצאות ושחרור ידני של זכרון, יוצר קריסות עקב עומס על זכרון שמנוהל לא טוב או דליפות זכרון.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0338" y="3141506"/>
            <a:ext cx="89098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שפות בעלות ניהול זכרון אוטומטי 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(Garbage Collector)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5692" y="3875314"/>
            <a:ext cx="1076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יכולת ניהול הזכרון האוטומטי תרום לעבודה עם שגיאות זכרון מעטות. שפות אלו לרוב גם בעלות זמן קומפילציה קצר יותר ויכולת הכוונה מדויקת לטעויות עד רמת השורה בה נעשתה הטעות.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sz="2000" b="1" dirty="0" smtClean="0"/>
              <a:t>בחירת השפות התמקדה ב-3 פרמטרים: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ניהול זכרון אוטומטי.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גמישות שימוש במערכת הפעלה.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דרגת ביצועים גבוהה.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sz="2000" b="1" dirty="0"/>
          </a:p>
          <a:p>
            <a:pPr algn="r" rtl="1"/>
            <a:r>
              <a:rPr lang="he-IL" sz="2000" b="1" dirty="0" smtClean="0"/>
              <a:t>נתמקד בשפות </a:t>
            </a:r>
            <a:r>
              <a:rPr lang="en-US" sz="2000" b="1" dirty="0" smtClean="0"/>
              <a:t>C#, Python</a:t>
            </a:r>
            <a:r>
              <a:rPr lang="he-IL" sz="2000" b="1" dirty="0" smtClean="0"/>
              <a:t> ו-</a:t>
            </a:r>
            <a:r>
              <a:rPr lang="en-US" sz="2000" b="1" dirty="0" smtClean="0"/>
              <a:t>Java</a:t>
            </a:r>
            <a:r>
              <a:rPr lang="he-IL" sz="2000" b="1" dirty="0" smtClean="0"/>
              <a:t> מתוכן נבחר שפה אחת לפתח בה.</a:t>
            </a:r>
          </a:p>
        </p:txBody>
      </p:sp>
    </p:spTree>
    <p:extLst>
      <p:ext uri="{BB962C8B-B14F-4D97-AF65-F5344CB8AC3E}">
        <p14:creationId xmlns:p14="http://schemas.microsoft.com/office/powerpoint/2010/main" val="37291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994" y="296706"/>
            <a:ext cx="3541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התמקדות בשפה אחת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679" y="1030513"/>
            <a:ext cx="108267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גמישות במערכת הפעלה היא מצרך חובה בכל מה שקשור בפיתוח </a:t>
            </a:r>
            <a:r>
              <a:rPr lang="en-US" dirty="0" smtClean="0"/>
              <a:t>Controller </a:t>
            </a:r>
            <a:r>
              <a:rPr lang="en-US" dirty="0" err="1" smtClean="0"/>
              <a:t>OpenFlow</a:t>
            </a:r>
            <a:r>
              <a:rPr lang="he-IL" dirty="0" smtClean="0"/>
              <a:t> כלומר רצוי שירוץ ללא תקלות על 3 מערכות ההפעלה הגדולות: </a:t>
            </a:r>
            <a:r>
              <a:rPr lang="en-US" dirty="0" smtClean="0"/>
              <a:t>Linux, Windows, </a:t>
            </a:r>
            <a:r>
              <a:rPr lang="en-US" dirty="0" err="1" smtClean="0"/>
              <a:t>MacOSX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3 השפות </a:t>
            </a:r>
            <a:r>
              <a:rPr lang="en-US" dirty="0" smtClean="0"/>
              <a:t>C#, Python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r>
              <a:rPr lang="he-IL" dirty="0" smtClean="0"/>
              <a:t> אכן עושות זאת אך </a:t>
            </a:r>
            <a:r>
              <a:rPr lang="en-US" dirty="0" smtClean="0"/>
              <a:t>C#</a:t>
            </a:r>
            <a:r>
              <a:rPr lang="he-IL" dirty="0" smtClean="0"/>
              <a:t> מתפקדת פחות טוב על מערכות הפעלה שאינן </a:t>
            </a:r>
            <a:r>
              <a:rPr lang="en-US" dirty="0" smtClean="0"/>
              <a:t>Windows</a:t>
            </a:r>
            <a:r>
              <a:rPr lang="he-IL" dirty="0" smtClean="0"/>
              <a:t> בה היא מתפקדת ללא דופי.</a:t>
            </a:r>
          </a:p>
          <a:p>
            <a:pPr algn="r" rtl="1"/>
            <a:r>
              <a:rPr lang="en-US" dirty="0" smtClean="0"/>
              <a:t>C#</a:t>
            </a:r>
            <a:r>
              <a:rPr lang="he-IL" dirty="0" smtClean="0"/>
              <a:t> נפסלה.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איכות ביצוע היא עניין שנבחן ספציפית למקרה שבו מתעסקים. תקשורת בכל מה שקשור לפיתוח </a:t>
            </a:r>
            <a:r>
              <a:rPr lang="en-US" dirty="0" err="1" smtClean="0"/>
              <a:t>OpenFlow</a:t>
            </a:r>
            <a:r>
              <a:rPr lang="en-US" dirty="0" smtClean="0"/>
              <a:t> Controllers</a:t>
            </a:r>
            <a:r>
              <a:rPr lang="he-IL" dirty="0" smtClean="0"/>
              <a:t> מאוד חשוב לשים דגש על ביצוע</a:t>
            </a:r>
            <a:r>
              <a:rPr lang="he-IL" dirty="0"/>
              <a:t>י</a:t>
            </a:r>
            <a:r>
              <a:rPr lang="he-IL" dirty="0" smtClean="0"/>
              <a:t> עיבוד. תהליכונים צריכים לרוץ בצורה יעילה ככל האפשר כדי לתרום להליך יעיל.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מראשית המחקר טיב הביצוע של </a:t>
            </a:r>
            <a:r>
              <a:rPr lang="en-US" dirty="0" smtClean="0"/>
              <a:t>C#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r>
              <a:rPr lang="he-IL" dirty="0" smtClean="0"/>
              <a:t> בכל מה שקשור לפיתוח ב-</a:t>
            </a:r>
            <a:r>
              <a:rPr lang="en-US" dirty="0" err="1" smtClean="0"/>
              <a:t>OpenFlow</a:t>
            </a:r>
            <a:r>
              <a:rPr lang="he-IL" dirty="0" smtClean="0"/>
              <a:t> לא היה ידוע או ודאי, אך בכל מה שנוגע ל-</a:t>
            </a:r>
            <a:r>
              <a:rPr lang="en-US" dirty="0" smtClean="0"/>
              <a:t>Python</a:t>
            </a:r>
            <a:r>
              <a:rPr lang="he-IL" dirty="0" smtClean="0"/>
              <a:t> כבר מתקופת השימוש ב-</a:t>
            </a:r>
            <a:r>
              <a:rPr lang="en-US" dirty="0" smtClean="0"/>
              <a:t>NOX Controller</a:t>
            </a:r>
            <a:r>
              <a:rPr lang="he-IL" dirty="0" smtClean="0"/>
              <a:t> היה ידוע שיכולת הביצוע שלו ירודה.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JAVA</a:t>
            </a:r>
            <a:r>
              <a:rPr lang="he-IL" dirty="0" smtClean="0"/>
              <a:t> מתפקדת בכל אחת מ-3 מערכות ההפעלה שהוזכרו, בעלת ניהול זכרון אוטומטי וידידותית למשתמש ועובדת בשיטת </a:t>
            </a:r>
            <a:r>
              <a:rPr lang="en-US" dirty="0" smtClean="0"/>
              <a:t>Multithreading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sz="2400" b="1" dirty="0" smtClean="0"/>
              <a:t>ולכן,</a:t>
            </a:r>
            <a:r>
              <a:rPr lang="he-IL" dirty="0" smtClean="0"/>
              <a:t> </a:t>
            </a:r>
            <a:r>
              <a:rPr lang="en-US" dirty="0" smtClean="0"/>
              <a:t>JAVA</a:t>
            </a:r>
            <a:r>
              <a:rPr lang="he-IL" dirty="0" smtClean="0"/>
              <a:t> נבחרה מבין השלושה להיות השפה המרכזית במאמר עליה בוצעו הניסויים.</a:t>
            </a:r>
            <a:endParaRPr lang="he-I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1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64" y="2119087"/>
            <a:ext cx="9757672" cy="26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</TotalTime>
  <Words>1780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Miriam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Rinenberg, Tzuria</dc:creator>
  <cp:lastModifiedBy>Rinenberg, Tzuria</cp:lastModifiedBy>
  <cp:revision>65</cp:revision>
  <dcterms:created xsi:type="dcterms:W3CDTF">2016-01-12T07:12:25Z</dcterms:created>
  <dcterms:modified xsi:type="dcterms:W3CDTF">2016-01-12T15:02:22Z</dcterms:modified>
</cp:coreProperties>
</file>