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2" r:id="rId15"/>
    <p:sldId id="270" r:id="rId16"/>
    <p:sldId id="274" r:id="rId17"/>
    <p:sldId id="271" r:id="rId18"/>
    <p:sldId id="273" r:id="rId19"/>
    <p:sldId id="275" r:id="rId20"/>
    <p:sldId id="281" r:id="rId21"/>
    <p:sldId id="276" r:id="rId22"/>
    <p:sldId id="277" r:id="rId23"/>
    <p:sldId id="278" r:id="rId24"/>
    <p:sldId id="279" r:id="rId25"/>
    <p:sldId id="282" r:id="rId26"/>
    <p:sldId id="283"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5560" autoAdjust="0"/>
  </p:normalViewPr>
  <p:slideViewPr>
    <p:cSldViewPr snapToGrid="0">
      <p:cViewPr varScale="1">
        <p:scale>
          <a:sx n="62" d="100"/>
          <a:sy n="62" d="100"/>
        </p:scale>
        <p:origin x="101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C11690-22FC-4E03-A61D-35B3E6CF1CA1}" type="datetimeFigureOut">
              <a:rPr lang="en-US" smtClean="0"/>
              <a:t>1/16/2016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B0385-8FA3-459B-9643-149B559F2F98}" type="slidenum">
              <a:rPr lang="en-US" smtClean="0"/>
              <a:t>‹#›</a:t>
            </a:fld>
            <a:endParaRPr lang="en-US"/>
          </a:p>
        </p:txBody>
      </p:sp>
    </p:spTree>
    <p:extLst>
      <p:ext uri="{BB962C8B-B14F-4D97-AF65-F5344CB8AC3E}">
        <p14:creationId xmlns:p14="http://schemas.microsoft.com/office/powerpoint/2010/main" val="2646471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B0385-8FA3-459B-9643-149B559F2F98}" type="slidenum">
              <a:rPr lang="en-US" smtClean="0"/>
              <a:t>22</a:t>
            </a:fld>
            <a:endParaRPr lang="en-US"/>
          </a:p>
        </p:txBody>
      </p:sp>
    </p:spTree>
    <p:extLst>
      <p:ext uri="{BB962C8B-B14F-4D97-AF65-F5344CB8AC3E}">
        <p14:creationId xmlns:p14="http://schemas.microsoft.com/office/powerpoint/2010/main" val="5090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2466865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6728A6-7B9E-4263-AB05-1FFA9FAE08DC}"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517751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2264301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1341811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460537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76699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890303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1701305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245965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19637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304000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6728A6-7B9E-4263-AB05-1FFA9FAE08DC}"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99799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6728A6-7B9E-4263-AB05-1FFA9FAE08DC}" type="datetimeFigureOut">
              <a:rPr lang="en-US" smtClean="0"/>
              <a:t>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290810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6728A6-7B9E-4263-AB05-1FFA9FAE08DC}" type="datetimeFigureOut">
              <a:rPr lang="en-US" smtClean="0"/>
              <a:t>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1419995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728A6-7B9E-4263-AB05-1FFA9FAE08DC}" type="datetimeFigureOut">
              <a:rPr lang="en-US" smtClean="0"/>
              <a:t>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1379759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6728A6-7B9E-4263-AB05-1FFA9FAE08DC}"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297406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6728A6-7B9E-4263-AB05-1FFA9FAE08DC}"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2560844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6728A6-7B9E-4263-AB05-1FFA9FAE08DC}" type="datetimeFigureOut">
              <a:rPr lang="en-US" smtClean="0"/>
              <a:t>1/16/2016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F08060-C16A-47D9-A20C-EAAFB143B840}" type="slidenum">
              <a:rPr lang="en-US" smtClean="0"/>
              <a:t>‹#›</a:t>
            </a:fld>
            <a:endParaRPr lang="en-US"/>
          </a:p>
        </p:txBody>
      </p:sp>
    </p:spTree>
    <p:extLst>
      <p:ext uri="{BB962C8B-B14F-4D97-AF65-F5344CB8AC3E}">
        <p14:creationId xmlns:p14="http://schemas.microsoft.com/office/powerpoint/2010/main" val="21297594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9418" y="2254815"/>
            <a:ext cx="10042817" cy="923330"/>
          </a:xfrm>
          <a:prstGeom prst="rect">
            <a:avLst/>
          </a:prstGeom>
          <a:noFill/>
        </p:spPr>
        <p:txBody>
          <a:bodyPr wrap="squar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The </a:t>
            </a:r>
            <a:r>
              <a:rPr lang="en-US" sz="5400" b="0" cap="none" spc="0" dirty="0" smtClean="0">
                <a:ln w="0"/>
                <a:solidFill>
                  <a:schemeClr val="accent1"/>
                </a:solidFill>
                <a:effectLst>
                  <a:outerShdw blurRad="38100" dist="25400" dir="5400000" algn="ctr" rotWithShape="0">
                    <a:srgbClr val="6E747A">
                      <a:alpha val="43000"/>
                    </a:srgbClr>
                  </a:outerShdw>
                </a:effectLst>
              </a:rPr>
              <a:t>Beacon Open Flow Controller</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7281373" y="4606130"/>
            <a:ext cx="3875676" cy="1754326"/>
          </a:xfrm>
          <a:prstGeom prst="rect">
            <a:avLst/>
          </a:prstGeom>
          <a:noFill/>
        </p:spPr>
        <p:txBody>
          <a:bodyPr wrap="none" lIns="91440" tIns="45720" rIns="91440" bIns="45720">
            <a:spAutoFit/>
          </a:bodyPr>
          <a:lstStyle/>
          <a:p>
            <a:pPr algn="ctr"/>
            <a:r>
              <a:rPr lang="en-US" sz="3600" b="0" cap="none" spc="0" dirty="0" smtClean="0">
                <a:ln w="0"/>
                <a:solidFill>
                  <a:schemeClr val="accent1"/>
                </a:solidFill>
                <a:effectLst>
                  <a:outerShdw blurRad="38100" dist="25400" dir="5400000" algn="ctr" rotWithShape="0">
                    <a:srgbClr val="6E747A">
                      <a:alpha val="43000"/>
                    </a:srgbClr>
                  </a:outerShdw>
                </a:effectLst>
              </a:rPr>
              <a:t>David Erickson</a:t>
            </a:r>
          </a:p>
          <a:p>
            <a:pPr algn="ctr"/>
            <a:r>
              <a:rPr lang="en-US" sz="3600" dirty="0" smtClean="0">
                <a:ln w="0"/>
                <a:solidFill>
                  <a:schemeClr val="accent1"/>
                </a:solidFill>
                <a:effectLst>
                  <a:outerShdw blurRad="38100" dist="25400" dir="5400000" algn="ctr" rotWithShape="0">
                    <a:srgbClr val="6E747A">
                      <a:alpha val="43000"/>
                    </a:srgbClr>
                  </a:outerShdw>
                </a:effectLst>
              </a:rPr>
              <a:t>Stanford University</a:t>
            </a:r>
          </a:p>
          <a:p>
            <a:pPr algn="ctr"/>
            <a:r>
              <a:rPr lang="en-US" sz="3600" b="0" cap="none" spc="0" dirty="0" smtClean="0">
                <a:ln w="0"/>
                <a:solidFill>
                  <a:schemeClr val="accent1"/>
                </a:solidFill>
                <a:effectLst>
                  <a:outerShdw blurRad="38100" dist="25400" dir="5400000" algn="ctr" rotWithShape="0">
                    <a:srgbClr val="6E747A">
                      <a:alpha val="43000"/>
                    </a:srgbClr>
                  </a:outerShdw>
                </a:effectLst>
              </a:rPr>
              <a:t>Stanford, CA, USA</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106878" y="6006513"/>
            <a:ext cx="2602059" cy="707886"/>
          </a:xfrm>
          <a:prstGeom prst="rect">
            <a:avLst/>
          </a:prstGeom>
          <a:noFill/>
        </p:spPr>
        <p:txBody>
          <a:bodyPr wrap="none" lIns="91440" tIns="45720" rIns="91440" bIns="45720">
            <a:spAutoFit/>
          </a:bodyPr>
          <a:lstStyle/>
          <a:p>
            <a:r>
              <a:rPr lang="en-US" sz="2000" b="0" cap="none" spc="0" dirty="0" smtClean="0">
                <a:ln w="0"/>
                <a:solidFill>
                  <a:schemeClr val="accent1"/>
                </a:solidFill>
                <a:effectLst>
                  <a:outerShdw blurRad="38100" dist="25400" dir="5400000" algn="ctr" rotWithShape="0">
                    <a:srgbClr val="6E747A">
                      <a:alpha val="43000"/>
                    </a:srgbClr>
                  </a:outerShdw>
                </a:effectLst>
              </a:rPr>
              <a:t>Dudi Ventura</a:t>
            </a:r>
          </a:p>
          <a:p>
            <a:r>
              <a:rPr lang="en-US" sz="2000" dirty="0" smtClean="0">
                <a:ln w="0"/>
                <a:solidFill>
                  <a:schemeClr val="accent1"/>
                </a:solidFill>
                <a:effectLst>
                  <a:outerShdw blurRad="38100" dist="25400" dir="5400000" algn="ctr" rotWithShape="0">
                    <a:srgbClr val="6E747A">
                      <a:alpha val="43000"/>
                    </a:srgbClr>
                  </a:outerShdw>
                </a:effectLst>
              </a:rPr>
              <a:t>Tzuria Levin </a:t>
            </a:r>
            <a:r>
              <a:rPr lang="en-US" sz="2000" dirty="0">
                <a:ln w="0"/>
                <a:solidFill>
                  <a:schemeClr val="accent1"/>
                </a:solidFill>
                <a:effectLst>
                  <a:outerShdw blurRad="38100" dist="25400" dir="5400000" algn="ctr" rotWithShape="0">
                    <a:srgbClr val="6E747A">
                      <a:alpha val="43000"/>
                    </a:srgbClr>
                  </a:outerShdw>
                </a:effectLst>
              </a:rPr>
              <a:t>R</a:t>
            </a:r>
            <a:r>
              <a:rPr lang="en-US" sz="2000" dirty="0" smtClean="0">
                <a:ln w="0"/>
                <a:solidFill>
                  <a:schemeClr val="accent1"/>
                </a:solidFill>
                <a:effectLst>
                  <a:outerShdw blurRad="38100" dist="25400" dir="5400000" algn="ctr" rotWithShape="0">
                    <a:srgbClr val="6E747A">
                      <a:alpha val="43000"/>
                    </a:srgbClr>
                  </a:outerShdw>
                </a:effectLst>
              </a:rPr>
              <a:t>inenberg</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3283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66819" y="296706"/>
            <a:ext cx="1606530" cy="707886"/>
          </a:xfrm>
          <a:prstGeom prst="rect">
            <a:avLst/>
          </a:prstGeom>
          <a:noFill/>
        </p:spPr>
        <p:txBody>
          <a:bodyPr wrap="none" lIns="91440" tIns="45720" rIns="91440" bIns="45720">
            <a:spAutoFit/>
          </a:bodyPr>
          <a:lstStyle/>
          <a:p>
            <a:pPr algn="r" rtl="1"/>
            <a:r>
              <a:rPr lang="he-IL" sz="4000" b="0" cap="none" spc="0" dirty="0" smtClean="0">
                <a:ln w="0"/>
                <a:solidFill>
                  <a:schemeClr val="accent1"/>
                </a:solidFill>
                <a:effectLst>
                  <a:outerShdw blurRad="38100" dist="25400" dir="5400000" algn="ctr" rotWithShape="0">
                    <a:srgbClr val="6E747A">
                      <a:alpha val="43000"/>
                    </a:srgbClr>
                  </a:outerShdw>
                </a:effectLst>
              </a:rPr>
              <a:t>ספריות</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p:cNvSpPr txBox="1"/>
          <p:nvPr/>
        </p:nvSpPr>
        <p:spPr>
          <a:xfrm>
            <a:off x="1524000" y="1520110"/>
            <a:ext cx="10449349" cy="2246769"/>
          </a:xfrm>
          <a:prstGeom prst="rect">
            <a:avLst/>
          </a:prstGeom>
          <a:noFill/>
        </p:spPr>
        <p:txBody>
          <a:bodyPr wrap="square" rtlCol="0">
            <a:spAutoFit/>
          </a:bodyPr>
          <a:lstStyle/>
          <a:p>
            <a:pPr algn="r" rtl="1"/>
            <a:r>
              <a:rPr lang="en-US" sz="2000" dirty="0" smtClean="0"/>
              <a:t>Beacon</a:t>
            </a:r>
            <a:r>
              <a:rPr lang="he-IL" sz="2000" dirty="0" smtClean="0"/>
              <a:t> עצמו ממנף את מספר הסיפריות תוך ניסיון להשתמש בקוד קיים כמה שיותר, ולהקל על פיתוח ה-</a:t>
            </a:r>
            <a:r>
              <a:rPr lang="en-US" sz="2000" dirty="0" smtClean="0"/>
              <a:t>Controller</a:t>
            </a:r>
            <a:r>
              <a:rPr lang="he-IL" sz="2000" dirty="0" smtClean="0"/>
              <a:t> ועל האפליקציות שעליו.</a:t>
            </a:r>
          </a:p>
          <a:p>
            <a:pPr algn="r" rtl="1"/>
            <a:endParaRPr lang="he-IL" sz="2000" dirty="0"/>
          </a:p>
          <a:p>
            <a:pPr algn="r" rtl="1"/>
            <a:r>
              <a:rPr lang="he-IL" sz="2000" dirty="0" smtClean="0"/>
              <a:t>הספריה המשמעותית ביותר היא </a:t>
            </a:r>
            <a:r>
              <a:rPr lang="en-US" sz="2000" dirty="0" smtClean="0"/>
              <a:t>Spring</a:t>
            </a:r>
            <a:r>
              <a:rPr lang="he-IL" sz="2000" dirty="0" smtClean="0"/>
              <a:t>. 2 רכיבים עיקריים של </a:t>
            </a:r>
            <a:r>
              <a:rPr lang="en-US" sz="2000" dirty="0" smtClean="0"/>
              <a:t>Spring</a:t>
            </a:r>
            <a:r>
              <a:rPr lang="he-IL" sz="2000" dirty="0" smtClean="0"/>
              <a:t> משומשים ב-</a:t>
            </a:r>
            <a:r>
              <a:rPr lang="en-US" sz="2000" dirty="0" err="1" smtClean="0"/>
              <a:t>Beaon</a:t>
            </a:r>
            <a:r>
              <a:rPr lang="en-US" sz="2000" dirty="0" smtClean="0"/>
              <a:t> Controller</a:t>
            </a:r>
            <a:r>
              <a:rPr lang="he-IL" sz="2000" dirty="0" smtClean="0"/>
              <a:t>:</a:t>
            </a:r>
          </a:p>
          <a:p>
            <a:pPr marL="285750" indent="-285750" algn="r" rtl="1">
              <a:buFont typeface="Arial" panose="020B0604020202020204" pitchFamily="34" charset="0"/>
              <a:buChar char="•"/>
            </a:pPr>
            <a:r>
              <a:rPr lang="en-US" sz="2000" dirty="0" smtClean="0"/>
              <a:t>IOC</a:t>
            </a:r>
            <a:r>
              <a:rPr lang="he-IL" sz="2000" dirty="0" smtClean="0"/>
              <a:t> – ניהול פיתוח ה-</a:t>
            </a:r>
            <a:r>
              <a:rPr lang="en-US" sz="2000" dirty="0" smtClean="0"/>
              <a:t>Controller</a:t>
            </a:r>
            <a:r>
              <a:rPr lang="he-IL" sz="2000" dirty="0" smtClean="0"/>
              <a:t> ע"י יצירת אוביקטים וקישור בינהם בצורה פשוטה ונוחה למפתח.</a:t>
            </a:r>
          </a:p>
          <a:p>
            <a:pPr marL="285750" indent="-285750" algn="r" rtl="1">
              <a:buFont typeface="Arial" panose="020B0604020202020204" pitchFamily="34" charset="0"/>
              <a:buChar char="•"/>
            </a:pPr>
            <a:r>
              <a:rPr lang="en-US" sz="2000" dirty="0" smtClean="0"/>
              <a:t>Web</a:t>
            </a:r>
            <a:r>
              <a:rPr lang="he-IL" sz="2000" dirty="0" smtClean="0"/>
              <a:t> – עוזר בניהול פניות לשרתים, שליחת שאילתות ובקשות לשרת וטיפול במענה המתקבל בצורה אוטומטית המאפשרת עבודה נוחה למתפתח ע"י המרה נוחה של המידע המתקבל לאוביקטים של </a:t>
            </a:r>
            <a:r>
              <a:rPr lang="en-US" sz="2000" dirty="0" smtClean="0"/>
              <a:t>Java</a:t>
            </a:r>
            <a:r>
              <a:rPr lang="he-IL" sz="2000" dirty="0" smtClean="0"/>
              <a:t>.</a:t>
            </a:r>
          </a:p>
        </p:txBody>
      </p:sp>
    </p:spTree>
    <p:extLst>
      <p:ext uri="{BB962C8B-B14F-4D97-AF65-F5344CB8AC3E}">
        <p14:creationId xmlns:p14="http://schemas.microsoft.com/office/powerpoint/2010/main" val="2497109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3286" y="296706"/>
            <a:ext cx="930063" cy="707886"/>
          </a:xfrm>
          <a:prstGeom prst="rect">
            <a:avLst/>
          </a:prstGeom>
          <a:noFill/>
        </p:spPr>
        <p:txBody>
          <a:bodyPr wrap="none" lIns="91440" tIns="45720" rIns="91440" bIns="45720">
            <a:spAutoFit/>
          </a:bodyPr>
          <a:lstStyle/>
          <a:p>
            <a:pPr algn="r" rtl="1"/>
            <a:r>
              <a:rPr lang="en-US" sz="4000" b="0" cap="none" spc="0" dirty="0" smtClean="0">
                <a:ln w="0"/>
                <a:solidFill>
                  <a:schemeClr val="accent1"/>
                </a:solidFill>
                <a:effectLst>
                  <a:outerShdw blurRad="38100" dist="25400" dir="5400000" algn="ctr" rotWithShape="0">
                    <a:srgbClr val="6E747A">
                      <a:alpha val="43000"/>
                    </a:srgbClr>
                  </a:outerShdw>
                </a:effectLst>
              </a:rPr>
              <a:t>API</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2264229" y="1248228"/>
            <a:ext cx="9477828" cy="2031325"/>
          </a:xfrm>
          <a:prstGeom prst="rect">
            <a:avLst/>
          </a:prstGeom>
          <a:noFill/>
        </p:spPr>
        <p:txBody>
          <a:bodyPr wrap="square" rtlCol="0">
            <a:spAutoFit/>
          </a:bodyPr>
          <a:lstStyle/>
          <a:p>
            <a:pPr algn="r" rtl="1"/>
            <a:r>
              <a:rPr lang="he-IL" dirty="0" smtClean="0"/>
              <a:t>ה</a:t>
            </a:r>
            <a:r>
              <a:rPr lang="en-US" dirty="0" smtClean="0"/>
              <a:t>API </a:t>
            </a:r>
            <a:r>
              <a:rPr lang="he-IL" dirty="0" smtClean="0"/>
              <a:t>של </a:t>
            </a:r>
            <a:r>
              <a:rPr lang="en-US" dirty="0" smtClean="0"/>
              <a:t>Beacon</a:t>
            </a:r>
            <a:r>
              <a:rPr lang="he-IL" dirty="0" smtClean="0"/>
              <a:t> עוצב להיות פשוט ולא מטיל שום מגבלות, המפתחים יכולים להשתמש באיזה רכיב של </a:t>
            </a:r>
            <a:r>
              <a:rPr lang="en-US" dirty="0" smtClean="0"/>
              <a:t>JAVA</a:t>
            </a:r>
            <a:r>
              <a:rPr lang="he-IL" dirty="0" smtClean="0"/>
              <a:t> שרוצים. (תהליכונים, טיימר, </a:t>
            </a:r>
            <a:r>
              <a:rPr lang="en-US" dirty="0" smtClean="0"/>
              <a:t>Sockets</a:t>
            </a:r>
            <a:r>
              <a:rPr lang="he-IL" dirty="0" smtClean="0"/>
              <a:t> וכו'...</a:t>
            </a:r>
            <a:r>
              <a:rPr lang="en-US" dirty="0" smtClean="0"/>
              <a:t>(</a:t>
            </a:r>
            <a:endParaRPr lang="he-IL" dirty="0" smtClean="0"/>
          </a:p>
          <a:p>
            <a:pPr algn="r" rtl="1"/>
            <a:endParaRPr lang="he-IL" dirty="0"/>
          </a:p>
          <a:p>
            <a:pPr algn="r" rtl="1"/>
            <a:r>
              <a:rPr lang="he-IL" dirty="0" smtClean="0"/>
              <a:t>ה</a:t>
            </a:r>
            <a:r>
              <a:rPr lang="en-US" dirty="0" smtClean="0"/>
              <a:t>Controller</a:t>
            </a:r>
            <a:r>
              <a:rPr lang="he-IL" dirty="0" smtClean="0"/>
              <a:t> מתקשר עם הנתבים ע"י </a:t>
            </a:r>
            <a:r>
              <a:rPr lang="en-US" dirty="0" err="1" smtClean="0"/>
              <a:t>evets</a:t>
            </a:r>
            <a:r>
              <a:rPr lang="he-IL" dirty="0" smtClean="0"/>
              <a:t>.</a:t>
            </a:r>
          </a:p>
          <a:p>
            <a:pPr algn="r" rtl="1"/>
            <a:endParaRPr lang="he-IL" dirty="0" smtClean="0"/>
          </a:p>
          <a:p>
            <a:pPr algn="r" rtl="1"/>
            <a:r>
              <a:rPr lang="he-IL" dirty="0" smtClean="0"/>
              <a:t>הוא משתמש בתבנית התיכון "הצופה" (</a:t>
            </a:r>
            <a:r>
              <a:rPr lang="en-US" dirty="0" smtClean="0"/>
              <a:t>Observer</a:t>
            </a:r>
            <a:r>
              <a:rPr lang="he-IL" dirty="0" smtClean="0"/>
              <a:t>) כאשר המאזינים נרשמים לקבל </a:t>
            </a:r>
            <a:r>
              <a:rPr lang="en-US" dirty="0" smtClean="0"/>
              <a:t>events</a:t>
            </a:r>
            <a:r>
              <a:rPr lang="he-IL" dirty="0" smtClean="0"/>
              <a:t> שרלוונטים אליהם ומותרעים כאשר אירוע מסוג אליו נרשמו התקבל. </a:t>
            </a:r>
            <a:endParaRPr lang="en-US" dirty="0"/>
          </a:p>
        </p:txBody>
      </p:sp>
      <p:pic>
        <p:nvPicPr>
          <p:cNvPr id="4" name="Picture 3"/>
          <p:cNvPicPr>
            <a:picLocks noChangeAspect="1"/>
          </p:cNvPicPr>
          <p:nvPr/>
        </p:nvPicPr>
        <p:blipFill>
          <a:blip r:embed="rId2"/>
          <a:stretch>
            <a:fillRect/>
          </a:stretch>
        </p:blipFill>
        <p:spPr>
          <a:xfrm>
            <a:off x="3356854" y="3627209"/>
            <a:ext cx="6345039" cy="2599419"/>
          </a:xfrm>
          <a:prstGeom prst="rect">
            <a:avLst/>
          </a:prstGeom>
        </p:spPr>
      </p:pic>
    </p:spTree>
    <p:extLst>
      <p:ext uri="{BB962C8B-B14F-4D97-AF65-F5344CB8AC3E}">
        <p14:creationId xmlns:p14="http://schemas.microsoft.com/office/powerpoint/2010/main" val="282664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3286" y="296706"/>
            <a:ext cx="930063" cy="707886"/>
          </a:xfrm>
          <a:prstGeom prst="rect">
            <a:avLst/>
          </a:prstGeom>
          <a:noFill/>
        </p:spPr>
        <p:txBody>
          <a:bodyPr wrap="none" lIns="91440" tIns="45720" rIns="91440" bIns="45720">
            <a:spAutoFit/>
          </a:bodyPr>
          <a:lstStyle/>
          <a:p>
            <a:pPr algn="r" rtl="1"/>
            <a:r>
              <a:rPr lang="en-US" sz="4000" b="0" cap="none" spc="0" dirty="0" smtClean="0">
                <a:ln w="0"/>
                <a:solidFill>
                  <a:schemeClr val="accent1"/>
                </a:solidFill>
                <a:effectLst>
                  <a:outerShdw blurRad="38100" dist="25400" dir="5400000" algn="ctr" rotWithShape="0">
                    <a:srgbClr val="6E747A">
                      <a:alpha val="43000"/>
                    </a:srgbClr>
                  </a:outerShdw>
                </a:effectLst>
              </a:rPr>
              <a:t>API</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1698172" y="1567543"/>
            <a:ext cx="10072914" cy="3170099"/>
          </a:xfrm>
          <a:prstGeom prst="rect">
            <a:avLst/>
          </a:prstGeom>
          <a:noFill/>
        </p:spPr>
        <p:txBody>
          <a:bodyPr wrap="square" rtlCol="0">
            <a:spAutoFit/>
          </a:bodyPr>
          <a:lstStyle/>
          <a:p>
            <a:pPr algn="r" rtl="1"/>
            <a:r>
              <a:rPr lang="he-IL" sz="2000" dirty="0" smtClean="0"/>
              <a:t>בנוסף ישנן אפליקציות שמובנות ב</a:t>
            </a:r>
            <a:r>
              <a:rPr lang="en-US" sz="2000" dirty="0" smtClean="0"/>
              <a:t>Controller</a:t>
            </a:r>
            <a:r>
              <a:rPr lang="he-IL" sz="2000" dirty="0" smtClean="0"/>
              <a:t> שמוסיפות גם כן ל</a:t>
            </a:r>
            <a:r>
              <a:rPr lang="en-US" sz="2000" dirty="0" smtClean="0"/>
              <a:t>API</a:t>
            </a:r>
            <a:r>
              <a:rPr lang="he-IL" sz="2000" dirty="0" smtClean="0"/>
              <a:t> של </a:t>
            </a:r>
            <a:r>
              <a:rPr lang="en-US" sz="2000" dirty="0" smtClean="0"/>
              <a:t>Beacon</a:t>
            </a:r>
            <a:r>
              <a:rPr lang="he-IL" sz="2000" dirty="0" smtClean="0"/>
              <a:t>:</a:t>
            </a:r>
          </a:p>
          <a:p>
            <a:pPr marL="285750" indent="-285750" algn="r" rtl="1">
              <a:buFont typeface="Arial" panose="020B0604020202020204" pitchFamily="34" charset="0"/>
              <a:buChar char="•"/>
            </a:pPr>
            <a:endParaRPr lang="he-IL" sz="2000" dirty="0"/>
          </a:p>
          <a:p>
            <a:pPr marL="285750" indent="-285750" algn="r" rtl="1">
              <a:buFont typeface="Arial" panose="020B0604020202020204" pitchFamily="34" charset="0"/>
              <a:buChar char="•"/>
            </a:pPr>
            <a:r>
              <a:rPr lang="en-US" sz="2000" b="1" u="sng" dirty="0" smtClean="0"/>
              <a:t>Device Manager</a:t>
            </a:r>
            <a:r>
              <a:rPr lang="he-IL" sz="2000" b="1" u="sng" dirty="0" smtClean="0"/>
              <a:t>:</a:t>
            </a:r>
            <a:r>
              <a:rPr lang="he-IL" sz="2000" dirty="0" smtClean="0"/>
              <a:t> מנהלת את כל הקשור להתקנים שמצטרפים, עוזבים או מתעדכנים. מודעת לכל הכתובות שלהם (</a:t>
            </a:r>
            <a:r>
              <a:rPr lang="en-US" sz="2000" dirty="0" smtClean="0"/>
              <a:t>IP</a:t>
            </a:r>
            <a:r>
              <a:rPr lang="he-IL" sz="2000" dirty="0" smtClean="0"/>
              <a:t> </a:t>
            </a:r>
            <a:r>
              <a:rPr lang="en-US" sz="2000" dirty="0" smtClean="0"/>
              <a:t>MAC</a:t>
            </a:r>
            <a:r>
              <a:rPr lang="he-IL" sz="2000" dirty="0" smtClean="0"/>
              <a:t>)  מתי נראו לאחרונה וכו'.</a:t>
            </a:r>
          </a:p>
          <a:p>
            <a:pPr marL="285750" indent="-285750" algn="r" rtl="1">
              <a:buFont typeface="Arial" panose="020B0604020202020204" pitchFamily="34" charset="0"/>
              <a:buChar char="•"/>
            </a:pPr>
            <a:endParaRPr lang="he-IL" sz="2000" b="1" u="sng" dirty="0"/>
          </a:p>
          <a:p>
            <a:pPr marL="285750" indent="-285750" algn="r" rtl="1">
              <a:buFont typeface="Arial" panose="020B0604020202020204" pitchFamily="34" charset="0"/>
              <a:buChar char="•"/>
            </a:pPr>
            <a:r>
              <a:rPr lang="en-US" sz="2000" b="1" u="sng" dirty="0" smtClean="0"/>
              <a:t>Topology</a:t>
            </a:r>
            <a:r>
              <a:rPr lang="he-IL" sz="2000" b="1" u="sng" dirty="0" smtClean="0"/>
              <a:t>: </a:t>
            </a:r>
            <a:r>
              <a:rPr lang="he-IL" sz="2000" dirty="0" smtClean="0"/>
              <a:t> מגלה לינקים חדשים בין נתבים. מקבלת התראות כאשר לינקים נוספים לרשת.</a:t>
            </a:r>
          </a:p>
          <a:p>
            <a:pPr marL="285750" indent="-285750" algn="r" rtl="1">
              <a:buFont typeface="Arial" panose="020B0604020202020204" pitchFamily="34" charset="0"/>
              <a:buChar char="•"/>
            </a:pPr>
            <a:endParaRPr lang="he-IL" sz="2000" b="1" u="sng" dirty="0"/>
          </a:p>
          <a:p>
            <a:pPr marL="285750" indent="-285750" algn="r" rtl="1">
              <a:buFont typeface="Arial" panose="020B0604020202020204" pitchFamily="34" charset="0"/>
              <a:buChar char="•"/>
            </a:pPr>
            <a:r>
              <a:rPr lang="en-US" sz="2000" b="1" u="sng" dirty="0" smtClean="0"/>
              <a:t>:Routing</a:t>
            </a:r>
            <a:r>
              <a:rPr lang="he-IL" sz="2000" b="1" u="sng" dirty="0" smtClean="0"/>
              <a:t> </a:t>
            </a:r>
            <a:r>
              <a:rPr lang="he-IL" sz="2000" dirty="0" smtClean="0"/>
              <a:t>מציעה מסלול קצר ביותר בין כל שני מחשבים ברשת.</a:t>
            </a:r>
          </a:p>
          <a:p>
            <a:pPr marL="285750" indent="-285750" algn="r" rtl="1">
              <a:buFont typeface="Arial" panose="020B0604020202020204" pitchFamily="34" charset="0"/>
              <a:buChar char="•"/>
            </a:pPr>
            <a:endParaRPr lang="he-IL" sz="2000" b="1" u="sng" dirty="0"/>
          </a:p>
          <a:p>
            <a:pPr marL="285750" indent="-285750" algn="r" rtl="1">
              <a:buFont typeface="Arial" panose="020B0604020202020204" pitchFamily="34" charset="0"/>
              <a:buChar char="•"/>
            </a:pPr>
            <a:r>
              <a:rPr lang="en-US" sz="2000" b="1" u="sng" dirty="0" smtClean="0"/>
              <a:t>Web</a:t>
            </a:r>
            <a:r>
              <a:rPr lang="he-IL" sz="2000" b="1" u="sng" dirty="0" smtClean="0"/>
              <a:t>: </a:t>
            </a:r>
            <a:r>
              <a:rPr lang="he-IL" sz="2000" dirty="0" smtClean="0"/>
              <a:t> מספקת שירותי </a:t>
            </a:r>
            <a:r>
              <a:rPr lang="en-US" sz="2000" dirty="0" smtClean="0"/>
              <a:t>WEB</a:t>
            </a:r>
            <a:endParaRPr lang="en-US" sz="2000" b="1" u="sng" dirty="0"/>
          </a:p>
        </p:txBody>
      </p:sp>
      <p:pic>
        <p:nvPicPr>
          <p:cNvPr id="4" name="Picture 3"/>
          <p:cNvPicPr>
            <a:picLocks noChangeAspect="1"/>
          </p:cNvPicPr>
          <p:nvPr/>
        </p:nvPicPr>
        <p:blipFill>
          <a:blip r:embed="rId2"/>
          <a:stretch>
            <a:fillRect/>
          </a:stretch>
        </p:blipFill>
        <p:spPr>
          <a:xfrm>
            <a:off x="2364920" y="4194629"/>
            <a:ext cx="3731079" cy="2209800"/>
          </a:xfrm>
          <a:prstGeom prst="rect">
            <a:avLst/>
          </a:prstGeom>
        </p:spPr>
      </p:pic>
    </p:spTree>
    <p:extLst>
      <p:ext uri="{BB962C8B-B14F-4D97-AF65-F5344CB8AC3E}">
        <p14:creationId xmlns:p14="http://schemas.microsoft.com/office/powerpoint/2010/main" val="3556784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16066" y="296706"/>
            <a:ext cx="4357283" cy="707886"/>
          </a:xfrm>
          <a:prstGeom prst="rect">
            <a:avLst/>
          </a:prstGeom>
          <a:noFill/>
        </p:spPr>
        <p:txBody>
          <a:bodyPr wrap="none" lIns="91440" tIns="45720" rIns="91440" bIns="45720">
            <a:spAutoFit/>
          </a:bodyPr>
          <a:lstStyle/>
          <a:p>
            <a:pPr algn="r" rtl="1"/>
            <a:r>
              <a:rPr lang="he-IL" sz="4000" b="0" cap="none" spc="0" dirty="0" smtClean="0">
                <a:ln w="0"/>
                <a:solidFill>
                  <a:schemeClr val="accent1"/>
                </a:solidFill>
                <a:effectLst>
                  <a:outerShdw blurRad="38100" dist="25400" dir="5400000" algn="ctr" rotWithShape="0">
                    <a:srgbClr val="6E747A">
                      <a:alpha val="43000"/>
                    </a:srgbClr>
                  </a:outerShdw>
                </a:effectLst>
              </a:rPr>
              <a:t>מודולריות זמן הריצה</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1828800" y="1233714"/>
            <a:ext cx="9985829" cy="3970318"/>
          </a:xfrm>
          <a:prstGeom prst="rect">
            <a:avLst/>
          </a:prstGeom>
          <a:noFill/>
        </p:spPr>
        <p:txBody>
          <a:bodyPr wrap="square" rtlCol="0">
            <a:spAutoFit/>
          </a:bodyPr>
          <a:lstStyle/>
          <a:p>
            <a:pPr algn="r" rtl="1"/>
            <a:r>
              <a:rPr lang="he-IL" dirty="0" smtClean="0"/>
              <a:t>לרוב ה</a:t>
            </a:r>
            <a:r>
              <a:rPr lang="en-US" dirty="0" smtClean="0"/>
              <a:t>Controllers</a:t>
            </a:r>
            <a:r>
              <a:rPr lang="he-IL" dirty="0" smtClean="0"/>
              <a:t> קיימת יכולת הבחירה אילו אפליקציות לבנות ולהריץ בזמן שה</a:t>
            </a:r>
            <a:r>
              <a:rPr lang="en-US" dirty="0" smtClean="0"/>
              <a:t>Controller</a:t>
            </a:r>
            <a:r>
              <a:rPr lang="he-IL" dirty="0" smtClean="0"/>
              <a:t> מתחיל לעבוד. </a:t>
            </a:r>
            <a:r>
              <a:rPr lang="en-US" dirty="0" smtClean="0"/>
              <a:t>Beacon</a:t>
            </a:r>
            <a:r>
              <a:rPr lang="he-IL" dirty="0" smtClean="0"/>
              <a:t> מתעלה עקב יכולתו לא רק לבחור אילו אפליקציות להריץ בעת עליתו אלא בזכות יכולתו לעצור ולהתחיל עבודת אפליקציות </a:t>
            </a:r>
            <a:r>
              <a:rPr lang="he-IL" b="1" dirty="0" smtClean="0"/>
              <a:t>בזמן ריצה </a:t>
            </a:r>
            <a:r>
              <a:rPr lang="he-IL" dirty="0" smtClean="0"/>
              <a:t>(בזמן אמת) .</a:t>
            </a:r>
          </a:p>
          <a:p>
            <a:pPr algn="r" rtl="1"/>
            <a:endParaRPr lang="he-IL" b="1" dirty="0"/>
          </a:p>
          <a:p>
            <a:pPr algn="r" rtl="1"/>
            <a:r>
              <a:rPr lang="he-IL" dirty="0" smtClean="0"/>
              <a:t>יכולת זו מתבטאת לטובה בעיקר כשזה מגיע לעבודת </a:t>
            </a:r>
            <a:r>
              <a:rPr lang="en-US" dirty="0" smtClean="0"/>
              <a:t>Debugging</a:t>
            </a:r>
            <a:r>
              <a:rPr lang="he-IL" dirty="0" smtClean="0"/>
              <a:t> מתקדמת, </a:t>
            </a:r>
            <a:r>
              <a:rPr lang="en-US" dirty="0" smtClean="0"/>
              <a:t>Beacon</a:t>
            </a:r>
            <a:r>
              <a:rPr lang="he-IL" dirty="0" smtClean="0"/>
              <a:t> בעל היכולת לבצע התקנת אפליקציות </a:t>
            </a:r>
            <a:r>
              <a:rPr lang="en-US" dirty="0" smtClean="0"/>
              <a:t>debug</a:t>
            </a:r>
            <a:r>
              <a:rPr lang="he-IL" dirty="0" smtClean="0"/>
              <a:t> </a:t>
            </a:r>
            <a:r>
              <a:rPr lang="he-IL" b="1" dirty="0" smtClean="0"/>
              <a:t>בזמן ריצה </a:t>
            </a:r>
            <a:r>
              <a:rPr lang="he-IL" dirty="0" smtClean="0"/>
              <a:t>לזמן מוגבל שמטרתן טיפול בתקלות ספציפיות בזמן ריצה ומתן דו"ח שגיאות מותאם תוך ניטרול אפליקציות שנמצאו מזיקות. </a:t>
            </a:r>
          </a:p>
          <a:p>
            <a:pPr algn="r" rtl="1"/>
            <a:endParaRPr lang="he-IL" b="1" dirty="0"/>
          </a:p>
          <a:p>
            <a:pPr algn="r" rtl="1"/>
            <a:r>
              <a:rPr lang="he-IL" dirty="0" smtClean="0"/>
              <a:t>כל פעולת שחלוף האפליקציות (ניטרול, התקנה, הפעלה ועצירה) בזמן אמת מבוצעות על ידי </a:t>
            </a:r>
            <a:r>
              <a:rPr lang="en-US" dirty="0" smtClean="0"/>
              <a:t>bundles</a:t>
            </a:r>
            <a:r>
              <a:rPr lang="he-IL" dirty="0"/>
              <a:t> </a:t>
            </a:r>
            <a:r>
              <a:rPr lang="he-IL" dirty="0" smtClean="0"/>
              <a:t>שמכילים מידע על אפליקציות שהופעלו בתחילת העבודה ואלו שהופעלו בזמן ריצה. </a:t>
            </a:r>
          </a:p>
          <a:p>
            <a:pPr algn="r" rtl="1"/>
            <a:endParaRPr lang="he-IL" dirty="0"/>
          </a:p>
          <a:p>
            <a:pPr algn="r" rtl="1"/>
            <a:r>
              <a:rPr lang="en-US" dirty="0" smtClean="0"/>
              <a:t>Bundle</a:t>
            </a:r>
            <a:r>
              <a:rPr lang="he-IL" dirty="0" smtClean="0"/>
              <a:t> יכול להחזיק מספר אפליקציות, אפליקציה אחת או חלק ממנה (אפליקציה יכולה להתחלק למספר </a:t>
            </a:r>
            <a:r>
              <a:rPr lang="en-US" dirty="0" smtClean="0"/>
              <a:t>bundles</a:t>
            </a:r>
            <a:r>
              <a:rPr lang="he-IL" dirty="0" smtClean="0"/>
              <a:t>), לדוגמא: אם חלק מאפליקציה מסויימת יכול לשנות קוד בזמן ריצה נשים כל חלק שיכול להתחלף ב</a:t>
            </a:r>
            <a:r>
              <a:rPr lang="en-US" dirty="0" smtClean="0"/>
              <a:t>bundle</a:t>
            </a:r>
            <a:r>
              <a:rPr lang="he-IL" dirty="0" smtClean="0"/>
              <a:t> נפרד.</a:t>
            </a:r>
            <a:endParaRPr lang="en-US" dirty="0"/>
          </a:p>
        </p:txBody>
      </p:sp>
    </p:spTree>
    <p:extLst>
      <p:ext uri="{BB962C8B-B14F-4D97-AF65-F5344CB8AC3E}">
        <p14:creationId xmlns:p14="http://schemas.microsoft.com/office/powerpoint/2010/main" val="212852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8047" y="296706"/>
            <a:ext cx="1805302"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ביצועים</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1857829" y="1233714"/>
            <a:ext cx="9927771" cy="2031325"/>
          </a:xfrm>
          <a:prstGeom prst="rect">
            <a:avLst/>
          </a:prstGeom>
          <a:noFill/>
        </p:spPr>
        <p:txBody>
          <a:bodyPr wrap="square" rtlCol="0">
            <a:spAutoFit/>
          </a:bodyPr>
          <a:lstStyle/>
          <a:p>
            <a:pPr algn="r" rtl="1"/>
            <a:r>
              <a:rPr lang="he-IL" dirty="0" smtClean="0"/>
              <a:t>ב</a:t>
            </a:r>
            <a:r>
              <a:rPr lang="en-US" dirty="0" smtClean="0"/>
              <a:t>Controller</a:t>
            </a:r>
            <a:r>
              <a:rPr lang="he-IL" dirty="0" smtClean="0"/>
              <a:t> של </a:t>
            </a:r>
            <a:r>
              <a:rPr lang="en-US" dirty="0" err="1" smtClean="0"/>
              <a:t>OpenFlow</a:t>
            </a:r>
            <a:r>
              <a:rPr lang="he-IL" dirty="0" smtClean="0"/>
              <a:t> מודדים ביצועים לפי מספר הפאקטות לאירוע אחד שיכול ה</a:t>
            </a:r>
            <a:r>
              <a:rPr lang="en-US" dirty="0" smtClean="0"/>
              <a:t>Controller</a:t>
            </a:r>
            <a:r>
              <a:rPr lang="he-IL" dirty="0" smtClean="0"/>
              <a:t> לעבד ולענות עליהן בשניה, וכך מחושב זמן העיבוד הממוצע שלוקח לקונטרולר לטפל באירוע. </a:t>
            </a:r>
          </a:p>
          <a:p>
            <a:pPr algn="r" rtl="1"/>
            <a:endParaRPr lang="he-IL" dirty="0"/>
          </a:p>
          <a:p>
            <a:pPr algn="r" rtl="1"/>
            <a:r>
              <a:rPr lang="he-IL" dirty="0" smtClean="0"/>
              <a:t>בחלק זה נעסוק בארכיטקטורה של </a:t>
            </a:r>
            <a:r>
              <a:rPr lang="en-US" dirty="0" smtClean="0"/>
              <a:t>Beacon</a:t>
            </a:r>
            <a:r>
              <a:rPr lang="he-IL" dirty="0" smtClean="0"/>
              <a:t> שעוסקת בעיבוד הודעות </a:t>
            </a:r>
            <a:r>
              <a:rPr lang="en-US" dirty="0" err="1" smtClean="0"/>
              <a:t>OpenFlow</a:t>
            </a:r>
            <a:r>
              <a:rPr lang="he-IL" dirty="0" smtClean="0"/>
              <a:t>.</a:t>
            </a:r>
          </a:p>
          <a:p>
            <a:pPr algn="r" rtl="1"/>
            <a:endParaRPr lang="he-IL" dirty="0"/>
          </a:p>
          <a:p>
            <a:pPr algn="r" rtl="1"/>
            <a:endParaRPr lang="he-IL" dirty="0" smtClean="0"/>
          </a:p>
          <a:p>
            <a:pPr algn="r" rtl="1"/>
            <a:endParaRPr lang="en-US" dirty="0"/>
          </a:p>
        </p:txBody>
      </p:sp>
      <p:sp>
        <p:nvSpPr>
          <p:cNvPr id="4" name="Rectangle 3"/>
          <p:cNvSpPr/>
          <p:nvPr/>
        </p:nvSpPr>
        <p:spPr>
          <a:xfrm>
            <a:off x="9228687" y="2557153"/>
            <a:ext cx="2744662" cy="584775"/>
          </a:xfrm>
          <a:prstGeom prst="rect">
            <a:avLst/>
          </a:prstGeom>
          <a:noFill/>
        </p:spPr>
        <p:txBody>
          <a:bodyPr wrap="none" lIns="91440" tIns="45720" rIns="91440" bIns="45720">
            <a:spAutoFit/>
          </a:bodyPr>
          <a:lstStyle/>
          <a:p>
            <a:pPr algn="r" rtl="1"/>
            <a:r>
              <a:rPr lang="he-IL" sz="3200" dirty="0" smtClean="0">
                <a:ln w="0"/>
                <a:solidFill>
                  <a:schemeClr val="accent1"/>
                </a:solidFill>
                <a:effectLst>
                  <a:outerShdw blurRad="38100" dist="25400" dir="5400000" algn="ctr" rotWithShape="0">
                    <a:srgbClr val="6E747A">
                      <a:alpha val="43000"/>
                    </a:srgbClr>
                  </a:outerShdw>
                </a:effectLst>
              </a:rPr>
              <a:t>טיפול באירועים</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1727201" y="3141928"/>
            <a:ext cx="10058400" cy="1200329"/>
          </a:xfrm>
          <a:prstGeom prst="rect">
            <a:avLst/>
          </a:prstGeom>
          <a:noFill/>
        </p:spPr>
        <p:txBody>
          <a:bodyPr wrap="square" rtlCol="0">
            <a:spAutoFit/>
          </a:bodyPr>
          <a:lstStyle/>
          <a:p>
            <a:pPr algn="r" rtl="1"/>
            <a:r>
              <a:rPr lang="he-IL" dirty="0" smtClean="0"/>
              <a:t>אפליקציות שמממשות את הממשק </a:t>
            </a:r>
            <a:r>
              <a:rPr lang="en-US" dirty="0" err="1" smtClean="0"/>
              <a:t>IOFMessagesListener</a:t>
            </a:r>
            <a:r>
              <a:rPr lang="he-IL" dirty="0" smtClean="0"/>
              <a:t> נרשמות לשירות </a:t>
            </a:r>
            <a:r>
              <a:rPr lang="en-US" dirty="0" err="1" smtClean="0"/>
              <a:t>IBeaconProvider</a:t>
            </a:r>
            <a:r>
              <a:rPr lang="he-IL" dirty="0" smtClean="0"/>
              <a:t> כדי לקבל הודעות מסוגים מסויימים שמגיעות מהנתבים ברשת.</a:t>
            </a:r>
          </a:p>
          <a:p>
            <a:pPr algn="r" rtl="1"/>
            <a:endParaRPr lang="he-IL" dirty="0"/>
          </a:p>
          <a:p>
            <a:pPr algn="r" rtl="1"/>
            <a:r>
              <a:rPr lang="he-IL" dirty="0" smtClean="0"/>
              <a:t>אפליקציות שנרשמו יוצרות </a:t>
            </a:r>
            <a:r>
              <a:rPr lang="en-US" dirty="0" smtClean="0"/>
              <a:t>serial processing pipeline</a:t>
            </a:r>
            <a:r>
              <a:rPr lang="he-IL" dirty="0" smtClean="0"/>
              <a:t> ב</a:t>
            </a:r>
            <a:r>
              <a:rPr lang="en-US" dirty="0" smtClean="0"/>
              <a:t>Controller</a:t>
            </a:r>
            <a:r>
              <a:rPr lang="he-IL" dirty="0" smtClean="0"/>
              <a:t> לכל סוג הודעות שאליהן נרשמו.</a:t>
            </a:r>
            <a:endParaRPr lang="en-US" dirty="0"/>
          </a:p>
        </p:txBody>
      </p:sp>
      <p:sp>
        <p:nvSpPr>
          <p:cNvPr id="6" name="AutoShape 2" descr="BeaconIOFMessagesListenerSingleThreadPipeline.JPG"/>
          <p:cNvSpPr>
            <a:spLocks noChangeAspect="1" noChangeArrowheads="1"/>
          </p:cNvSpPr>
          <p:nvPr/>
        </p:nvSpPr>
        <p:spPr bwMode="auto">
          <a:xfrm>
            <a:off x="5990317" y="4342257"/>
            <a:ext cx="3238369" cy="40548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BeaconIOFMessagesListenerSingleThreadPipeline.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4010865" y="4465367"/>
            <a:ext cx="5757249" cy="1904321"/>
          </a:xfrm>
          <a:prstGeom prst="rect">
            <a:avLst/>
          </a:prstGeom>
        </p:spPr>
      </p:pic>
    </p:spTree>
    <p:extLst>
      <p:ext uri="{BB962C8B-B14F-4D97-AF65-F5344CB8AC3E}">
        <p14:creationId xmlns:p14="http://schemas.microsoft.com/office/powerpoint/2010/main" val="2474088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69306" y="296706"/>
            <a:ext cx="5404043"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קריאת הודעות </a:t>
            </a:r>
            <a:r>
              <a:rPr lang="en-US" sz="4000" dirty="0" err="1" smtClean="0">
                <a:ln w="0"/>
                <a:solidFill>
                  <a:schemeClr val="accent1"/>
                </a:solidFill>
                <a:effectLst>
                  <a:outerShdw blurRad="38100" dist="25400" dir="5400000" algn="ctr" rotWithShape="0">
                    <a:srgbClr val="6E747A">
                      <a:alpha val="43000"/>
                    </a:srgbClr>
                  </a:outerShdw>
                </a:effectLst>
              </a:rPr>
              <a:t>OpenFlow</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p:cNvSpPr txBox="1"/>
          <p:nvPr/>
        </p:nvSpPr>
        <p:spPr>
          <a:xfrm>
            <a:off x="1915886" y="1219200"/>
            <a:ext cx="9898743" cy="1200329"/>
          </a:xfrm>
          <a:prstGeom prst="rect">
            <a:avLst/>
          </a:prstGeom>
          <a:noFill/>
        </p:spPr>
        <p:txBody>
          <a:bodyPr wrap="square" rtlCol="0">
            <a:spAutoFit/>
          </a:bodyPr>
          <a:lstStyle/>
          <a:p>
            <a:pPr algn="r" rtl="1"/>
            <a:r>
              <a:rPr lang="he-IL" dirty="0" smtClean="0"/>
              <a:t>כדי להשיג ביצועים טובים ה</a:t>
            </a:r>
            <a:r>
              <a:rPr lang="en-US" dirty="0" smtClean="0"/>
              <a:t>Controller</a:t>
            </a:r>
            <a:r>
              <a:rPr lang="he-IL" dirty="0" smtClean="0"/>
              <a:t> והאפליקציות כולן פועלות בשיטת </a:t>
            </a:r>
            <a:r>
              <a:rPr lang="en-US" dirty="0" smtClean="0"/>
              <a:t>multithreading</a:t>
            </a:r>
            <a:r>
              <a:rPr lang="he-IL" dirty="0" smtClean="0"/>
              <a:t>. קריאת הודעות ב</a:t>
            </a:r>
            <a:r>
              <a:rPr lang="en-US" dirty="0" smtClean="0"/>
              <a:t>Beacon-</a:t>
            </a:r>
            <a:r>
              <a:rPr lang="he-IL" dirty="0" smtClean="0"/>
              <a:t> מתחלקת לשתי גישות:</a:t>
            </a:r>
          </a:p>
          <a:p>
            <a:pPr marL="342900" indent="-342900" algn="r" rtl="1">
              <a:buAutoNum type="arabicPeriod"/>
            </a:pPr>
            <a:r>
              <a:rPr lang="en-US" dirty="0" smtClean="0"/>
              <a:t>Shared Queue</a:t>
            </a:r>
          </a:p>
          <a:p>
            <a:pPr marL="342900" indent="-342900" algn="r" rtl="1">
              <a:buAutoNum type="arabicPeriod"/>
            </a:pPr>
            <a:r>
              <a:rPr lang="en-US" dirty="0" smtClean="0"/>
              <a:t>Run to Completion</a:t>
            </a:r>
            <a:endParaRPr lang="en-US" dirty="0"/>
          </a:p>
        </p:txBody>
      </p:sp>
      <p:pic>
        <p:nvPicPr>
          <p:cNvPr id="7" name="Picture 6"/>
          <p:cNvPicPr>
            <a:picLocks noChangeAspect="1"/>
          </p:cNvPicPr>
          <p:nvPr/>
        </p:nvPicPr>
        <p:blipFill>
          <a:blip r:embed="rId2"/>
          <a:stretch>
            <a:fillRect/>
          </a:stretch>
        </p:blipFill>
        <p:spPr>
          <a:xfrm>
            <a:off x="2418332" y="3309257"/>
            <a:ext cx="8594661" cy="2216378"/>
          </a:xfrm>
          <a:prstGeom prst="rect">
            <a:avLst/>
          </a:prstGeom>
        </p:spPr>
      </p:pic>
    </p:spTree>
    <p:extLst>
      <p:ext uri="{BB962C8B-B14F-4D97-AF65-F5344CB8AC3E}">
        <p14:creationId xmlns:p14="http://schemas.microsoft.com/office/powerpoint/2010/main" val="73869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09102" y="292925"/>
            <a:ext cx="2706190" cy="584775"/>
          </a:xfrm>
          <a:prstGeom prst="rect">
            <a:avLst/>
          </a:prstGeom>
          <a:noFill/>
        </p:spPr>
        <p:txBody>
          <a:bodyPr wrap="none" lIns="91440" tIns="45720" rIns="91440" bIns="45720">
            <a:spAutoFit/>
          </a:bodyPr>
          <a:lstStyle/>
          <a:p>
            <a:pPr algn="r" rtl="1"/>
            <a:r>
              <a:rPr lang="en-US" sz="3200" dirty="0" smtClean="0">
                <a:ln w="0"/>
                <a:solidFill>
                  <a:schemeClr val="accent1"/>
                </a:solidFill>
                <a:effectLst>
                  <a:outerShdw blurRad="38100" dist="25400" dir="5400000" algn="ctr" rotWithShape="0">
                    <a:srgbClr val="6E747A">
                      <a:alpha val="43000"/>
                    </a:srgbClr>
                  </a:outerShdw>
                </a:effectLst>
              </a:rPr>
              <a:t>Shared Queue</a:t>
            </a:r>
            <a:r>
              <a:rPr lang="he-IL" sz="3200" dirty="0" smtClean="0">
                <a:ln w="0"/>
                <a:solidFill>
                  <a:schemeClr val="accent1"/>
                </a:solidFill>
                <a:effectLst>
                  <a:outerShdw blurRad="38100" dist="25400" dir="5400000" algn="ctr" rotWithShape="0">
                    <a:srgbClr val="6E747A">
                      <a:alpha val="43000"/>
                    </a:srgbClr>
                  </a:outerShdw>
                </a:effectLst>
              </a:rPr>
              <a:t>:</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2148114" y="1016001"/>
            <a:ext cx="9608458" cy="2862322"/>
          </a:xfrm>
          <a:prstGeom prst="rect">
            <a:avLst/>
          </a:prstGeom>
          <a:noFill/>
        </p:spPr>
        <p:txBody>
          <a:bodyPr wrap="square" rtlCol="0">
            <a:spAutoFit/>
          </a:bodyPr>
          <a:lstStyle/>
          <a:p>
            <a:pPr algn="r" rtl="1"/>
            <a:r>
              <a:rPr lang="he-IL" dirty="0" smtClean="0"/>
              <a:t>ישנם</a:t>
            </a:r>
            <a:r>
              <a:rPr lang="he-IL" dirty="0"/>
              <a:t> </a:t>
            </a:r>
            <a:r>
              <a:rPr lang="he-IL" dirty="0" smtClean="0"/>
              <a:t>שתי קבוצות של תהליכונים:</a:t>
            </a:r>
          </a:p>
          <a:p>
            <a:pPr marL="342900" indent="-342900" algn="r" rtl="1">
              <a:buAutoNum type="arabicPeriod"/>
            </a:pPr>
            <a:r>
              <a:rPr lang="he-IL" dirty="0" smtClean="0"/>
              <a:t>תהליכוני קריאה מהנתב- מחובר לנתב אחד או יותר, אחראי לקבל ממנו הודעות והלכניס אותן לתור המשותף. אחראי גם להעביר לנתב זה או קבוצת הנתבים הזו את המענה מה</a:t>
            </a:r>
            <a:r>
              <a:rPr lang="en-US" dirty="0" smtClean="0"/>
              <a:t>Controller</a:t>
            </a:r>
            <a:r>
              <a:rPr lang="he-IL" dirty="0" smtClean="0"/>
              <a:t>.</a:t>
            </a:r>
          </a:p>
          <a:p>
            <a:pPr marL="342900" indent="-342900" algn="r" rtl="1">
              <a:buAutoNum type="arabicPeriod"/>
            </a:pPr>
            <a:r>
              <a:rPr lang="he-IL" dirty="0" smtClean="0"/>
              <a:t>תהליכוני קריאה מהתור המשותף- אחראי להוציא את ההודעות מהתור המשותף והלעביר אותן ב</a:t>
            </a:r>
            <a:r>
              <a:rPr lang="en-US" dirty="0" smtClean="0"/>
              <a:t>-Pipeline</a:t>
            </a:r>
            <a:r>
              <a:rPr lang="he-IL" dirty="0" smtClean="0"/>
              <a:t> של כל אותן האפליקציות הנרשמו לקבל הודעות מסוג זה. לכל </a:t>
            </a:r>
            <a:r>
              <a:rPr lang="en-US" dirty="0" smtClean="0"/>
              <a:t>Pipeline</a:t>
            </a:r>
            <a:r>
              <a:rPr lang="he-IL" dirty="0" smtClean="0"/>
              <a:t> יהיה תהליכון כזה.</a:t>
            </a:r>
          </a:p>
          <a:p>
            <a:pPr marL="342900" indent="-342900" algn="r" rtl="1">
              <a:buAutoNum type="arabicPeriod"/>
            </a:pPr>
            <a:endParaRPr lang="he-IL" dirty="0"/>
          </a:p>
          <a:p>
            <a:pPr algn="r" rtl="1"/>
            <a:r>
              <a:rPr lang="he-IL" dirty="0" smtClean="0"/>
              <a:t>גישה זו מחייבת גורם שנועל את התור בזמן ההכנסה אליו או הקריאה ממנו.</a:t>
            </a:r>
          </a:p>
          <a:p>
            <a:pPr algn="r" rtl="1"/>
            <a:endParaRPr lang="he-IL" dirty="0"/>
          </a:p>
          <a:p>
            <a:pPr algn="r" rtl="1"/>
            <a:r>
              <a:rPr lang="he-IL" dirty="0" smtClean="0"/>
              <a:t>זה עלול להיות בעייתי כאשר יש רק תור אחד משותף. יכול להיות תהליכון אחד שמכניס לתור המון וברצף ובעצם נועל את הכניסה לתור לזמן מסוים. </a:t>
            </a:r>
          </a:p>
        </p:txBody>
      </p:sp>
      <p:pic>
        <p:nvPicPr>
          <p:cNvPr id="4" name="Picture 3"/>
          <p:cNvPicPr>
            <a:picLocks noChangeAspect="1"/>
          </p:cNvPicPr>
          <p:nvPr/>
        </p:nvPicPr>
        <p:blipFill>
          <a:blip r:embed="rId2"/>
          <a:stretch>
            <a:fillRect/>
          </a:stretch>
        </p:blipFill>
        <p:spPr>
          <a:xfrm>
            <a:off x="4122058" y="4485368"/>
            <a:ext cx="6371772" cy="2002518"/>
          </a:xfrm>
          <a:prstGeom prst="rect">
            <a:avLst/>
          </a:prstGeom>
        </p:spPr>
      </p:pic>
    </p:spTree>
    <p:extLst>
      <p:ext uri="{BB962C8B-B14F-4D97-AF65-F5344CB8AC3E}">
        <p14:creationId xmlns:p14="http://schemas.microsoft.com/office/powerpoint/2010/main" val="3136794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45694" y="496125"/>
            <a:ext cx="3466398" cy="584775"/>
          </a:xfrm>
          <a:prstGeom prst="rect">
            <a:avLst/>
          </a:prstGeom>
          <a:noFill/>
        </p:spPr>
        <p:txBody>
          <a:bodyPr wrap="none" lIns="91440" tIns="45720" rIns="91440" bIns="45720">
            <a:spAutoFit/>
          </a:bodyPr>
          <a:lstStyle/>
          <a:p>
            <a:pPr algn="r" rtl="1"/>
            <a:r>
              <a:rPr lang="en-US" sz="3200" dirty="0" smtClean="0">
                <a:ln w="0"/>
                <a:solidFill>
                  <a:schemeClr val="accent1"/>
                </a:solidFill>
                <a:effectLst>
                  <a:outerShdw blurRad="38100" dist="25400" dir="5400000" algn="ctr" rotWithShape="0">
                    <a:srgbClr val="6E747A">
                      <a:alpha val="43000"/>
                    </a:srgbClr>
                  </a:outerShdw>
                </a:effectLst>
              </a:rPr>
              <a:t>Run to Completion</a:t>
            </a:r>
            <a:r>
              <a:rPr lang="he-IL" sz="3200" dirty="0" smtClean="0">
                <a:ln w="0"/>
                <a:solidFill>
                  <a:schemeClr val="accent1"/>
                </a:solidFill>
                <a:effectLst>
                  <a:outerShdw blurRad="38100" dist="25400" dir="5400000" algn="ctr" rotWithShape="0">
                    <a:srgbClr val="6E747A">
                      <a:alpha val="43000"/>
                    </a:srgbClr>
                  </a:outerShdw>
                </a:effectLst>
              </a:rPr>
              <a:t>:</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1814286" y="1335314"/>
            <a:ext cx="9897806" cy="2862322"/>
          </a:xfrm>
          <a:prstGeom prst="rect">
            <a:avLst/>
          </a:prstGeom>
          <a:noFill/>
        </p:spPr>
        <p:txBody>
          <a:bodyPr wrap="square" rtlCol="0">
            <a:spAutoFit/>
          </a:bodyPr>
          <a:lstStyle/>
          <a:p>
            <a:pPr algn="r" rtl="1"/>
            <a:r>
              <a:rPr lang="he-IL" dirty="0" smtClean="0"/>
              <a:t>בגישה זו יש סוג אחד של תהליכנים, תהליכונים מסוג </a:t>
            </a:r>
            <a:r>
              <a:rPr lang="en-US" dirty="0" smtClean="0"/>
              <a:t>IO</a:t>
            </a:r>
            <a:r>
              <a:rPr lang="he-IL" dirty="0" smtClean="0"/>
              <a:t>, שמקבלים מידע מהנתבים עליהם הם אחראיים ומעבירים ישירות ל</a:t>
            </a:r>
            <a:r>
              <a:rPr lang="en-US" dirty="0" smtClean="0"/>
              <a:t>Pipeline</a:t>
            </a:r>
            <a:r>
              <a:rPr lang="he-IL" dirty="0" smtClean="0"/>
              <a:t> המתאים בלי גישור של תורים. חוסך את הנעילה הדרושה כאשר נעשה שימוש בתור. </a:t>
            </a:r>
          </a:p>
          <a:p>
            <a:pPr algn="r" rtl="1"/>
            <a:r>
              <a:rPr lang="he-IL" dirty="0" smtClean="0"/>
              <a:t>הסיטואציה הזו של מעבר ישיר מהנתב ל</a:t>
            </a:r>
            <a:r>
              <a:rPr lang="en-US" dirty="0" smtClean="0"/>
              <a:t>Pipeline-</a:t>
            </a:r>
            <a:r>
              <a:rPr lang="he-IL" dirty="0" smtClean="0"/>
              <a:t> יוצרת מצב בו בהכרח תהליכון אחד בלבד יהווה גורם מקשר בין ה</a:t>
            </a:r>
            <a:r>
              <a:rPr lang="en-US" dirty="0" smtClean="0"/>
              <a:t>pipeline-</a:t>
            </a:r>
            <a:r>
              <a:rPr lang="he-IL" dirty="0" smtClean="0"/>
              <a:t> לנתב. ויהיה היחיד שמעביר הודעות מאותו נתב כל זמן שיש לנתב מה להעביר.</a:t>
            </a:r>
          </a:p>
          <a:p>
            <a:pPr algn="r" rtl="1"/>
            <a:r>
              <a:rPr lang="he-IL" dirty="0" smtClean="0"/>
              <a:t>התהליכון שעובד מול הנתב בוחן את סוג ההודעה שמגיעה מהנתב ושולח ישירות ל</a:t>
            </a:r>
            <a:r>
              <a:rPr lang="en-US" dirty="0" smtClean="0"/>
              <a:t>pipeline-</a:t>
            </a:r>
            <a:r>
              <a:rPr lang="he-IL" dirty="0" smtClean="0"/>
              <a:t> המתאים, ולכן כל עוד לנתב יש הודעות להעביר התהליכון ממשיך לקחת ממנו הודעות ולהעביר הלאה.</a:t>
            </a:r>
          </a:p>
          <a:p>
            <a:pPr algn="r" rtl="1"/>
            <a:r>
              <a:rPr lang="he-IL" dirty="0" smtClean="0"/>
              <a:t>יתרון: חוסך את הצורך בשימוש במנעולים.</a:t>
            </a:r>
          </a:p>
          <a:p>
            <a:pPr algn="r" rtl="1"/>
            <a:r>
              <a:rPr lang="he-IL" dirty="0" smtClean="0"/>
              <a:t>חסרון: יוצר מצב בו יש נתבים "עסוקים" שמעבירים הרבה הודעות ולכל אחד מהם קשור תהליכון יחיד, כלומר ישנם מספר תהליכונים ספציפיים שעובדים כל הזמן וישנם תהליכונים שנשארים "תלויים באוויר". </a:t>
            </a:r>
            <a:endParaRPr lang="he-IL" dirty="0"/>
          </a:p>
        </p:txBody>
      </p:sp>
      <p:pic>
        <p:nvPicPr>
          <p:cNvPr id="4" name="Picture 3"/>
          <p:cNvPicPr>
            <a:picLocks noChangeAspect="1"/>
          </p:cNvPicPr>
          <p:nvPr/>
        </p:nvPicPr>
        <p:blipFill>
          <a:blip r:embed="rId2"/>
          <a:stretch>
            <a:fillRect/>
          </a:stretch>
        </p:blipFill>
        <p:spPr>
          <a:xfrm>
            <a:off x="4499430" y="4452050"/>
            <a:ext cx="5749236" cy="2123395"/>
          </a:xfrm>
          <a:prstGeom prst="rect">
            <a:avLst/>
          </a:prstGeom>
        </p:spPr>
      </p:pic>
    </p:spTree>
    <p:extLst>
      <p:ext uri="{BB962C8B-B14F-4D97-AF65-F5344CB8AC3E}">
        <p14:creationId xmlns:p14="http://schemas.microsoft.com/office/powerpoint/2010/main" val="1077127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80797" y="496125"/>
            <a:ext cx="5431295"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כתיבת הודעות </a:t>
            </a:r>
            <a:r>
              <a:rPr lang="en-US" sz="4000" dirty="0" err="1" smtClean="0">
                <a:ln w="0"/>
                <a:solidFill>
                  <a:schemeClr val="accent1"/>
                </a:solidFill>
                <a:effectLst>
                  <a:outerShdw blurRad="38100" dist="25400" dir="5400000" algn="ctr" rotWithShape="0">
                    <a:srgbClr val="6E747A">
                      <a:alpha val="43000"/>
                    </a:srgbClr>
                  </a:outerShdw>
                </a:effectLst>
              </a:rPr>
              <a:t>OpenFlow</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1901371" y="1567543"/>
            <a:ext cx="9810721" cy="2585323"/>
          </a:xfrm>
          <a:prstGeom prst="rect">
            <a:avLst/>
          </a:prstGeom>
          <a:noFill/>
        </p:spPr>
        <p:txBody>
          <a:bodyPr wrap="square" rtlCol="0">
            <a:spAutoFit/>
          </a:bodyPr>
          <a:lstStyle/>
          <a:p>
            <a:pPr algn="r" rtl="1"/>
            <a:r>
              <a:rPr lang="he-IL" dirty="0" smtClean="0"/>
              <a:t>הצורה בה נכתבת הודעת </a:t>
            </a:r>
            <a:r>
              <a:rPr lang="en-US" dirty="0" err="1" smtClean="0"/>
              <a:t>OpenFlow</a:t>
            </a:r>
            <a:r>
              <a:rPr lang="he-IL" dirty="0" smtClean="0"/>
              <a:t> שלאחר מכן תיקרא בתהליך אותו הצגנו קודם גם היא משפיעה על הביצוע הכללי שצריך להיות מהיר.</a:t>
            </a:r>
          </a:p>
          <a:p>
            <a:pPr algn="r" rtl="1"/>
            <a:endParaRPr lang="he-IL" dirty="0"/>
          </a:p>
          <a:p>
            <a:pPr algn="r" rtl="1"/>
            <a:r>
              <a:rPr lang="en-US" dirty="0" smtClean="0"/>
              <a:t>Beacon</a:t>
            </a:r>
            <a:r>
              <a:rPr lang="he-IL" dirty="0" smtClean="0"/>
              <a:t> דוגל ב</a:t>
            </a:r>
            <a:r>
              <a:rPr lang="en-US" dirty="0" smtClean="0"/>
              <a:t>multithreading</a:t>
            </a:r>
            <a:r>
              <a:rPr lang="he-IL" dirty="0" smtClean="0"/>
              <a:t> ולכן הליך כתיבה יכול להתרחש "בו זמנית" במספר תהליכונים מה שעלול ליצור מצב של "מירוץ" בין תהליכונים ולכן יש צורך בסנכרון כתיבה.</a:t>
            </a:r>
          </a:p>
          <a:p>
            <a:pPr algn="r" rtl="1"/>
            <a:endParaRPr lang="he-IL" dirty="0" smtClean="0"/>
          </a:p>
          <a:p>
            <a:pPr algn="r" rtl="1"/>
            <a:r>
              <a:rPr lang="he-IL" dirty="0" smtClean="0"/>
              <a:t>אלגוריתם 1: </a:t>
            </a:r>
          </a:p>
          <a:p>
            <a:pPr algn="r" rtl="1"/>
            <a:endParaRPr lang="he-IL" dirty="0"/>
          </a:p>
          <a:p>
            <a:pPr algn="r" rtl="1"/>
            <a:r>
              <a:rPr lang="he-IL" dirty="0" smtClean="0"/>
              <a:t> </a:t>
            </a:r>
            <a:endParaRPr lang="en-US" dirty="0"/>
          </a:p>
        </p:txBody>
      </p:sp>
      <p:pic>
        <p:nvPicPr>
          <p:cNvPr id="4" name="Picture 3"/>
          <p:cNvPicPr>
            <a:picLocks noChangeAspect="1"/>
          </p:cNvPicPr>
          <p:nvPr/>
        </p:nvPicPr>
        <p:blipFill>
          <a:blip r:embed="rId2"/>
          <a:stretch>
            <a:fillRect/>
          </a:stretch>
        </p:blipFill>
        <p:spPr>
          <a:xfrm>
            <a:off x="5067946" y="3231092"/>
            <a:ext cx="5223348" cy="2612449"/>
          </a:xfrm>
          <a:prstGeom prst="rect">
            <a:avLst/>
          </a:prstGeom>
        </p:spPr>
      </p:pic>
      <p:sp>
        <p:nvSpPr>
          <p:cNvPr id="5" name="TextBox 4"/>
          <p:cNvSpPr txBox="1"/>
          <p:nvPr/>
        </p:nvSpPr>
        <p:spPr>
          <a:xfrm>
            <a:off x="3164114" y="5932251"/>
            <a:ext cx="8345715" cy="646331"/>
          </a:xfrm>
          <a:prstGeom prst="rect">
            <a:avLst/>
          </a:prstGeom>
          <a:noFill/>
        </p:spPr>
        <p:txBody>
          <a:bodyPr wrap="square" rtlCol="0">
            <a:spAutoFit/>
          </a:bodyPr>
          <a:lstStyle/>
          <a:p>
            <a:pPr algn="r" rtl="1"/>
            <a:r>
              <a:rPr lang="he-IL" dirty="0" smtClean="0"/>
              <a:t>האלגוריתם מציג כתיבה מיידית של הודעה שנשלחת לנתב ברשת </a:t>
            </a:r>
            <a:r>
              <a:rPr lang="en-US" dirty="0" err="1" smtClean="0"/>
              <a:t>OpenFlow</a:t>
            </a:r>
            <a:r>
              <a:rPr lang="he-IL" dirty="0" smtClean="0"/>
              <a:t>, בעייתי במקרה של מערכות "עסוקות". </a:t>
            </a:r>
            <a:endParaRPr lang="en-US" dirty="0"/>
          </a:p>
        </p:txBody>
      </p:sp>
    </p:spTree>
    <p:extLst>
      <p:ext uri="{BB962C8B-B14F-4D97-AF65-F5344CB8AC3E}">
        <p14:creationId xmlns:p14="http://schemas.microsoft.com/office/powerpoint/2010/main" val="3212652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81827" y="1328756"/>
            <a:ext cx="7678057" cy="369332"/>
          </a:xfrm>
          <a:prstGeom prst="rect">
            <a:avLst/>
          </a:prstGeom>
          <a:noFill/>
        </p:spPr>
        <p:txBody>
          <a:bodyPr wrap="square" rtlCol="0">
            <a:spAutoFit/>
          </a:bodyPr>
          <a:lstStyle/>
          <a:p>
            <a:pPr algn="r" rtl="1"/>
            <a:r>
              <a:rPr lang="he-IL" dirty="0" smtClean="0"/>
              <a:t>אלגוריתם 2: </a:t>
            </a:r>
            <a:endParaRPr lang="en-US" dirty="0"/>
          </a:p>
        </p:txBody>
      </p:sp>
      <p:pic>
        <p:nvPicPr>
          <p:cNvPr id="4" name="Picture 3"/>
          <p:cNvPicPr>
            <a:picLocks noChangeAspect="1"/>
          </p:cNvPicPr>
          <p:nvPr/>
        </p:nvPicPr>
        <p:blipFill>
          <a:blip r:embed="rId2"/>
          <a:stretch>
            <a:fillRect/>
          </a:stretch>
        </p:blipFill>
        <p:spPr>
          <a:xfrm>
            <a:off x="4036869" y="1513422"/>
            <a:ext cx="5384035" cy="2203223"/>
          </a:xfrm>
          <a:prstGeom prst="rect">
            <a:avLst/>
          </a:prstGeom>
        </p:spPr>
      </p:pic>
      <p:sp>
        <p:nvSpPr>
          <p:cNvPr id="5" name="TextBox 4"/>
          <p:cNvSpPr txBox="1"/>
          <p:nvPr/>
        </p:nvSpPr>
        <p:spPr>
          <a:xfrm>
            <a:off x="3149599" y="3867105"/>
            <a:ext cx="7910286" cy="2031325"/>
          </a:xfrm>
          <a:prstGeom prst="rect">
            <a:avLst/>
          </a:prstGeom>
          <a:noFill/>
        </p:spPr>
        <p:txBody>
          <a:bodyPr wrap="square" rtlCol="0">
            <a:spAutoFit/>
          </a:bodyPr>
          <a:lstStyle/>
          <a:p>
            <a:pPr algn="r" rtl="1"/>
            <a:r>
              <a:rPr lang="he-IL" dirty="0" smtClean="0"/>
              <a:t>מציג את התיקון לשיטת </a:t>
            </a:r>
            <a:r>
              <a:rPr lang="en-US" dirty="0" smtClean="0"/>
              <a:t>FLUSH</a:t>
            </a:r>
            <a:r>
              <a:rPr lang="he-IL" dirty="0" smtClean="0"/>
              <a:t> של אלגוריתם 1.</a:t>
            </a:r>
          </a:p>
          <a:p>
            <a:pPr algn="r" rtl="1"/>
            <a:r>
              <a:rPr lang="he-IL" dirty="0" smtClean="0"/>
              <a:t>משתמש בדגלים </a:t>
            </a:r>
            <a:r>
              <a:rPr lang="en-US" dirty="0" smtClean="0"/>
              <a:t>written</a:t>
            </a:r>
            <a:r>
              <a:rPr lang="he-IL" dirty="0" smtClean="0"/>
              <a:t> ו</a:t>
            </a:r>
            <a:r>
              <a:rPr lang="he-IL" dirty="0"/>
              <a:t>-</a:t>
            </a:r>
            <a:r>
              <a:rPr lang="en-US" dirty="0" err="1" smtClean="0"/>
              <a:t>needSelect</a:t>
            </a:r>
            <a:r>
              <a:rPr lang="he-IL" dirty="0" smtClean="0"/>
              <a:t>.</a:t>
            </a:r>
          </a:p>
          <a:p>
            <a:pPr algn="r" rtl="1"/>
            <a:endParaRPr lang="he-IL" dirty="0"/>
          </a:p>
          <a:p>
            <a:pPr algn="r" rtl="1"/>
            <a:r>
              <a:rPr lang="he-IL" dirty="0" smtClean="0"/>
              <a:t>שניהם יחד מוודאים שכל עוד יש כתיבה לסוקט אז אפליקציות שמעוניינות לכתוב לסוקט לא יבקשו לכתוב (יפעילו את הקריאה לשיטת כתיבה לסוקט של ה-</a:t>
            </a:r>
            <a:r>
              <a:rPr lang="en-US" dirty="0" smtClean="0"/>
              <a:t>Kernel</a:t>
            </a:r>
            <a:r>
              <a:rPr lang="he-IL" dirty="0" smtClean="0"/>
              <a:t>) עד שלא תסתיים הכתיבה, מה שחוסך בהמון קריאות מיותרת ומאפשר יעילות של העבודה, וכמובן שכל מה שצריך להיכתב ייכתב.</a:t>
            </a:r>
          </a:p>
        </p:txBody>
      </p:sp>
    </p:spTree>
    <p:extLst>
      <p:ext uri="{BB962C8B-B14F-4D97-AF65-F5344CB8AC3E}">
        <p14:creationId xmlns:p14="http://schemas.microsoft.com/office/powerpoint/2010/main" val="1406059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29651" y="200384"/>
            <a:ext cx="1415779" cy="646331"/>
          </a:xfrm>
          <a:prstGeom prst="rect">
            <a:avLst/>
          </a:prstGeom>
          <a:noFill/>
        </p:spPr>
        <p:txBody>
          <a:bodyPr wrap="square" lIns="91440" tIns="45720" rIns="91440" bIns="45720">
            <a:spAutoFit/>
          </a:bodyPr>
          <a:lstStyle/>
          <a:p>
            <a:pPr algn="ctr"/>
            <a:r>
              <a:rPr lang="he-IL" sz="3600" dirty="0" smtClean="0">
                <a:ln w="0"/>
                <a:solidFill>
                  <a:schemeClr val="accent1"/>
                </a:solidFill>
                <a:effectLst>
                  <a:outerShdw blurRad="38100" dist="25400" dir="5400000" algn="ctr" rotWithShape="0">
                    <a:srgbClr val="6E747A">
                      <a:alpha val="43000"/>
                    </a:srgbClr>
                  </a:outerShdw>
                </a:effectLst>
              </a:rPr>
              <a:t>מבוא</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8015841" y="1124364"/>
            <a:ext cx="3716977" cy="954107"/>
          </a:xfrm>
          <a:prstGeom prst="rect">
            <a:avLst/>
          </a:prstGeom>
          <a:noFill/>
        </p:spPr>
        <p:txBody>
          <a:bodyPr wrap="square" lIns="91440" tIns="45720" rIns="91440" bIns="45720">
            <a:spAutoFit/>
          </a:bodyPr>
          <a:lstStyle/>
          <a:p>
            <a:pPr algn="r" rtl="1"/>
            <a:r>
              <a:rPr lang="he-IL" sz="2400" u="sng" dirty="0">
                <a:ln w="0"/>
                <a:solidFill>
                  <a:schemeClr val="accent1"/>
                </a:solidFill>
                <a:effectLst>
                  <a:outerShdw blurRad="38100" dist="25400" dir="5400000" algn="ctr" rotWithShape="0">
                    <a:srgbClr val="6E747A">
                      <a:alpha val="43000"/>
                    </a:srgbClr>
                  </a:outerShdw>
                </a:effectLst>
              </a:rPr>
              <a:t>הקדמה</a:t>
            </a:r>
          </a:p>
          <a:p>
            <a:pPr marL="914400" lvl="1" indent="-457200" algn="r" rtl="1">
              <a:buFont typeface="Arial" panose="020B0604020202020204" pitchFamily="34" charset="0"/>
              <a:buChar char="•"/>
            </a:pPr>
            <a:r>
              <a:rPr lang="he-IL" sz="1600" dirty="0">
                <a:ln w="0"/>
                <a:solidFill>
                  <a:schemeClr val="accent1"/>
                </a:solidFill>
                <a:effectLst>
                  <a:outerShdw blurRad="38100" dist="25400" dir="5400000" algn="ctr" rotWithShape="0">
                    <a:srgbClr val="6E747A">
                      <a:alpha val="43000"/>
                    </a:srgbClr>
                  </a:outerShdw>
                </a:effectLst>
              </a:rPr>
              <a:t>מה זה </a:t>
            </a:r>
            <a:r>
              <a:rPr lang="en-US" sz="1600" dirty="0">
                <a:ln w="0"/>
                <a:solidFill>
                  <a:schemeClr val="accent1"/>
                </a:solidFill>
                <a:effectLst>
                  <a:outerShdw blurRad="38100" dist="25400" dir="5400000" algn="ctr" rotWithShape="0">
                    <a:srgbClr val="6E747A">
                      <a:alpha val="43000"/>
                    </a:srgbClr>
                  </a:outerShdw>
                </a:effectLst>
              </a:rPr>
              <a:t>Beacon</a:t>
            </a:r>
            <a:endParaRPr lang="he-IL" sz="1600" dirty="0">
              <a:ln w="0"/>
              <a:solidFill>
                <a:schemeClr val="accent1"/>
              </a:solidFill>
              <a:effectLst>
                <a:outerShdw blurRad="38100" dist="25400" dir="5400000" algn="ctr" rotWithShape="0">
                  <a:srgbClr val="6E747A">
                    <a:alpha val="43000"/>
                  </a:srgbClr>
                </a:outerShdw>
              </a:effectLst>
            </a:endParaRPr>
          </a:p>
          <a:p>
            <a:pPr marL="914400" lvl="1" indent="-457200" algn="r" rtl="1">
              <a:buFont typeface="Arial" panose="020B0604020202020204" pitchFamily="34" charset="0"/>
              <a:buChar char="•"/>
            </a:pPr>
            <a:r>
              <a:rPr lang="he-IL" sz="1600" dirty="0">
                <a:ln w="0"/>
                <a:solidFill>
                  <a:schemeClr val="accent1"/>
                </a:solidFill>
                <a:effectLst>
                  <a:outerShdw blurRad="38100" dist="25400" dir="5400000" algn="ctr" rotWithShape="0">
                    <a:srgbClr val="6E747A">
                      <a:alpha val="43000"/>
                    </a:srgbClr>
                  </a:outerShdw>
                </a:effectLst>
              </a:rPr>
              <a:t>מטרות של </a:t>
            </a:r>
            <a:r>
              <a:rPr lang="en-US" sz="1600" dirty="0">
                <a:ln w="0"/>
                <a:solidFill>
                  <a:schemeClr val="accent1"/>
                </a:solidFill>
                <a:effectLst>
                  <a:outerShdw blurRad="38100" dist="25400" dir="5400000" algn="ctr" rotWithShape="0">
                    <a:srgbClr val="6E747A">
                      <a:alpha val="43000"/>
                    </a:srgbClr>
                  </a:outerShdw>
                </a:effectLst>
              </a:rPr>
              <a:t>Beacon</a:t>
            </a:r>
            <a:endParaRPr lang="he-IL" sz="160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7505202" y="2331888"/>
            <a:ext cx="4227616" cy="954107"/>
          </a:xfrm>
          <a:prstGeom prst="rect">
            <a:avLst/>
          </a:prstGeom>
          <a:noFill/>
        </p:spPr>
        <p:txBody>
          <a:bodyPr wrap="square" lIns="91440" tIns="45720" rIns="91440" bIns="45720">
            <a:spAutoFit/>
          </a:bodyPr>
          <a:lstStyle/>
          <a:p>
            <a:pPr algn="r" rtl="1"/>
            <a:r>
              <a:rPr lang="en-US" sz="2400" u="sng" dirty="0" smtClean="0">
                <a:ln w="0"/>
                <a:solidFill>
                  <a:schemeClr val="accent1"/>
                </a:solidFill>
                <a:effectLst>
                  <a:outerShdw blurRad="38100" dist="25400" dir="5400000" algn="ctr" rotWithShape="0">
                    <a:srgbClr val="6E747A">
                      <a:alpha val="43000"/>
                    </a:srgbClr>
                  </a:outerShdw>
                </a:effectLst>
              </a:rPr>
              <a:t>NOX</a:t>
            </a:r>
            <a:endParaRPr lang="he-IL" sz="2400" u="sng" dirty="0" smtClean="0">
              <a:ln w="0"/>
              <a:solidFill>
                <a:schemeClr val="accent1"/>
              </a:solidFill>
              <a:effectLst>
                <a:outerShdw blurRad="38100" dist="25400" dir="5400000" algn="ctr" rotWithShape="0">
                  <a:srgbClr val="6E747A">
                    <a:alpha val="43000"/>
                  </a:srgbClr>
                </a:outerShdw>
              </a:effectLst>
            </a:endParaRPr>
          </a:p>
          <a:p>
            <a:pPr marL="1028700" lvl="1" indent="-5715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מה זה </a:t>
            </a:r>
            <a:r>
              <a:rPr lang="en-US" sz="1600" dirty="0" smtClean="0">
                <a:ln w="0"/>
                <a:solidFill>
                  <a:schemeClr val="accent1"/>
                </a:solidFill>
                <a:effectLst>
                  <a:outerShdw blurRad="38100" dist="25400" dir="5400000" algn="ctr" rotWithShape="0">
                    <a:srgbClr val="6E747A">
                      <a:alpha val="43000"/>
                    </a:srgbClr>
                  </a:outerShdw>
                </a:effectLst>
              </a:rPr>
              <a:t>NOX</a:t>
            </a:r>
            <a:endParaRPr lang="he-IL" sz="1600" dirty="0" smtClean="0">
              <a:ln w="0"/>
              <a:solidFill>
                <a:schemeClr val="accent1"/>
              </a:solidFill>
              <a:effectLst>
                <a:outerShdw blurRad="38100" dist="25400" dir="5400000" algn="ctr" rotWithShape="0">
                  <a:srgbClr val="6E747A">
                    <a:alpha val="43000"/>
                  </a:srgbClr>
                </a:outerShdw>
              </a:effectLst>
            </a:endParaRPr>
          </a:p>
          <a:p>
            <a:pPr marL="1028700" lvl="1" indent="-5715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קטלוג </a:t>
            </a:r>
            <a:r>
              <a:rPr lang="en-US" sz="1600" dirty="0" smtClean="0">
                <a:ln w="0"/>
                <a:solidFill>
                  <a:schemeClr val="accent1"/>
                </a:solidFill>
                <a:effectLst>
                  <a:outerShdw blurRad="38100" dist="25400" dir="5400000" algn="ctr" rotWithShape="0">
                    <a:srgbClr val="6E747A">
                      <a:alpha val="43000"/>
                    </a:srgbClr>
                  </a:outerShdw>
                </a:effectLst>
              </a:rPr>
              <a:t>Controllers</a:t>
            </a:r>
            <a:r>
              <a:rPr lang="he-IL" sz="1600" dirty="0" smtClean="0">
                <a:ln w="0"/>
                <a:solidFill>
                  <a:schemeClr val="accent1"/>
                </a:solidFill>
                <a:effectLst>
                  <a:outerShdw blurRad="38100" dist="25400" dir="5400000" algn="ctr" rotWithShape="0">
                    <a:srgbClr val="6E747A">
                      <a:alpha val="43000"/>
                    </a:srgbClr>
                  </a:outerShdw>
                </a:effectLst>
              </a:rPr>
              <a:t> נוספים</a:t>
            </a:r>
            <a:endParaRPr lang="en-US" sz="1600" dirty="0" smtClean="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802575" y="2331888"/>
            <a:ext cx="4417621" cy="1231106"/>
          </a:xfrm>
          <a:prstGeom prst="rect">
            <a:avLst/>
          </a:prstGeom>
          <a:noFill/>
        </p:spPr>
        <p:txBody>
          <a:bodyPr wrap="square" lIns="91440" tIns="45720" rIns="91440" bIns="45720">
            <a:spAutoFit/>
          </a:bodyPr>
          <a:lstStyle/>
          <a:p>
            <a:pPr algn="r" rtl="1"/>
            <a:r>
              <a:rPr lang="he-IL" sz="2400" u="sng" dirty="0" smtClean="0">
                <a:ln w="0"/>
                <a:solidFill>
                  <a:schemeClr val="accent1"/>
                </a:solidFill>
                <a:effectLst>
                  <a:outerShdw blurRad="38100" dist="25400" dir="5400000" algn="ctr" rotWithShape="0">
                    <a:srgbClr val="6E747A">
                      <a:alpha val="43000"/>
                    </a:srgbClr>
                  </a:outerShdw>
                </a:effectLst>
              </a:rPr>
              <a:t>יעילות פיתוח</a:t>
            </a:r>
          </a:p>
          <a:p>
            <a:pPr marL="1028700" lvl="1" indent="-5715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שפת פיתוח</a:t>
            </a:r>
          </a:p>
          <a:p>
            <a:pPr marL="1028700" lvl="1" indent="-5715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ספריות</a:t>
            </a:r>
          </a:p>
          <a:p>
            <a:pPr marL="1028700" lvl="1" indent="-571500" algn="r" rtl="1">
              <a:buFont typeface="Arial" panose="020B0604020202020204" pitchFamily="34" charset="0"/>
              <a:buChar char="•"/>
            </a:pPr>
            <a:r>
              <a:rPr lang="en-US" sz="1600" dirty="0" smtClean="0">
                <a:ln w="0"/>
                <a:solidFill>
                  <a:schemeClr val="accent1"/>
                </a:solidFill>
                <a:effectLst>
                  <a:outerShdw blurRad="38100" dist="25400" dir="5400000" algn="ctr" rotWithShape="0">
                    <a:srgbClr val="6E747A">
                      <a:alpha val="43000"/>
                    </a:srgbClr>
                  </a:outerShdw>
                </a:effectLst>
              </a:rPr>
              <a:t>API</a:t>
            </a:r>
          </a:p>
        </p:txBody>
      </p:sp>
      <p:sp>
        <p:nvSpPr>
          <p:cNvPr id="9" name="Rectangle 8"/>
          <p:cNvSpPr/>
          <p:nvPr/>
        </p:nvSpPr>
        <p:spPr>
          <a:xfrm>
            <a:off x="3598222" y="1124364"/>
            <a:ext cx="3621974" cy="707886"/>
          </a:xfrm>
          <a:prstGeom prst="rect">
            <a:avLst/>
          </a:prstGeom>
          <a:noFill/>
        </p:spPr>
        <p:txBody>
          <a:bodyPr wrap="square" lIns="91440" tIns="45720" rIns="91440" bIns="45720">
            <a:spAutoFit/>
          </a:bodyPr>
          <a:lstStyle/>
          <a:p>
            <a:pPr algn="r" rtl="1"/>
            <a:r>
              <a:rPr lang="he-IL" sz="2400" u="sng" dirty="0">
                <a:ln w="0"/>
                <a:solidFill>
                  <a:schemeClr val="accent1"/>
                </a:solidFill>
                <a:effectLst>
                  <a:outerShdw blurRad="38100" dist="25400" dir="5400000" algn="ctr" rotWithShape="0">
                    <a:srgbClr val="6E747A">
                      <a:alpha val="43000"/>
                    </a:srgbClr>
                  </a:outerShdw>
                </a:effectLst>
              </a:rPr>
              <a:t>הבעיה</a:t>
            </a:r>
          </a:p>
          <a:p>
            <a:pPr marL="914400" lvl="1" indent="-4572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שאלות שנתעסק בהן</a:t>
            </a:r>
            <a:endParaRPr lang="he-IL" sz="1400" dirty="0" smtClean="0">
              <a:ln w="0"/>
              <a:solidFill>
                <a:schemeClr val="accent1"/>
              </a:solidFill>
              <a:effectLst>
                <a:outerShdw blurRad="38100" dist="25400" dir="5400000" algn="ctr" rotWithShape="0">
                  <a:srgbClr val="6E747A">
                    <a:alpha val="43000"/>
                  </a:srgbClr>
                </a:outerShdw>
              </a:effectLst>
            </a:endParaRPr>
          </a:p>
        </p:txBody>
      </p:sp>
      <p:sp>
        <p:nvSpPr>
          <p:cNvPr id="10" name="Rectangle 9"/>
          <p:cNvSpPr/>
          <p:nvPr/>
        </p:nvSpPr>
        <p:spPr>
          <a:xfrm>
            <a:off x="7802086" y="3740854"/>
            <a:ext cx="3930731" cy="461665"/>
          </a:xfrm>
          <a:prstGeom prst="rect">
            <a:avLst/>
          </a:prstGeom>
          <a:noFill/>
        </p:spPr>
        <p:txBody>
          <a:bodyPr wrap="square" lIns="91440" tIns="45720" rIns="91440" bIns="45720">
            <a:spAutoFit/>
          </a:bodyPr>
          <a:lstStyle/>
          <a:p>
            <a:pPr algn="r" rtl="1"/>
            <a:r>
              <a:rPr lang="he-IL" sz="2400" u="sng" dirty="0" smtClean="0">
                <a:ln w="0"/>
                <a:solidFill>
                  <a:schemeClr val="accent1"/>
                </a:solidFill>
                <a:effectLst>
                  <a:outerShdw blurRad="38100" dist="25400" dir="5400000" algn="ctr" rotWithShape="0">
                    <a:srgbClr val="6E747A">
                      <a:alpha val="43000"/>
                    </a:srgbClr>
                  </a:outerShdw>
                </a:effectLst>
              </a:rPr>
              <a:t>מודולריות זמן ריצה</a:t>
            </a:r>
          </a:p>
        </p:txBody>
      </p:sp>
      <p:sp>
        <p:nvSpPr>
          <p:cNvPr id="11" name="Rectangle 10"/>
          <p:cNvSpPr/>
          <p:nvPr/>
        </p:nvSpPr>
        <p:spPr>
          <a:xfrm>
            <a:off x="3289465" y="3740854"/>
            <a:ext cx="3930731" cy="1231106"/>
          </a:xfrm>
          <a:prstGeom prst="rect">
            <a:avLst/>
          </a:prstGeom>
          <a:noFill/>
        </p:spPr>
        <p:txBody>
          <a:bodyPr wrap="square" lIns="91440" tIns="45720" rIns="91440" bIns="45720">
            <a:spAutoFit/>
          </a:bodyPr>
          <a:lstStyle/>
          <a:p>
            <a:pPr algn="r" rtl="1"/>
            <a:r>
              <a:rPr lang="he-IL" sz="2400" u="sng" dirty="0" smtClean="0">
                <a:ln w="0"/>
                <a:solidFill>
                  <a:schemeClr val="accent1"/>
                </a:solidFill>
                <a:effectLst>
                  <a:outerShdw blurRad="38100" dist="25400" dir="5400000" algn="ctr" rotWithShape="0">
                    <a:srgbClr val="6E747A">
                      <a:alpha val="43000"/>
                    </a:srgbClr>
                  </a:outerShdw>
                </a:effectLst>
              </a:rPr>
              <a:t>ביצועים</a:t>
            </a:r>
            <a:endParaRPr lang="he-IL" sz="2000" u="sng" dirty="0" smtClean="0">
              <a:ln w="0"/>
              <a:solidFill>
                <a:schemeClr val="accent1"/>
              </a:solidFill>
              <a:effectLst>
                <a:outerShdw blurRad="38100" dist="25400" dir="5400000" algn="ctr" rotWithShape="0">
                  <a:srgbClr val="6E747A">
                    <a:alpha val="43000"/>
                  </a:srgbClr>
                </a:outerShdw>
              </a:effectLst>
            </a:endParaRPr>
          </a:p>
          <a:p>
            <a:pPr marL="914400" lvl="1" indent="-4572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טיפול באירועים</a:t>
            </a:r>
          </a:p>
          <a:p>
            <a:pPr marL="914400" lvl="1" indent="-4572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קריאת הודעות </a:t>
            </a:r>
            <a:r>
              <a:rPr lang="en-US" sz="1600" dirty="0" smtClean="0">
                <a:ln w="0"/>
                <a:solidFill>
                  <a:schemeClr val="accent1"/>
                </a:solidFill>
                <a:effectLst>
                  <a:outerShdw blurRad="38100" dist="25400" dir="5400000" algn="ctr" rotWithShape="0">
                    <a:srgbClr val="6E747A">
                      <a:alpha val="43000"/>
                    </a:srgbClr>
                  </a:outerShdw>
                </a:effectLst>
              </a:rPr>
              <a:t>Open Flow</a:t>
            </a:r>
          </a:p>
          <a:p>
            <a:pPr marL="914400" lvl="1" indent="-4572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כתיבת הודעות </a:t>
            </a:r>
            <a:r>
              <a:rPr lang="en-US" sz="1600" dirty="0" smtClean="0">
                <a:ln w="0"/>
                <a:solidFill>
                  <a:schemeClr val="accent1"/>
                </a:solidFill>
                <a:effectLst>
                  <a:outerShdw blurRad="38100" dist="25400" dir="5400000" algn="ctr" rotWithShape="0">
                    <a:srgbClr val="6E747A">
                      <a:alpha val="43000"/>
                    </a:srgbClr>
                  </a:outerShdw>
                </a:effectLst>
              </a:rPr>
              <a:t>Open Flow</a:t>
            </a:r>
            <a:endParaRPr lang="he-IL" sz="1600" dirty="0" smtClean="0">
              <a:ln w="0"/>
              <a:solidFill>
                <a:schemeClr val="accent1"/>
              </a:solidFill>
              <a:effectLst>
                <a:outerShdw blurRad="38100" dist="25400" dir="5400000" algn="ctr" rotWithShape="0">
                  <a:srgbClr val="6E747A">
                    <a:alpha val="43000"/>
                  </a:srgbClr>
                </a:outerShdw>
              </a:effectLst>
            </a:endParaRPr>
          </a:p>
        </p:txBody>
      </p:sp>
      <p:sp>
        <p:nvSpPr>
          <p:cNvPr id="12" name="Rectangle 11"/>
          <p:cNvSpPr/>
          <p:nvPr/>
        </p:nvSpPr>
        <p:spPr>
          <a:xfrm>
            <a:off x="7802086" y="4965520"/>
            <a:ext cx="3930731" cy="461665"/>
          </a:xfrm>
          <a:prstGeom prst="rect">
            <a:avLst/>
          </a:prstGeom>
          <a:noFill/>
        </p:spPr>
        <p:txBody>
          <a:bodyPr wrap="square" lIns="91440" tIns="45720" rIns="91440" bIns="45720">
            <a:spAutoFit/>
          </a:bodyPr>
          <a:lstStyle/>
          <a:p>
            <a:pPr algn="r" rtl="1"/>
            <a:r>
              <a:rPr lang="he-IL" sz="2400" u="sng" dirty="0" smtClean="0">
                <a:ln w="0"/>
                <a:solidFill>
                  <a:schemeClr val="accent1"/>
                </a:solidFill>
                <a:effectLst>
                  <a:outerShdw blurRad="38100" dist="25400" dir="5400000" algn="ctr" rotWithShape="0">
                    <a:srgbClr val="6E747A">
                      <a:alpha val="43000"/>
                    </a:srgbClr>
                  </a:outerShdw>
                </a:effectLst>
              </a:rPr>
              <a:t>הערכות והשוואות</a:t>
            </a:r>
          </a:p>
        </p:txBody>
      </p:sp>
      <p:sp>
        <p:nvSpPr>
          <p:cNvPr id="14" name="Rectangle 13"/>
          <p:cNvSpPr/>
          <p:nvPr/>
        </p:nvSpPr>
        <p:spPr>
          <a:xfrm>
            <a:off x="6650178" y="5504128"/>
            <a:ext cx="5082639" cy="461665"/>
          </a:xfrm>
          <a:prstGeom prst="rect">
            <a:avLst/>
          </a:prstGeom>
          <a:noFill/>
        </p:spPr>
        <p:txBody>
          <a:bodyPr wrap="square" lIns="91440" tIns="45720" rIns="91440" bIns="45720">
            <a:spAutoFit/>
          </a:bodyPr>
          <a:lstStyle/>
          <a:p>
            <a:pPr algn="r" rtl="1"/>
            <a:r>
              <a:rPr lang="he-IL" sz="2400" u="sng" dirty="0" smtClean="0">
                <a:ln w="0"/>
                <a:solidFill>
                  <a:schemeClr val="accent1"/>
                </a:solidFill>
                <a:effectLst>
                  <a:outerShdw blurRad="38100" dist="25400" dir="5400000" algn="ctr" rotWithShape="0">
                    <a:srgbClr val="6E747A">
                      <a:alpha val="43000"/>
                    </a:srgbClr>
                  </a:outerShdw>
                </a:effectLst>
              </a:rPr>
              <a:t>מסקנות</a:t>
            </a:r>
          </a:p>
        </p:txBody>
      </p:sp>
    </p:spTree>
    <p:extLst>
      <p:ext uri="{BB962C8B-B14F-4D97-AF65-F5344CB8AC3E}">
        <p14:creationId xmlns:p14="http://schemas.microsoft.com/office/powerpoint/2010/main" val="234888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0-#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0-#ppt_w/2"/>
                                          </p:val>
                                        </p:tav>
                                        <p:tav tm="100000">
                                          <p:val>
                                            <p:strVal val="#ppt_x"/>
                                          </p:val>
                                        </p:tav>
                                      </p:tavLst>
                                    </p:anim>
                                    <p:anim calcmode="lin" valueType="num">
                                      <p:cBhvr additive="base">
                                        <p:cTn id="5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2"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3964" y="455299"/>
            <a:ext cx="7678057" cy="369332"/>
          </a:xfrm>
          <a:prstGeom prst="rect">
            <a:avLst/>
          </a:prstGeom>
          <a:noFill/>
        </p:spPr>
        <p:txBody>
          <a:bodyPr wrap="square" rtlCol="0">
            <a:spAutoFit/>
          </a:bodyPr>
          <a:lstStyle/>
          <a:p>
            <a:pPr algn="r" rtl="1"/>
            <a:r>
              <a:rPr lang="he-IL" dirty="0" smtClean="0"/>
              <a:t>אלגוריתם 3:</a:t>
            </a:r>
            <a:endParaRPr lang="en-US" dirty="0"/>
          </a:p>
        </p:txBody>
      </p:sp>
      <p:pic>
        <p:nvPicPr>
          <p:cNvPr id="1026" name="Picture 2" descr="C:\Users\Dudi\Desktop\JCE\נושאים מתקדמים בתקשורת - סמינר\Article pictures\WritingOpenFlowMessagesAlgorithm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7390" y="455299"/>
            <a:ext cx="5441367" cy="47035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06472" y="5352015"/>
            <a:ext cx="9367778" cy="646331"/>
          </a:xfrm>
          <a:prstGeom prst="rect">
            <a:avLst/>
          </a:prstGeom>
          <a:noFill/>
        </p:spPr>
        <p:txBody>
          <a:bodyPr wrap="square" rtlCol="0">
            <a:spAutoFit/>
          </a:bodyPr>
          <a:lstStyle/>
          <a:p>
            <a:pPr algn="r" rtl="1"/>
            <a:r>
              <a:rPr lang="he-IL" dirty="0" smtClean="0"/>
              <a:t>שיפור סופי, מבצע לולאה שכל צעד בה הוא צעד </a:t>
            </a:r>
            <a:r>
              <a:rPr lang="en-US" dirty="0" smtClean="0"/>
              <a:t>I/O</a:t>
            </a:r>
            <a:r>
              <a:rPr lang="he-IL" dirty="0" smtClean="0"/>
              <a:t> וכך מוודא שכל נתב מעורב כתב את המידע החוצה תוך שימוש בדגלים שראינו קודם כדי למנוע קריאות </a:t>
            </a:r>
            <a:r>
              <a:rPr lang="en-US" dirty="0" smtClean="0"/>
              <a:t>Kernel</a:t>
            </a:r>
            <a:r>
              <a:rPr lang="he-IL" dirty="0" smtClean="0"/>
              <a:t> מיותרות.</a:t>
            </a:r>
          </a:p>
        </p:txBody>
      </p:sp>
    </p:spTree>
    <p:extLst>
      <p:ext uri="{BB962C8B-B14F-4D97-AF65-F5344CB8AC3E}">
        <p14:creationId xmlns:p14="http://schemas.microsoft.com/office/powerpoint/2010/main" val="2658850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67600" y="205839"/>
            <a:ext cx="4523995" cy="830997"/>
          </a:xfrm>
          <a:prstGeom prst="rect">
            <a:avLst/>
          </a:prstGeom>
          <a:noFill/>
        </p:spPr>
        <p:txBody>
          <a:bodyPr wrap="none" lIns="91440" tIns="45720" rIns="91440" bIns="45720">
            <a:spAutoFit/>
          </a:bodyPr>
          <a:lstStyle/>
          <a:p>
            <a:pPr algn="r" rtl="1"/>
            <a:r>
              <a:rPr lang="he-IL" sz="4800" dirty="0" smtClean="0">
                <a:ln w="0"/>
                <a:solidFill>
                  <a:schemeClr val="accent1"/>
                </a:solidFill>
                <a:effectLst>
                  <a:outerShdw blurRad="38100" dist="25400" dir="5400000" algn="ctr" rotWithShape="0">
                    <a:srgbClr val="6E747A">
                      <a:alpha val="43000"/>
                    </a:srgbClr>
                  </a:outerShdw>
                </a:effectLst>
              </a:rPr>
              <a:t>הערכות והשוואות</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3338286" y="1204011"/>
            <a:ext cx="8258628" cy="5632311"/>
          </a:xfrm>
          <a:prstGeom prst="rect">
            <a:avLst/>
          </a:prstGeom>
          <a:noFill/>
        </p:spPr>
        <p:txBody>
          <a:bodyPr wrap="square" rtlCol="0">
            <a:spAutoFit/>
          </a:bodyPr>
          <a:lstStyle/>
          <a:p>
            <a:pPr algn="r" rtl="1"/>
            <a:r>
              <a:rPr lang="he-IL" dirty="0" smtClean="0"/>
              <a:t>סטנדרט הערכה לביצועי </a:t>
            </a:r>
            <a:r>
              <a:rPr lang="en-US" dirty="0" err="1" smtClean="0"/>
              <a:t>OpenFlow</a:t>
            </a:r>
            <a:r>
              <a:rPr lang="en-US" dirty="0" smtClean="0"/>
              <a:t> Controller</a:t>
            </a:r>
            <a:r>
              <a:rPr lang="he-IL" dirty="0" smtClean="0"/>
              <a:t> נקבע על פי כלי ההשואה </a:t>
            </a:r>
            <a:r>
              <a:rPr lang="en-US" dirty="0" err="1" smtClean="0"/>
              <a:t>Cbench</a:t>
            </a:r>
            <a:r>
              <a:rPr lang="he-IL" dirty="0" smtClean="0"/>
              <a:t>.</a:t>
            </a:r>
          </a:p>
          <a:p>
            <a:pPr algn="r" rtl="1"/>
            <a:r>
              <a:rPr lang="en-US" dirty="0" err="1" smtClean="0"/>
              <a:t>Cbench</a:t>
            </a:r>
            <a:r>
              <a:rPr lang="he-IL" dirty="0" smtClean="0"/>
              <a:t> יוצר הדמיית רשת </a:t>
            </a:r>
            <a:r>
              <a:rPr lang="en-US" dirty="0" err="1" smtClean="0"/>
              <a:t>openFlow</a:t>
            </a:r>
            <a:r>
              <a:rPr lang="he-IL" dirty="0" smtClean="0"/>
              <a:t> בו הנתבים הנוצרים "מפציצים" את ה</a:t>
            </a:r>
            <a:r>
              <a:rPr lang="en-US" dirty="0" smtClean="0"/>
              <a:t>Controller</a:t>
            </a:r>
            <a:r>
              <a:rPr lang="he-IL" dirty="0" smtClean="0"/>
              <a:t> בהודעות </a:t>
            </a:r>
            <a:r>
              <a:rPr lang="en-US" dirty="0" smtClean="0"/>
              <a:t>packets-in</a:t>
            </a:r>
            <a:r>
              <a:rPr lang="he-IL" dirty="0" smtClean="0"/>
              <a:t> ובוחן את קצב וכמות התגובות מהקונטרולר ע"מ לקבוע את יעילות ביצועיו.</a:t>
            </a:r>
          </a:p>
          <a:p>
            <a:pPr algn="r" rtl="1"/>
            <a:r>
              <a:rPr lang="he-IL" dirty="0" smtClean="0"/>
              <a:t>ניתן לבחור אחד משני מצבי הבדיקה: </a:t>
            </a:r>
            <a:r>
              <a:rPr lang="en-US" dirty="0" smtClean="0"/>
              <a:t>latency</a:t>
            </a:r>
            <a:r>
              <a:rPr lang="he-IL" dirty="0" smtClean="0"/>
              <a:t> (השהייה</a:t>
            </a:r>
            <a:r>
              <a:rPr lang="en-US" dirty="0" smtClean="0"/>
              <a:t>(</a:t>
            </a:r>
            <a:r>
              <a:rPr lang="he-IL" dirty="0" smtClean="0"/>
              <a:t> ו</a:t>
            </a:r>
            <a:r>
              <a:rPr lang="en-US" dirty="0" smtClean="0"/>
              <a:t>throughput</a:t>
            </a:r>
            <a:r>
              <a:rPr lang="he-IL" dirty="0" smtClean="0"/>
              <a:t> (תפוקה).</a:t>
            </a:r>
          </a:p>
          <a:p>
            <a:pPr algn="r" rtl="1"/>
            <a:endParaRPr lang="he-IL" dirty="0"/>
          </a:p>
          <a:p>
            <a:pPr algn="r" rtl="1"/>
            <a:r>
              <a:rPr lang="he-IL" dirty="0" smtClean="0"/>
              <a:t>אלגוריתם </a:t>
            </a:r>
            <a:r>
              <a:rPr lang="en-US" dirty="0" err="1" smtClean="0"/>
              <a:t>Cbench</a:t>
            </a:r>
            <a:r>
              <a:rPr lang="he-IL" dirty="0" smtClean="0"/>
              <a:t>: </a:t>
            </a:r>
          </a:p>
          <a:p>
            <a:pPr marL="342900" indent="-342900" algn="r" rtl="1">
              <a:buAutoNum type="arabicPeriod"/>
            </a:pPr>
            <a:r>
              <a:rPr lang="he-IL" dirty="0" smtClean="0"/>
              <a:t>מדמה </a:t>
            </a:r>
            <a:r>
              <a:rPr lang="en-US" dirty="0" smtClean="0"/>
              <a:t>N</a:t>
            </a:r>
            <a:r>
              <a:rPr lang="he-IL" dirty="0" smtClean="0"/>
              <a:t> נתבים. (ברירת המחדל היא </a:t>
            </a:r>
            <a:r>
              <a:rPr lang="en-US" dirty="0" smtClean="0"/>
              <a:t>N</a:t>
            </a:r>
            <a:r>
              <a:rPr lang="he-IL" dirty="0" smtClean="0"/>
              <a:t>=16)</a:t>
            </a:r>
          </a:p>
          <a:p>
            <a:pPr marL="342900" indent="-342900" algn="r" rtl="1">
              <a:buAutoNum type="arabicPeriod"/>
            </a:pPr>
            <a:r>
              <a:rPr lang="he-IL" dirty="0" smtClean="0"/>
              <a:t>יוצר </a:t>
            </a:r>
            <a:r>
              <a:rPr lang="en-US" dirty="0" smtClean="0"/>
              <a:t>N</a:t>
            </a:r>
            <a:r>
              <a:rPr lang="he-IL" dirty="0" smtClean="0"/>
              <a:t> חיבורי </a:t>
            </a:r>
            <a:r>
              <a:rPr lang="en-US" dirty="0" err="1" smtClean="0"/>
              <a:t>OpenFlow</a:t>
            </a:r>
            <a:r>
              <a:rPr lang="he-IL" dirty="0" smtClean="0"/>
              <a:t> בין הנתבים ל</a:t>
            </a:r>
            <a:r>
              <a:rPr lang="en-US" dirty="0" smtClean="0"/>
              <a:t>Controller</a:t>
            </a:r>
            <a:r>
              <a:rPr lang="he-IL" dirty="0" smtClean="0"/>
              <a:t>.</a:t>
            </a:r>
            <a:endParaRPr lang="he-IL" dirty="0"/>
          </a:p>
          <a:p>
            <a:pPr marL="342900" indent="-342900" algn="r" rtl="1">
              <a:buAutoNum type="arabicPeriod"/>
            </a:pPr>
            <a:r>
              <a:rPr lang="he-IL" dirty="0" smtClean="0"/>
              <a:t>. אם במצב </a:t>
            </a:r>
            <a:r>
              <a:rPr lang="en-US" dirty="0" smtClean="0"/>
              <a:t>latency</a:t>
            </a:r>
            <a:r>
              <a:rPr lang="he-IL" dirty="0" smtClean="0"/>
              <a:t>:</a:t>
            </a:r>
            <a:r>
              <a:rPr lang="en-US" dirty="0" smtClean="0"/>
              <a:t/>
            </a:r>
            <a:br>
              <a:rPr lang="en-US" dirty="0" smtClean="0"/>
            </a:br>
            <a:r>
              <a:rPr lang="he-IL" dirty="0" smtClean="0"/>
              <a:t>3.1 בצע לכל חיבור:</a:t>
            </a:r>
            <a:r>
              <a:rPr lang="en-US" dirty="0" smtClean="0"/>
              <a:t/>
            </a:r>
            <a:br>
              <a:rPr lang="en-US" dirty="0" smtClean="0"/>
            </a:br>
            <a:r>
              <a:rPr lang="he-IL" dirty="0" smtClean="0"/>
              <a:t>	3.1.1 שלח חבילה מהנתב ל</a:t>
            </a:r>
            <a:r>
              <a:rPr lang="en-US" dirty="0" smtClean="0"/>
              <a:t>Controller</a:t>
            </a:r>
            <a:r>
              <a:rPr lang="he-IL" dirty="0" smtClean="0"/>
              <a:t>.</a:t>
            </a:r>
            <a:r>
              <a:rPr lang="en-US" dirty="0" smtClean="0"/>
              <a:t/>
            </a:r>
            <a:br>
              <a:rPr lang="en-US" dirty="0" smtClean="0"/>
            </a:br>
            <a:r>
              <a:rPr lang="he-IL" dirty="0" smtClean="0"/>
              <a:t>	3.1.2 המתן לתגובת ה</a:t>
            </a:r>
            <a:r>
              <a:rPr lang="en-US" dirty="0" smtClean="0"/>
              <a:t>Controller</a:t>
            </a:r>
            <a:r>
              <a:rPr lang="he-IL" dirty="0" smtClean="0"/>
              <a:t>.</a:t>
            </a:r>
            <a:r>
              <a:rPr lang="en-US" dirty="0" smtClean="0"/>
              <a:t/>
            </a:r>
            <a:br>
              <a:rPr lang="en-US" dirty="0" smtClean="0"/>
            </a:br>
            <a:r>
              <a:rPr lang="he-IL" dirty="0" smtClean="0"/>
              <a:t>	3.1.3 חזור על 2 הפקודות הקודמות.</a:t>
            </a:r>
            <a:r>
              <a:rPr lang="en-US" dirty="0" smtClean="0"/>
              <a:t/>
            </a:r>
            <a:br>
              <a:rPr lang="en-US" dirty="0" smtClean="0"/>
            </a:br>
            <a:r>
              <a:rPr lang="he-IL" dirty="0" smtClean="0"/>
              <a:t>3.2 בדיקה כמה פעמים התבצעו 3.1.1 עד 3.1.3 פר שניה.</a:t>
            </a:r>
          </a:p>
          <a:p>
            <a:pPr marL="342900" indent="-342900" algn="r" rtl="1">
              <a:buAutoNum type="arabicPeriod"/>
            </a:pPr>
            <a:r>
              <a:rPr lang="he-IL" dirty="0" smtClean="0"/>
              <a:t>אם במצב </a:t>
            </a:r>
            <a:r>
              <a:rPr lang="en-US" dirty="0" smtClean="0"/>
              <a:t>throughput</a:t>
            </a:r>
            <a:r>
              <a:rPr lang="he-IL" dirty="0" smtClean="0"/>
              <a:t> </a:t>
            </a:r>
            <a:r>
              <a:rPr lang="en-US" dirty="0" smtClean="0"/>
              <a:t/>
            </a:r>
            <a:br>
              <a:rPr lang="en-US" dirty="0" smtClean="0"/>
            </a:br>
            <a:r>
              <a:rPr lang="he-IL" dirty="0" smtClean="0"/>
              <a:t>4.1 כל עוד הבאפר לא מלא :</a:t>
            </a:r>
            <a:r>
              <a:rPr lang="en-US" dirty="0" smtClean="0"/>
              <a:t/>
            </a:r>
            <a:br>
              <a:rPr lang="en-US" dirty="0" smtClean="0"/>
            </a:br>
            <a:r>
              <a:rPr lang="he-IL" dirty="0" smtClean="0"/>
              <a:t>	4.1.1 שלח חבילה שנכנסת לבאפר.</a:t>
            </a:r>
          </a:p>
          <a:p>
            <a:pPr algn="r" rtl="1"/>
            <a:r>
              <a:rPr lang="he-IL" dirty="0"/>
              <a:t> </a:t>
            </a:r>
            <a:r>
              <a:rPr lang="he-IL" dirty="0" smtClean="0"/>
              <a:t>     4.2 ספור כמה תגובות התקבלו מה</a:t>
            </a:r>
            <a:r>
              <a:rPr lang="en-US" dirty="0" smtClean="0"/>
              <a:t>Controller</a:t>
            </a:r>
            <a:r>
              <a:rPr lang="he-IL" dirty="0" smtClean="0"/>
              <a:t>.</a:t>
            </a:r>
            <a:r>
              <a:rPr lang="en-US" dirty="0"/>
              <a:t/>
            </a:r>
            <a:br>
              <a:rPr lang="en-US" dirty="0"/>
            </a:br>
            <a:endParaRPr lang="he-IL" dirty="0" smtClean="0"/>
          </a:p>
        </p:txBody>
      </p:sp>
    </p:spTree>
    <p:extLst>
      <p:ext uri="{BB962C8B-B14F-4D97-AF65-F5344CB8AC3E}">
        <p14:creationId xmlns:p14="http://schemas.microsoft.com/office/powerpoint/2010/main" val="3369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07403" y="496125"/>
            <a:ext cx="1904689"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הבדיקות</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p:cNvSpPr txBox="1"/>
          <p:nvPr/>
        </p:nvSpPr>
        <p:spPr>
          <a:xfrm>
            <a:off x="2510971" y="1306286"/>
            <a:ext cx="9227131" cy="1754326"/>
          </a:xfrm>
          <a:prstGeom prst="rect">
            <a:avLst/>
          </a:prstGeom>
          <a:noFill/>
        </p:spPr>
        <p:txBody>
          <a:bodyPr wrap="square" rtlCol="0">
            <a:spAutoFit/>
          </a:bodyPr>
          <a:lstStyle/>
          <a:p>
            <a:pPr algn="r" rtl="1"/>
            <a:r>
              <a:rPr lang="he-IL" dirty="0" smtClean="0"/>
              <a:t>המטרה היא לבדוק את הביצועים של </a:t>
            </a:r>
            <a:r>
              <a:rPr lang="en-US" dirty="0" smtClean="0"/>
              <a:t>Beacon</a:t>
            </a:r>
            <a:r>
              <a:rPr lang="he-IL" dirty="0" smtClean="0"/>
              <a:t> כ</a:t>
            </a:r>
            <a:r>
              <a:rPr lang="en-US" dirty="0" smtClean="0"/>
              <a:t>Controller</a:t>
            </a:r>
            <a:r>
              <a:rPr lang="he-IL" dirty="0" smtClean="0"/>
              <a:t> ולכן נבחרו כמה שיותר </a:t>
            </a:r>
            <a:r>
              <a:rPr lang="en-US" dirty="0" smtClean="0"/>
              <a:t>Controllers</a:t>
            </a:r>
            <a:r>
              <a:rPr lang="he-IL" dirty="0" smtClean="0"/>
              <a:t> אחרים להשתתף גם כן בניסוי. על אף שקיימת רשימת </a:t>
            </a:r>
            <a:r>
              <a:rPr lang="en-US" dirty="0" smtClean="0"/>
              <a:t>Controllers</a:t>
            </a:r>
            <a:r>
              <a:rPr lang="he-IL" dirty="0" smtClean="0"/>
              <a:t> פעילים ארוכה נפסלו כאלו שלא עובדים עם הכלי </a:t>
            </a:r>
            <a:r>
              <a:rPr lang="en-US" dirty="0" err="1" smtClean="0"/>
              <a:t>Cbench</a:t>
            </a:r>
            <a:r>
              <a:rPr lang="he-IL" dirty="0" smtClean="0"/>
              <a:t> בצורה חלקה. </a:t>
            </a:r>
          </a:p>
          <a:p>
            <a:pPr algn="r" rtl="1"/>
            <a:endParaRPr lang="en-US" dirty="0" smtClean="0"/>
          </a:p>
          <a:p>
            <a:pPr algn="r" rtl="1"/>
            <a:r>
              <a:rPr lang="he-IL" dirty="0"/>
              <a:t>ה</a:t>
            </a:r>
            <a:r>
              <a:rPr lang="en-US" dirty="0"/>
              <a:t>Controllers</a:t>
            </a:r>
            <a:r>
              <a:rPr lang="he-IL" dirty="0"/>
              <a:t> שנבחרו לבדיקות היו:</a:t>
            </a:r>
          </a:p>
          <a:p>
            <a:pPr algn="r" rtl="1"/>
            <a:endParaRPr lang="he-IL" dirty="0"/>
          </a:p>
        </p:txBody>
      </p:sp>
      <p:pic>
        <p:nvPicPr>
          <p:cNvPr id="5" name="Picture 4"/>
          <p:cNvPicPr>
            <a:picLocks noChangeAspect="1"/>
          </p:cNvPicPr>
          <p:nvPr/>
        </p:nvPicPr>
        <p:blipFill>
          <a:blip r:embed="rId5"/>
          <a:stretch>
            <a:fillRect/>
          </a:stretch>
        </p:blipFill>
        <p:spPr>
          <a:xfrm>
            <a:off x="4400662" y="4037916"/>
            <a:ext cx="4679916" cy="1038483"/>
          </a:xfrm>
          <a:prstGeom prst="rect">
            <a:avLst/>
          </a:prstGeom>
        </p:spPr>
      </p:pic>
      <p:sp>
        <p:nvSpPr>
          <p:cNvPr id="2" name="Rectangle 1"/>
          <p:cNvSpPr/>
          <p:nvPr/>
        </p:nvSpPr>
        <p:spPr>
          <a:xfrm>
            <a:off x="5454732" y="3734197"/>
            <a:ext cx="2836861" cy="101566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t>
            </a: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eacon</a:t>
            </a:r>
            <a:endParaRPr lang="en-US" sz="6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Rectangle 6"/>
          <p:cNvSpPr/>
          <p:nvPr/>
        </p:nvSpPr>
        <p:spPr>
          <a:xfrm>
            <a:off x="5076836" y="3733302"/>
            <a:ext cx="3592651" cy="1015663"/>
          </a:xfrm>
          <a:prstGeom prst="rect">
            <a:avLst/>
          </a:prstGeom>
          <a:noFill/>
        </p:spPr>
        <p:txBody>
          <a:bodyPr wrap="none" lIns="91440" tIns="45720" rIns="91440" bIns="45720">
            <a:spAutoFit/>
          </a:bodyPr>
          <a:lstStyle/>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Floodlight</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Rectangle 8"/>
          <p:cNvSpPr/>
          <p:nvPr/>
        </p:nvSpPr>
        <p:spPr>
          <a:xfrm>
            <a:off x="5548921" y="3779468"/>
            <a:ext cx="2648482"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Maestro</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 name="Rectangle 9"/>
          <p:cNvSpPr/>
          <p:nvPr/>
        </p:nvSpPr>
        <p:spPr>
          <a:xfrm>
            <a:off x="6063132" y="3780363"/>
            <a:ext cx="1620059" cy="923330"/>
          </a:xfrm>
          <a:prstGeom prst="rect">
            <a:avLst/>
          </a:prstGeom>
          <a:noFill/>
        </p:spPr>
        <p:txBody>
          <a:bodyPr wrap="none" lIns="91440" tIns="45720" rIns="91440" bIns="45720">
            <a:spAutoFit/>
          </a:bodyPr>
          <a:lstStyle/>
          <a:p>
            <a:pPr algn="ctr"/>
            <a:r>
              <a:rPr lang="en-US" sz="5400" b="1" cap="none" spc="0" dirty="0" smtClean="0">
                <a:ln w="1905"/>
                <a:gradFill>
                  <a:gsLst>
                    <a:gs pos="0">
                      <a:srgbClr val="00B050"/>
                    </a:gs>
                    <a:gs pos="78000">
                      <a:schemeClr val="accent5">
                        <a:lumMod val="75000"/>
                      </a:schemeClr>
                    </a:gs>
                    <a:gs pos="100000">
                      <a:schemeClr val="bg2">
                        <a:lumMod val="75000"/>
                      </a:schemeClr>
                    </a:gs>
                  </a:gsLst>
                  <a:lin ang="5400000"/>
                </a:gradFill>
                <a:effectLst>
                  <a:innerShdw blurRad="69850" dist="43180" dir="5400000">
                    <a:srgbClr val="000000">
                      <a:alpha val="65000"/>
                    </a:srgbClr>
                  </a:innerShdw>
                </a:effectLst>
              </a:rPr>
              <a:t>NOX</a:t>
            </a:r>
            <a:endParaRPr lang="en-US" sz="5400" b="1" cap="none" spc="0" dirty="0">
              <a:ln w="1905"/>
              <a:gradFill>
                <a:gsLst>
                  <a:gs pos="0">
                    <a:srgbClr val="00B050"/>
                  </a:gs>
                  <a:gs pos="78000">
                    <a:schemeClr val="accent5">
                      <a:lumMod val="75000"/>
                    </a:schemeClr>
                  </a:gs>
                  <a:gs pos="100000">
                    <a:schemeClr val="bg2">
                      <a:lumMod val="75000"/>
                    </a:schemeClr>
                  </a:gs>
                </a:gsLst>
                <a:lin ang="5400000"/>
              </a:gradFill>
              <a:effectLst>
                <a:innerShdw blurRad="69850" dist="43180" dir="5400000">
                  <a:srgbClr val="000000">
                    <a:alpha val="65000"/>
                  </a:srgbClr>
                </a:innerShdw>
              </a:effectLst>
            </a:endParaRPr>
          </a:p>
        </p:txBody>
      </p:sp>
      <p:sp>
        <p:nvSpPr>
          <p:cNvPr id="11" name="Rectangle 10"/>
          <p:cNvSpPr/>
          <p:nvPr/>
        </p:nvSpPr>
        <p:spPr>
          <a:xfrm>
            <a:off x="6107214" y="3779468"/>
            <a:ext cx="1531894"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POX</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2" name="Rectangle 11"/>
          <p:cNvSpPr/>
          <p:nvPr/>
        </p:nvSpPr>
        <p:spPr>
          <a:xfrm>
            <a:off x="6197335" y="3780363"/>
            <a:ext cx="1351653" cy="923330"/>
          </a:xfrm>
          <a:prstGeom prst="rect">
            <a:avLst/>
          </a:prstGeom>
          <a:noFill/>
        </p:spPr>
        <p:txBody>
          <a:bodyPr wrap="none" lIns="91440" tIns="45720" rIns="91440" bIns="45720">
            <a:spAutoFit/>
          </a:bodyPr>
          <a:lstStyle/>
          <a:p>
            <a:pPr algn="ctr"/>
            <a:r>
              <a:rPr lang="en-US" sz="5400" b="1" cap="none" spc="0" dirty="0" err="1" smtClean="0">
                <a:ln w="10541" cmpd="sng">
                  <a:solidFill>
                    <a:srgbClr val="7D7D7D">
                      <a:tint val="100000"/>
                      <a:shade val="100000"/>
                      <a:satMod val="110000"/>
                    </a:srgbClr>
                  </a:solidFill>
                  <a:prstDash val="solid"/>
                </a:ln>
                <a:solidFill>
                  <a:srgbClr val="FFC000"/>
                </a:solidFill>
                <a:effectLst/>
              </a:rPr>
              <a:t>Ryu</a:t>
            </a:r>
            <a:endParaRPr lang="en-US" sz="5400" b="1" cap="none" spc="0" dirty="0">
              <a:ln w="10541" cmpd="sng">
                <a:solidFill>
                  <a:srgbClr val="7D7D7D">
                    <a:tint val="100000"/>
                    <a:shade val="100000"/>
                    <a:satMod val="110000"/>
                  </a:srgbClr>
                </a:solidFill>
                <a:prstDash val="solid"/>
              </a:ln>
              <a:solidFill>
                <a:srgbClr val="FFC000"/>
              </a:solidFill>
              <a:effectLst/>
            </a:endParaRPr>
          </a:p>
        </p:txBody>
      </p:sp>
      <p:sp>
        <p:nvSpPr>
          <p:cNvPr id="13" name="Rectangle 12"/>
          <p:cNvSpPr/>
          <p:nvPr/>
        </p:nvSpPr>
        <p:spPr>
          <a:xfrm>
            <a:off x="1530480" y="3992903"/>
            <a:ext cx="2107435"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Beacon Queue</a:t>
            </a:r>
            <a:endPar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4" name="Rectangle 13"/>
          <p:cNvSpPr/>
          <p:nvPr/>
        </p:nvSpPr>
        <p:spPr>
          <a:xfrm>
            <a:off x="1169097" y="4471965"/>
            <a:ext cx="2683748"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Beacon Immediate</a:t>
            </a:r>
            <a:endPar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5" name="we will rock you by QUEEN with lyrics.mp3">
            <a:hlinkClick r:id="" action="ppaction://media"/>
          </p:cNvPr>
          <p:cNvPicPr>
            <a:picLocks noChangeAspect="1"/>
          </p:cNvPicPr>
          <p:nvPr>
            <a:audioFile r:link="rId2"/>
            <p:extLst>
              <p:ext uri="{DAA4B4D4-6D71-4841-9C94-3DE7FCFB9230}">
                <p14:media xmlns:p14="http://schemas.microsoft.com/office/powerpoint/2010/main" r:embed="rId1">
                  <p14:bmkLst>
                    <p14:bmk name="Bookmark 1" time="0"/>
                  </p14:bmkLst>
                </p14:media>
              </p:ext>
            </p:extLst>
          </p:nvPr>
        </p:nvPicPr>
        <p:blipFill>
          <a:blip r:embed="rId6"/>
          <a:stretch>
            <a:fillRect/>
          </a:stretch>
        </p:blipFill>
        <p:spPr>
          <a:xfrm>
            <a:off x="100741" y="5076399"/>
            <a:ext cx="304800" cy="304800"/>
          </a:xfrm>
          <a:prstGeom prst="rect">
            <a:avLst/>
          </a:prstGeom>
        </p:spPr>
      </p:pic>
    </p:spTree>
    <p:extLst>
      <p:ext uri="{BB962C8B-B14F-4D97-AF65-F5344CB8AC3E}">
        <p14:creationId xmlns:p14="http://schemas.microsoft.com/office/powerpoint/2010/main" val="23081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5050" fill="hold"/>
                                        <p:tgtEl>
                                          <p:spTgt spid="15"/>
                                        </p:tgtEl>
                                      </p:cBhvr>
                                    </p:cmd>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1"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1.77665E-6 1.48148E-6 L -0.34674 -0.13588 " pathEditMode="relative" rAng="0" ptsTypes="AA">
                                      <p:cBhvr>
                                        <p:cTn id="17" dur="2000" fill="hold"/>
                                        <p:tgtEl>
                                          <p:spTgt spid="2"/>
                                        </p:tgtEl>
                                        <p:attrNameLst>
                                          <p:attrName>ppt_x</p:attrName>
                                          <p:attrName>ppt_y</p:attrName>
                                        </p:attrNameLst>
                                      </p:cBhvr>
                                      <p:rCtr x="-17337" y="-6806"/>
                                    </p:animMotion>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77665E-6 -2.25434E-6 L -0.04321 -0.12462 " pathEditMode="relative" rAng="0" ptsTypes="AA">
                                      <p:cBhvr>
                                        <p:cTn id="28" dur="2000" fill="hold"/>
                                        <p:tgtEl>
                                          <p:spTgt spid="7"/>
                                        </p:tgtEl>
                                        <p:attrNameLst>
                                          <p:attrName>ppt_x</p:attrName>
                                          <p:attrName>ppt_y</p:attrName>
                                        </p:attrNameLst>
                                      </p:cBhvr>
                                      <p:rCtr x="-2161" y="-6243"/>
                                    </p:animMotion>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1" nodeType="clickEffect">
                                  <p:stCondLst>
                                    <p:cond delay="0"/>
                                  </p:stCondLst>
                                  <p:childTnLst>
                                    <p:animMotion origin="layout" path="M -1.77665E-6 -2.25434E-6 L 0.24665 -0.12485 " pathEditMode="relative" rAng="0" ptsTypes="AA">
                                      <p:cBhvr>
                                        <p:cTn id="39" dur="2000" fill="hold"/>
                                        <p:tgtEl>
                                          <p:spTgt spid="9"/>
                                        </p:tgtEl>
                                        <p:attrNameLst>
                                          <p:attrName>ppt_x</p:attrName>
                                          <p:attrName>ppt_y</p:attrName>
                                        </p:attrNameLst>
                                      </p:cBhvr>
                                      <p:rCtr x="12326" y="-6243"/>
                                    </p:animMotion>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fltVal val="0"/>
                                          </p:val>
                                        </p:tav>
                                        <p:tav tm="100000">
                                          <p:val>
                                            <p:strVal val="#ppt_w"/>
                                          </p:val>
                                        </p:tav>
                                      </p:tavLst>
                                    </p:anim>
                                    <p:anim calcmode="lin" valueType="num">
                                      <p:cBhvr>
                                        <p:cTn id="45" dur="500" fill="hold"/>
                                        <p:tgtEl>
                                          <p:spTgt spid="10"/>
                                        </p:tgtEl>
                                        <p:attrNameLst>
                                          <p:attrName>ppt_h</p:attrName>
                                        </p:attrNameLst>
                                      </p:cBhvr>
                                      <p:tavLst>
                                        <p:tav tm="0">
                                          <p:val>
                                            <p:fltVal val="0"/>
                                          </p:val>
                                        </p:tav>
                                        <p:tav tm="100000">
                                          <p:val>
                                            <p:strVal val="#ppt_h"/>
                                          </p:val>
                                        </p:tav>
                                      </p:tavLst>
                                    </p:anim>
                                    <p:animEffect transition="in" filter="fade">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1" nodeType="clickEffect">
                                  <p:stCondLst>
                                    <p:cond delay="0"/>
                                  </p:stCondLst>
                                  <p:childTnLst>
                                    <p:animMotion origin="layout" path="M -1.77665E-6 -3.46821E-6 L -0.32149 0.26798 " pathEditMode="relative" rAng="0" ptsTypes="AA">
                                      <p:cBhvr>
                                        <p:cTn id="50" dur="2000" fill="hold"/>
                                        <p:tgtEl>
                                          <p:spTgt spid="10"/>
                                        </p:tgtEl>
                                        <p:attrNameLst>
                                          <p:attrName>ppt_x</p:attrName>
                                          <p:attrName>ppt_y</p:attrName>
                                        </p:attrNameLst>
                                      </p:cBhvr>
                                      <p:rCtr x="-16074" y="13387"/>
                                    </p:animMotion>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500" fill="hold"/>
                                        <p:tgtEl>
                                          <p:spTgt spid="11"/>
                                        </p:tgtEl>
                                        <p:attrNameLst>
                                          <p:attrName>ppt_w</p:attrName>
                                        </p:attrNameLst>
                                      </p:cBhvr>
                                      <p:tavLst>
                                        <p:tav tm="0">
                                          <p:val>
                                            <p:fltVal val="0"/>
                                          </p:val>
                                        </p:tav>
                                        <p:tav tm="100000">
                                          <p:val>
                                            <p:strVal val="#ppt_w"/>
                                          </p:val>
                                        </p:tav>
                                      </p:tavLst>
                                    </p:anim>
                                    <p:anim calcmode="lin" valueType="num">
                                      <p:cBhvr>
                                        <p:cTn id="56" dur="500" fill="hold"/>
                                        <p:tgtEl>
                                          <p:spTgt spid="11"/>
                                        </p:tgtEl>
                                        <p:attrNameLst>
                                          <p:attrName>ppt_h</p:attrName>
                                        </p:attrNameLst>
                                      </p:cBhvr>
                                      <p:tavLst>
                                        <p:tav tm="0">
                                          <p:val>
                                            <p:fltVal val="0"/>
                                          </p:val>
                                        </p:tav>
                                        <p:tav tm="100000">
                                          <p:val>
                                            <p:strVal val="#ppt_h"/>
                                          </p:val>
                                        </p:tav>
                                      </p:tavLst>
                                    </p:anim>
                                    <p:animEffect transition="in" filter="fade">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grpId="1" nodeType="clickEffect">
                                  <p:stCondLst>
                                    <p:cond delay="0"/>
                                  </p:stCondLst>
                                  <p:childTnLst>
                                    <p:animMotion origin="layout" path="M 0 0 L 0 0.25 E" pathEditMode="relative" ptsTypes="">
                                      <p:cBhvr>
                                        <p:cTn id="61" dur="2000" fill="hold"/>
                                        <p:tgtEl>
                                          <p:spTgt spid="11"/>
                                        </p:tgtEl>
                                        <p:attrNameLst>
                                          <p:attrName>ppt_x</p:attrName>
                                          <p:attrName>ppt_y</p:attrName>
                                        </p:attrNameLst>
                                      </p:cBhvr>
                                    </p:animMotion>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fltVal val="0"/>
                                          </p:val>
                                        </p:tav>
                                        <p:tav tm="100000">
                                          <p:val>
                                            <p:strVal val="#ppt_w"/>
                                          </p:val>
                                        </p:tav>
                                      </p:tavLst>
                                    </p:anim>
                                    <p:anim calcmode="lin" valueType="num">
                                      <p:cBhvr>
                                        <p:cTn id="67" dur="500" fill="hold"/>
                                        <p:tgtEl>
                                          <p:spTgt spid="12"/>
                                        </p:tgtEl>
                                        <p:attrNameLst>
                                          <p:attrName>ppt_h</p:attrName>
                                        </p:attrNameLst>
                                      </p:cBhvr>
                                      <p:tavLst>
                                        <p:tav tm="0">
                                          <p:val>
                                            <p:fltVal val="0"/>
                                          </p:val>
                                        </p:tav>
                                        <p:tav tm="100000">
                                          <p:val>
                                            <p:strVal val="#ppt_h"/>
                                          </p:val>
                                        </p:tav>
                                      </p:tavLst>
                                    </p:anim>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1.77665E-6 -3.46821E-6 L 0.30366 0.25896 " pathEditMode="relative" rAng="0" ptsTypes="AA">
                                      <p:cBhvr>
                                        <p:cTn id="72" dur="2000" fill="hold"/>
                                        <p:tgtEl>
                                          <p:spTgt spid="12"/>
                                        </p:tgtEl>
                                        <p:attrNameLst>
                                          <p:attrName>ppt_x</p:attrName>
                                          <p:attrName>ppt_y</p:attrName>
                                        </p:attrNameLst>
                                      </p:cBhvr>
                                      <p:rCtr x="15176" y="12948"/>
                                    </p:animMotion>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p:cTn id="77" dur="500" fill="hold"/>
                                        <p:tgtEl>
                                          <p:spTgt spid="13"/>
                                        </p:tgtEl>
                                        <p:attrNameLst>
                                          <p:attrName>ppt_w</p:attrName>
                                        </p:attrNameLst>
                                      </p:cBhvr>
                                      <p:tavLst>
                                        <p:tav tm="0">
                                          <p:val>
                                            <p:fltVal val="0"/>
                                          </p:val>
                                        </p:tav>
                                        <p:tav tm="100000">
                                          <p:val>
                                            <p:strVal val="#ppt_w"/>
                                          </p:val>
                                        </p:tav>
                                      </p:tavLst>
                                    </p:anim>
                                    <p:anim calcmode="lin" valueType="num">
                                      <p:cBhvr>
                                        <p:cTn id="78" dur="500" fill="hold"/>
                                        <p:tgtEl>
                                          <p:spTgt spid="13"/>
                                        </p:tgtEl>
                                        <p:attrNameLst>
                                          <p:attrName>ppt_h</p:attrName>
                                        </p:attrNameLst>
                                      </p:cBhvr>
                                      <p:tavLst>
                                        <p:tav tm="0">
                                          <p:val>
                                            <p:fltVal val="0"/>
                                          </p:val>
                                        </p:tav>
                                        <p:tav tm="100000">
                                          <p:val>
                                            <p:strVal val="#ppt_h"/>
                                          </p:val>
                                        </p:tav>
                                      </p:tavLst>
                                    </p:anim>
                                    <p:animEffect transition="in" filter="fade">
                                      <p:cBhvr>
                                        <p:cTn id="79" dur="500"/>
                                        <p:tgtEl>
                                          <p:spTgt spid="13"/>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Effect transition="in" filter="fade">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5"/>
                                        </p:tgtEl>
                                        <p:attrNameLst>
                                          <p:attrName>style.visibility</p:attrName>
                                        </p:attrNameLst>
                                      </p:cBhvr>
                                      <p:to>
                                        <p:strVal val="visible"/>
                                      </p:to>
                                    </p:set>
                                    <p:anim calcmode="lin" valueType="num">
                                      <p:cBhvr>
                                        <p:cTn id="91" dur="500" fill="hold"/>
                                        <p:tgtEl>
                                          <p:spTgt spid="5"/>
                                        </p:tgtEl>
                                        <p:attrNameLst>
                                          <p:attrName>ppt_w</p:attrName>
                                        </p:attrNameLst>
                                      </p:cBhvr>
                                      <p:tavLst>
                                        <p:tav tm="0">
                                          <p:val>
                                            <p:fltVal val="0"/>
                                          </p:val>
                                        </p:tav>
                                        <p:tav tm="100000">
                                          <p:val>
                                            <p:strVal val="#ppt_w"/>
                                          </p:val>
                                        </p:tav>
                                      </p:tavLst>
                                    </p:anim>
                                    <p:anim calcmode="lin" valueType="num">
                                      <p:cBhvr>
                                        <p:cTn id="92" dur="500" fill="hold"/>
                                        <p:tgtEl>
                                          <p:spTgt spid="5"/>
                                        </p:tgtEl>
                                        <p:attrNameLst>
                                          <p:attrName>ppt_h</p:attrName>
                                        </p:attrNameLst>
                                      </p:cBhvr>
                                      <p:tavLst>
                                        <p:tav tm="0">
                                          <p:val>
                                            <p:fltVal val="0"/>
                                          </p:val>
                                        </p:tav>
                                        <p:tav tm="100000">
                                          <p:val>
                                            <p:strVal val="#ppt_h"/>
                                          </p:val>
                                        </p:tav>
                                      </p:tavLst>
                                    </p:anim>
                                    <p:animEffect transition="in" filter="fade">
                                      <p:cBhvr>
                                        <p:cTn id="9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47170">
                <p:cTn id="94" fill="hold" display="0">
                  <p:stCondLst>
                    <p:cond delay="indefinite"/>
                  </p:stCondLst>
                  <p:endCondLst>
                    <p:cond evt="onStopAudio" delay="0">
                      <p:tgtEl>
                        <p:sldTgt/>
                      </p:tgtEl>
                    </p:cond>
                  </p:endCondLst>
                </p:cTn>
                <p:tgtEl>
                  <p:spTgt spid="15"/>
                </p:tgtEl>
              </p:cMediaNode>
            </p:audio>
          </p:childTnLst>
        </p:cTn>
      </p:par>
    </p:tnLst>
    <p:bldLst>
      <p:bldP spid="2" grpId="0"/>
      <p:bldP spid="2" grpId="1"/>
      <p:bldP spid="7" grpId="0"/>
      <p:bldP spid="7" grpId="1"/>
      <p:bldP spid="9" grpId="0"/>
      <p:bldP spid="9" grpId="1"/>
      <p:bldP spid="10" grpId="0"/>
      <p:bldP spid="10" grpId="1"/>
      <p:bldP spid="11" grpId="0"/>
      <p:bldP spid="11" grpId="1"/>
      <p:bldP spid="12" grpId="0"/>
      <p:bldP spid="12" grpId="1"/>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22445" y="496125"/>
            <a:ext cx="1989647"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התוצאות</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a:blip r:embed="rId2"/>
          <a:stretch>
            <a:fillRect/>
          </a:stretch>
        </p:blipFill>
        <p:spPr>
          <a:xfrm>
            <a:off x="1568178" y="2133601"/>
            <a:ext cx="10143914" cy="3101748"/>
          </a:xfrm>
          <a:prstGeom prst="rect">
            <a:avLst/>
          </a:prstGeom>
        </p:spPr>
      </p:pic>
    </p:spTree>
    <p:extLst>
      <p:ext uri="{BB962C8B-B14F-4D97-AF65-F5344CB8AC3E}">
        <p14:creationId xmlns:p14="http://schemas.microsoft.com/office/powerpoint/2010/main" val="3842920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6988" y="496125"/>
            <a:ext cx="8105104"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התוצאות</a:t>
            </a:r>
            <a:r>
              <a:rPr lang="he-IL" sz="4000" dirty="0">
                <a:ln w="0"/>
                <a:solidFill>
                  <a:schemeClr val="accent1"/>
                </a:solidFill>
                <a:effectLst>
                  <a:outerShdw blurRad="38100" dist="25400" dir="5400000" algn="ctr" rotWithShape="0">
                    <a:srgbClr val="6E747A">
                      <a:alpha val="43000"/>
                    </a:srgbClr>
                  </a:outerShdw>
                </a:effectLst>
              </a:rPr>
              <a:t> </a:t>
            </a:r>
            <a:r>
              <a:rPr lang="he-IL" sz="4000" dirty="0" smtClean="0">
                <a:ln w="0"/>
                <a:solidFill>
                  <a:schemeClr val="accent1"/>
                </a:solidFill>
                <a:effectLst>
                  <a:outerShdw blurRad="38100" dist="25400" dir="5400000" algn="ctr" rotWithShape="0">
                    <a:srgbClr val="6E747A">
                      <a:alpha val="43000"/>
                    </a:srgbClr>
                  </a:outerShdw>
                </a:effectLst>
              </a:rPr>
              <a:t>– </a:t>
            </a:r>
            <a:r>
              <a:rPr lang="en-US" sz="4000" dirty="0" smtClean="0">
                <a:ln w="0"/>
                <a:solidFill>
                  <a:schemeClr val="accent1"/>
                </a:solidFill>
                <a:effectLst>
                  <a:outerShdw blurRad="38100" dist="25400" dir="5400000" algn="ctr" rotWithShape="0">
                    <a:srgbClr val="6E747A">
                      <a:alpha val="43000"/>
                    </a:srgbClr>
                  </a:outerShdw>
                </a:effectLst>
              </a:rPr>
              <a:t>Throughput: single thread </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stretch>
            <a:fillRect/>
          </a:stretch>
        </p:blipFill>
        <p:spPr>
          <a:xfrm>
            <a:off x="1378856" y="2131927"/>
            <a:ext cx="3932435" cy="3127728"/>
          </a:xfrm>
          <a:prstGeom prst="rect">
            <a:avLst/>
          </a:prstGeom>
        </p:spPr>
      </p:pic>
      <p:sp>
        <p:nvSpPr>
          <p:cNvPr id="4" name="TextBox 3"/>
          <p:cNvSpPr txBox="1"/>
          <p:nvPr/>
        </p:nvSpPr>
        <p:spPr>
          <a:xfrm>
            <a:off x="5427406" y="1204011"/>
            <a:ext cx="6284686" cy="4524315"/>
          </a:xfrm>
          <a:prstGeom prst="rect">
            <a:avLst/>
          </a:prstGeom>
          <a:noFill/>
        </p:spPr>
        <p:txBody>
          <a:bodyPr wrap="square" rtlCol="0">
            <a:spAutoFit/>
          </a:bodyPr>
          <a:lstStyle/>
          <a:p>
            <a:pPr algn="r" rtl="1"/>
            <a:r>
              <a:rPr lang="he-IL" dirty="0" smtClean="0"/>
              <a:t>מדוע </a:t>
            </a:r>
            <a:r>
              <a:rPr lang="en-US" dirty="0" smtClean="0"/>
              <a:t>Beacon queue</a:t>
            </a:r>
            <a:r>
              <a:rPr lang="he-IL" dirty="0" smtClean="0"/>
              <a:t> ו</a:t>
            </a:r>
            <a:r>
              <a:rPr lang="en-US" dirty="0" smtClean="0"/>
              <a:t>Beacon immediate</a:t>
            </a:r>
            <a:r>
              <a:rPr lang="he-IL" dirty="0" smtClean="0"/>
              <a:t> השיגו תוצאות נמוכות בהרבה מ-</a:t>
            </a:r>
            <a:r>
              <a:rPr lang="en-US" dirty="0" smtClean="0"/>
              <a:t>Beacon</a:t>
            </a:r>
            <a:r>
              <a:rPr lang="he-IL" dirty="0" smtClean="0"/>
              <a:t>?</a:t>
            </a:r>
          </a:p>
          <a:p>
            <a:pPr algn="r" rtl="1"/>
            <a:endParaRPr lang="he-IL" dirty="0"/>
          </a:p>
          <a:p>
            <a:pPr algn="r" rtl="1"/>
            <a:endParaRPr lang="he-IL" dirty="0" smtClean="0"/>
          </a:p>
          <a:p>
            <a:pPr algn="r" rtl="1"/>
            <a:r>
              <a:rPr lang="he-IL" dirty="0"/>
              <a:t>הסיבה ש-</a:t>
            </a:r>
            <a:r>
              <a:rPr lang="en-US" dirty="0"/>
              <a:t>Beacon Queue </a:t>
            </a:r>
            <a:r>
              <a:rPr lang="he-IL" dirty="0" smtClean="0"/>
              <a:t> הראה </a:t>
            </a:r>
            <a:r>
              <a:rPr lang="he-IL" dirty="0"/>
              <a:t>ביצועים נמוכים בהרבה מאלו של </a:t>
            </a:r>
            <a:r>
              <a:rPr lang="en-US" dirty="0"/>
              <a:t>Beacon </a:t>
            </a:r>
            <a:r>
              <a:rPr lang="he-IL" dirty="0" smtClean="0"/>
              <a:t> היא </a:t>
            </a:r>
            <a:r>
              <a:rPr lang="he-IL" dirty="0"/>
              <a:t>עקב העובדה שנעשה שימוש רק בליבה אחת מה שגרם למערכת ההפעלה לחלק את הזמן בין תהליכוני קריאת ההודעות מהנתבים והכנסתם לתור המושתף והתהליכונים שמוציאים את ההודעות מהתור המשותף </a:t>
            </a:r>
            <a:r>
              <a:rPr lang="he-IL" dirty="0" smtClean="0"/>
              <a:t>ל-</a:t>
            </a:r>
            <a:r>
              <a:rPr lang="en-US" dirty="0" smtClean="0"/>
              <a:t>I/O pipeline </a:t>
            </a:r>
            <a:r>
              <a:rPr lang="he-IL" dirty="0" smtClean="0"/>
              <a:t>. החלוקה </a:t>
            </a:r>
            <a:r>
              <a:rPr lang="he-IL" dirty="0"/>
              <a:t>הייתה לא יעילה והקונטרולר הגיע לעומס מהר מדי.</a:t>
            </a:r>
          </a:p>
          <a:p>
            <a:pPr algn="r" rtl="1"/>
            <a:r>
              <a:rPr lang="he-IL" dirty="0"/>
              <a:t/>
            </a:r>
            <a:br>
              <a:rPr lang="he-IL" dirty="0"/>
            </a:br>
            <a:r>
              <a:rPr lang="he-IL" dirty="0"/>
              <a:t>הסיבה ש-</a:t>
            </a:r>
            <a:r>
              <a:rPr lang="en-US" dirty="0"/>
              <a:t>Beacon Immediate </a:t>
            </a:r>
            <a:r>
              <a:rPr lang="he-IL" dirty="0" smtClean="0"/>
              <a:t> הראה </a:t>
            </a:r>
            <a:r>
              <a:rPr lang="he-IL" dirty="0"/>
              <a:t>ביצועים נמוכים בהרבה מאלו של </a:t>
            </a:r>
            <a:r>
              <a:rPr lang="en-US" dirty="0"/>
              <a:t>Beacon </a:t>
            </a:r>
            <a:r>
              <a:rPr lang="he-IL" dirty="0" smtClean="0"/>
              <a:t> היא </a:t>
            </a:r>
            <a:r>
              <a:rPr lang="he-IL" dirty="0"/>
              <a:t>עקב העובדה שכל ניסיון לכתוב הודעה בגישת </a:t>
            </a:r>
            <a:r>
              <a:rPr lang="en-US" dirty="0"/>
              <a:t>Immediate </a:t>
            </a:r>
            <a:r>
              <a:rPr lang="he-IL" dirty="0" smtClean="0"/>
              <a:t> ישירות </a:t>
            </a:r>
            <a:r>
              <a:rPr lang="he-IL" dirty="0"/>
              <a:t>ל-</a:t>
            </a:r>
            <a:r>
              <a:rPr lang="en-US" dirty="0"/>
              <a:t>TCP socket </a:t>
            </a:r>
            <a:r>
              <a:rPr lang="he-IL" dirty="0" smtClean="0"/>
              <a:t> מצריכה </a:t>
            </a:r>
            <a:r>
              <a:rPr lang="he-IL" dirty="0"/>
              <a:t>קריאת </a:t>
            </a:r>
            <a:r>
              <a:rPr lang="en-US" dirty="0"/>
              <a:t>Kernel </a:t>
            </a:r>
            <a:r>
              <a:rPr lang="he-IL" dirty="0" smtClean="0"/>
              <a:t> מה </a:t>
            </a:r>
            <a:r>
              <a:rPr lang="he-IL" dirty="0"/>
              <a:t>שגורם לעבודה מרובה ולביצועים נמוכים, אפילו מאלו של </a:t>
            </a:r>
            <a:r>
              <a:rPr lang="en-US" dirty="0"/>
              <a:t>Beacon </a:t>
            </a:r>
            <a:r>
              <a:rPr lang="en-US" dirty="0" smtClean="0"/>
              <a:t>Queue</a:t>
            </a:r>
            <a:r>
              <a:rPr lang="he-IL" dirty="0" smtClean="0"/>
              <a:t>.</a:t>
            </a:r>
            <a:endParaRPr lang="en-US" dirty="0"/>
          </a:p>
        </p:txBody>
      </p:sp>
    </p:spTree>
    <p:extLst>
      <p:ext uri="{BB962C8B-B14F-4D97-AF65-F5344CB8AC3E}">
        <p14:creationId xmlns:p14="http://schemas.microsoft.com/office/powerpoint/2010/main" val="3336032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8195" y="124166"/>
            <a:ext cx="8422498"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התוצאות</a:t>
            </a:r>
            <a:r>
              <a:rPr lang="he-IL" sz="4000" dirty="0">
                <a:ln w="0"/>
                <a:solidFill>
                  <a:schemeClr val="accent1"/>
                </a:solidFill>
                <a:effectLst>
                  <a:outerShdw blurRad="38100" dist="25400" dir="5400000" algn="ctr" rotWithShape="0">
                    <a:srgbClr val="6E747A">
                      <a:alpha val="43000"/>
                    </a:srgbClr>
                  </a:outerShdw>
                </a:effectLst>
              </a:rPr>
              <a:t> </a:t>
            </a:r>
            <a:r>
              <a:rPr lang="he-IL" sz="4000" dirty="0" smtClean="0">
                <a:ln w="0"/>
                <a:solidFill>
                  <a:schemeClr val="accent1"/>
                </a:solidFill>
                <a:effectLst>
                  <a:outerShdw blurRad="38100" dist="25400" dir="5400000" algn="ctr" rotWithShape="0">
                    <a:srgbClr val="6E747A">
                      <a:alpha val="43000"/>
                    </a:srgbClr>
                  </a:outerShdw>
                </a:effectLst>
              </a:rPr>
              <a:t>– </a:t>
            </a:r>
            <a:r>
              <a:rPr lang="en-US" sz="4000" dirty="0" smtClean="0">
                <a:ln w="0"/>
                <a:solidFill>
                  <a:schemeClr val="accent1"/>
                </a:solidFill>
                <a:effectLst>
                  <a:outerShdw blurRad="38100" dist="25400" dir="5400000" algn="ctr" rotWithShape="0">
                    <a:srgbClr val="6E747A">
                      <a:alpha val="43000"/>
                    </a:srgbClr>
                  </a:outerShdw>
                </a:effectLst>
              </a:rPr>
              <a:t>Throughput: Multithreading</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pic>
        <p:nvPicPr>
          <p:cNvPr id="4" name="Picture 2" descr="C:\Users\Dudi\Desktop\JCE\נושאים מתקדמים בתקשורת - סמינר\Article pictures\CbenchTestB_ThroughputMultithre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351" y="2159223"/>
            <a:ext cx="3904656" cy="32400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16007" y="948690"/>
            <a:ext cx="6284686" cy="5909310"/>
          </a:xfrm>
          <a:prstGeom prst="rect">
            <a:avLst/>
          </a:prstGeom>
          <a:noFill/>
        </p:spPr>
        <p:txBody>
          <a:bodyPr wrap="square" rtlCol="0">
            <a:spAutoFit/>
          </a:bodyPr>
          <a:lstStyle/>
          <a:p>
            <a:pPr algn="r" rtl="1"/>
            <a:r>
              <a:rPr lang="he-IL" dirty="0" smtClean="0"/>
              <a:t>במבחן זה הציר האופקי מייצג את מספר התהליכונים שבהם השתמשו, והציר האנכי מייצג את מספר הודעות ה</a:t>
            </a:r>
            <a:r>
              <a:rPr lang="en-US" dirty="0" err="1" smtClean="0"/>
              <a:t>openFlow</a:t>
            </a:r>
            <a:r>
              <a:rPr lang="he-IL" dirty="0"/>
              <a:t> </a:t>
            </a:r>
            <a:r>
              <a:rPr lang="he-IL" dirty="0" smtClean="0"/>
              <a:t>אותן שלחו (שלחו ל</a:t>
            </a:r>
            <a:r>
              <a:rPr lang="en-US" dirty="0" smtClean="0"/>
              <a:t>Beacon</a:t>
            </a:r>
            <a:r>
              <a:rPr lang="he-IL" dirty="0" smtClean="0"/>
              <a:t> והוא ענה עליהם, בשניה).</a:t>
            </a:r>
            <a:endParaRPr lang="he-IL" dirty="0" smtClean="0"/>
          </a:p>
          <a:p>
            <a:pPr algn="r" rtl="1"/>
            <a:r>
              <a:rPr lang="en-US" dirty="0" smtClean="0"/>
              <a:t>Beacon</a:t>
            </a:r>
            <a:r>
              <a:rPr lang="he-IL" dirty="0" smtClean="0"/>
              <a:t> עבד בצורה לינארית, כלומר, ככל שהעמיסו עליו יותר הודעות והתמשו בעוד תהליכונים ככה הצליח לענות על יותר הודעות. </a:t>
            </a:r>
            <a:r>
              <a:rPr lang="he-IL" dirty="0"/>
              <a:t/>
            </a:r>
            <a:br>
              <a:rPr lang="he-IL" dirty="0"/>
            </a:br>
            <a:r>
              <a:rPr lang="en-US" dirty="0" smtClean="0"/>
              <a:t>NOX</a:t>
            </a:r>
            <a:r>
              <a:rPr lang="he-IL" dirty="0" smtClean="0"/>
              <a:t> עבד בצורה לינארית רק כאשר עבד בין 2 ל8 תהליכונים. אולם, עם יותר מ8 תהליכונים הביצועים שלו דעכו כיוון שהתהליך השתרע כעת על 2 מעבדים,</a:t>
            </a:r>
            <a:r>
              <a:rPr lang="en-US" dirty="0" smtClean="0"/>
              <a:t> </a:t>
            </a:r>
            <a:r>
              <a:rPr lang="he-IL" dirty="0" smtClean="0"/>
              <a:t>ותקורת הסנכרון ביניהם הייתה איטית ופגעה בביצועים. </a:t>
            </a:r>
          </a:p>
          <a:p>
            <a:pPr algn="r" rtl="1"/>
            <a:r>
              <a:rPr lang="he-IL" dirty="0" smtClean="0"/>
              <a:t>כאשר משתמשים ב1-7 תהליכונים השימוש הוא ב</a:t>
            </a:r>
            <a:r>
              <a:rPr lang="en-US" dirty="0" smtClean="0"/>
              <a:t>socket</a:t>
            </a:r>
            <a:r>
              <a:rPr lang="he-IL" dirty="0" smtClean="0"/>
              <a:t> אחד, וכאשר משתמשים ביותר תהליכונים, בין 8-12</a:t>
            </a:r>
            <a:r>
              <a:rPr lang="en-US" dirty="0" smtClean="0"/>
              <a:t> </a:t>
            </a:r>
            <a:r>
              <a:rPr lang="he-IL" dirty="0" smtClean="0"/>
              <a:t>, התהליכונים הנוספים משתמשים ב</a:t>
            </a:r>
            <a:r>
              <a:rPr lang="en-US" dirty="0" smtClean="0"/>
              <a:t>socket</a:t>
            </a:r>
            <a:r>
              <a:rPr lang="he-IL" dirty="0" smtClean="0"/>
              <a:t> נוסף.</a:t>
            </a:r>
          </a:p>
          <a:p>
            <a:pPr algn="r" rtl="1"/>
            <a:r>
              <a:rPr lang="he-IL" dirty="0" smtClean="0"/>
              <a:t>זו הסיבה לכך ש</a:t>
            </a:r>
            <a:r>
              <a:rPr lang="en-US" dirty="0" smtClean="0"/>
              <a:t>Master</a:t>
            </a:r>
            <a:r>
              <a:rPr lang="he-IL" dirty="0" smtClean="0"/>
              <a:t> הצליח לעלות לינארית רק עד 8.	</a:t>
            </a:r>
            <a:endParaRPr lang="en-US" dirty="0" smtClean="0"/>
          </a:p>
          <a:p>
            <a:pPr algn="r" rtl="1"/>
            <a:r>
              <a:rPr lang="en-US" dirty="0" smtClean="0"/>
              <a:t>Beacon Queue</a:t>
            </a:r>
            <a:r>
              <a:rPr lang="he-IL" dirty="0" smtClean="0"/>
              <a:t> מצריך נעילה גם ב</a:t>
            </a:r>
            <a:r>
              <a:rPr lang="en-US" dirty="0" smtClean="0"/>
              <a:t>IO threads</a:t>
            </a:r>
            <a:r>
              <a:rPr lang="he-IL" dirty="0" smtClean="0"/>
              <a:t> וגם ב</a:t>
            </a:r>
            <a:r>
              <a:rPr lang="en-US" dirty="0" smtClean="0"/>
              <a:t>pipe-line threads</a:t>
            </a:r>
            <a:r>
              <a:rPr lang="he-IL" dirty="0" smtClean="0"/>
              <a:t> ולכן הביצועים שלו לא נהיים טובים יותר עם הוספת תהליכונים.</a:t>
            </a:r>
          </a:p>
          <a:p>
            <a:pPr algn="r" rtl="1"/>
            <a:r>
              <a:rPr lang="en-US" dirty="0" smtClean="0"/>
              <a:t>Beacon Immediate</a:t>
            </a:r>
            <a:r>
              <a:rPr lang="he-IL" dirty="0" smtClean="0"/>
              <a:t> מציג ביצועים מאוד נמוכים עם שימוש </a:t>
            </a:r>
            <a:r>
              <a:rPr lang="he-IL" dirty="0"/>
              <a:t>ב</a:t>
            </a:r>
            <a:r>
              <a:rPr lang="he-IL" dirty="0" smtClean="0"/>
              <a:t>מעט תהליכונים, אולם מצליח לעלות ולהפגין ביצועים טובים יותר ככל שמוסיפים עוד תהליכונים כי כאן אין את התקורה על הנעילה שמתבצעת לדוגמא ב</a:t>
            </a:r>
            <a:r>
              <a:rPr lang="en-US" dirty="0" smtClean="0"/>
              <a:t>Beacon Queue</a:t>
            </a:r>
            <a:r>
              <a:rPr lang="he-IL" dirty="0" smtClean="0"/>
              <a:t>.</a:t>
            </a:r>
            <a:endParaRPr lang="en-US" dirty="0"/>
          </a:p>
        </p:txBody>
      </p:sp>
    </p:spTree>
    <p:extLst>
      <p:ext uri="{BB962C8B-B14F-4D97-AF65-F5344CB8AC3E}">
        <p14:creationId xmlns:p14="http://schemas.microsoft.com/office/powerpoint/2010/main" val="74284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5359" y="496125"/>
            <a:ext cx="7266733"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התוצאות</a:t>
            </a:r>
            <a:r>
              <a:rPr lang="he-IL" sz="4000" dirty="0">
                <a:ln w="0"/>
                <a:solidFill>
                  <a:schemeClr val="accent1"/>
                </a:solidFill>
                <a:effectLst>
                  <a:outerShdw blurRad="38100" dist="25400" dir="5400000" algn="ctr" rotWithShape="0">
                    <a:srgbClr val="6E747A">
                      <a:alpha val="43000"/>
                    </a:srgbClr>
                  </a:outerShdw>
                </a:effectLst>
              </a:rPr>
              <a:t> </a:t>
            </a:r>
            <a:r>
              <a:rPr lang="he-IL" sz="4000" dirty="0" smtClean="0">
                <a:ln w="0"/>
                <a:solidFill>
                  <a:schemeClr val="accent1"/>
                </a:solidFill>
                <a:effectLst>
                  <a:outerShdw blurRad="38100" dist="25400" dir="5400000" algn="ctr" rotWithShape="0">
                    <a:srgbClr val="6E747A">
                      <a:alpha val="43000"/>
                    </a:srgbClr>
                  </a:outerShdw>
                </a:effectLst>
              </a:rPr>
              <a:t>– </a:t>
            </a:r>
            <a:r>
              <a:rPr lang="en-US" sz="4000" dirty="0" smtClean="0">
                <a:ln w="0"/>
                <a:solidFill>
                  <a:schemeClr val="accent1"/>
                </a:solidFill>
                <a:effectLst>
                  <a:outerShdw blurRad="38100" dist="25400" dir="5400000" algn="ctr" rotWithShape="0">
                    <a:srgbClr val="6E747A">
                      <a:alpha val="43000"/>
                    </a:srgbClr>
                  </a:outerShdw>
                </a:effectLst>
              </a:rPr>
              <a:t>Latency: single thread </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3" descr="C:\Users\Dudi\Desktop\JCE\נושאים מתקדמים בתקשורת - סמינר\Article pictures\CbenchTestC_LatencySingleThre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886" y="2159223"/>
            <a:ext cx="3944884" cy="32502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51770" y="1312285"/>
            <a:ext cx="6284686" cy="4524315"/>
          </a:xfrm>
          <a:prstGeom prst="rect">
            <a:avLst/>
          </a:prstGeom>
          <a:noFill/>
        </p:spPr>
        <p:txBody>
          <a:bodyPr wrap="square" rtlCol="0">
            <a:spAutoFit/>
          </a:bodyPr>
          <a:lstStyle/>
          <a:p>
            <a:pPr algn="r" rtl="1"/>
            <a:r>
              <a:rPr lang="he-IL" dirty="0" smtClean="0"/>
              <a:t>במבחן זה, נתב אחד שלח הודעה לקונטרולר, חיכה לתשובה, ומיד כשקיבל שלח שוב הודעה, חיכה לתשובה וכן הלאה. לאחר פרק זמן, מחלקים את הזמן שערך הניסוי למספר הפאקטות שנשלחו, ובכך מקבלים ממוצע על זמן התגיבה.</a:t>
            </a:r>
          </a:p>
          <a:p>
            <a:pPr algn="r" rtl="1"/>
            <a:endParaRPr lang="he-IL" dirty="0"/>
          </a:p>
          <a:p>
            <a:pPr algn="r" rtl="1"/>
            <a:r>
              <a:rPr lang="he-IL" dirty="0" smtClean="0"/>
              <a:t>במבחן זה </a:t>
            </a:r>
            <a:r>
              <a:rPr lang="en-US" dirty="0" smtClean="0"/>
              <a:t>Beacon</a:t>
            </a:r>
            <a:r>
              <a:rPr lang="he-IL" dirty="0" smtClean="0"/>
              <a:t> קיבל את הזמן הנמוך ביותר. כלומר, הצליח לענות בממוצע על חיבלה הכי מהר מכל יתר ה</a:t>
            </a:r>
            <a:r>
              <a:rPr lang="en-US" dirty="0" smtClean="0"/>
              <a:t>Controllers</a:t>
            </a:r>
            <a:r>
              <a:rPr lang="he-IL" dirty="0" smtClean="0"/>
              <a:t> שהשתתפו בניסוי. </a:t>
            </a:r>
            <a:endParaRPr lang="en-US" dirty="0" smtClean="0"/>
          </a:p>
          <a:p>
            <a:pPr algn="r" rtl="1"/>
            <a:r>
              <a:rPr lang="he-IL" dirty="0" smtClean="0"/>
              <a:t>ניתן לראות של</a:t>
            </a:r>
            <a:r>
              <a:rPr lang="en-US" dirty="0" smtClean="0"/>
              <a:t>POX</a:t>
            </a:r>
            <a:r>
              <a:rPr lang="he-IL" dirty="0" smtClean="0"/>
              <a:t> לקח הכי הרבה זמן לענות על חבילה.</a:t>
            </a:r>
          </a:p>
          <a:p>
            <a:pPr algn="r" rtl="1"/>
            <a:r>
              <a:rPr lang="he-IL" dirty="0" smtClean="0"/>
              <a:t>ההבדל ב</a:t>
            </a:r>
            <a:r>
              <a:rPr lang="en-US" dirty="0" smtClean="0"/>
              <a:t>latency</a:t>
            </a:r>
            <a:r>
              <a:rPr lang="he-IL" dirty="0" smtClean="0"/>
              <a:t> בין </a:t>
            </a:r>
            <a:r>
              <a:rPr lang="en-US" dirty="0" smtClean="0"/>
              <a:t>Beacon</a:t>
            </a:r>
            <a:r>
              <a:rPr lang="he-IL" dirty="0" smtClean="0"/>
              <a:t> ל</a:t>
            </a:r>
            <a:r>
              <a:rPr lang="en-US" dirty="0" smtClean="0"/>
              <a:t>Beacon Queue</a:t>
            </a:r>
            <a:r>
              <a:rPr lang="he-IL" dirty="0" smtClean="0"/>
              <a:t> נבע מהזמן בו התהליכונים של </a:t>
            </a:r>
            <a:r>
              <a:rPr lang="en-US" dirty="0" smtClean="0"/>
              <a:t>Beacon Queue</a:t>
            </a:r>
            <a:r>
              <a:rPr lang="he-IL" dirty="0" smtClean="0"/>
              <a:t> היו צריכים להעביר בינהם חבילות סינכרון וזה גנס עוד טיפה זמן. </a:t>
            </a:r>
          </a:p>
          <a:p>
            <a:pPr algn="r" rtl="1"/>
            <a:endParaRPr lang="he-IL" dirty="0"/>
          </a:p>
          <a:p>
            <a:pPr algn="r" rtl="1"/>
            <a:r>
              <a:rPr lang="en-US" dirty="0" smtClean="0"/>
              <a:t>Beacon Immediate</a:t>
            </a:r>
            <a:r>
              <a:rPr lang="he-IL" dirty="0" smtClean="0"/>
              <a:t> הושמט מהגרף כיוון שהתנהגות הכתיבה שלו לנתבים מקבילה לזו של </a:t>
            </a:r>
            <a:r>
              <a:rPr lang="en-US" dirty="0" smtClean="0"/>
              <a:t>Beacon</a:t>
            </a:r>
            <a:r>
              <a:rPr lang="he-IL" dirty="0" smtClean="0"/>
              <a:t> ולכן כאן התוצאות שלהם מאוד דומות.</a:t>
            </a:r>
            <a:endParaRPr lang="en-US" dirty="0"/>
          </a:p>
        </p:txBody>
      </p:sp>
    </p:spTree>
    <p:extLst>
      <p:ext uri="{BB962C8B-B14F-4D97-AF65-F5344CB8AC3E}">
        <p14:creationId xmlns:p14="http://schemas.microsoft.com/office/powerpoint/2010/main" val="22021115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55200" y="333828"/>
            <a:ext cx="1843314" cy="769441"/>
          </a:xfrm>
          <a:prstGeom prst="rect">
            <a:avLst/>
          </a:prstGeom>
        </p:spPr>
        <p:txBody>
          <a:bodyPr wrap="square">
            <a:spAutoFit/>
          </a:bodyPr>
          <a:lstStyle/>
          <a:p>
            <a:pPr algn="r" rtl="1"/>
            <a:r>
              <a:rPr lang="he-IL" sz="4400" dirty="0" smtClean="0">
                <a:ln w="0"/>
                <a:solidFill>
                  <a:schemeClr val="accent1"/>
                </a:solidFill>
                <a:effectLst>
                  <a:outerShdw blurRad="38100" dist="25400" dir="5400000" algn="ctr" rotWithShape="0">
                    <a:srgbClr val="6E747A">
                      <a:alpha val="43000"/>
                    </a:srgbClr>
                  </a:outerShdw>
                </a:effectLst>
              </a:rPr>
              <a:t>מסקנה</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2075543" y="1799771"/>
            <a:ext cx="9622971" cy="2308324"/>
          </a:xfrm>
          <a:prstGeom prst="rect">
            <a:avLst/>
          </a:prstGeom>
          <a:noFill/>
        </p:spPr>
        <p:txBody>
          <a:bodyPr wrap="square" rtlCol="0">
            <a:spAutoFit/>
          </a:bodyPr>
          <a:lstStyle/>
          <a:p>
            <a:pPr algn="r" rtl="1"/>
            <a:r>
              <a:rPr lang="en-US" sz="2400" dirty="0" smtClean="0"/>
              <a:t>Beacon</a:t>
            </a:r>
            <a:r>
              <a:rPr lang="he-IL" sz="2400" dirty="0" smtClean="0"/>
              <a:t> </a:t>
            </a:r>
            <a:r>
              <a:rPr lang="he-IL" sz="2400" dirty="0" smtClean="0"/>
              <a:t>גילה </a:t>
            </a:r>
            <a:r>
              <a:rPr lang="he-IL" sz="2400" dirty="0"/>
              <a:t>איזורים חדשים בעיצוב של קונטרולרים של </a:t>
            </a:r>
            <a:r>
              <a:rPr lang="en-US" sz="2400" dirty="0" err="1" smtClean="0"/>
              <a:t>OpenFlow</a:t>
            </a:r>
            <a:r>
              <a:rPr lang="he-IL" sz="2400" dirty="0" smtClean="0"/>
              <a:t>. עם </a:t>
            </a:r>
            <a:r>
              <a:rPr lang="he-IL" sz="2400" dirty="0"/>
              <a:t>שימת דגש על כך שהוא יהיה חברותי למפתח, בעל ביצועים טובים, ויהיה בעל היכולת לעצור ולהתחיל אפליקציות בזמן ריצה. </a:t>
            </a:r>
            <a:r>
              <a:rPr lang="en-US" sz="2400" dirty="0" smtClean="0"/>
              <a:t>Beacon</a:t>
            </a:r>
            <a:r>
              <a:rPr lang="he-IL" sz="2400" dirty="0" smtClean="0"/>
              <a:t> הראה </a:t>
            </a:r>
            <a:r>
              <a:rPr lang="he-IL" sz="2400" dirty="0"/>
              <a:t>באופן מפתיע ביצועים מעולים והייתה לו היכולות </a:t>
            </a:r>
            <a:r>
              <a:rPr lang="he-IL" sz="2400" dirty="0" smtClean="0"/>
              <a:t>לשפר ביצועים </a:t>
            </a:r>
            <a:r>
              <a:rPr lang="he-IL" sz="2400" dirty="0"/>
              <a:t>עם עלייה של מספר המכונות, לטפל ב12.8 מיליון פאקטות </a:t>
            </a:r>
            <a:r>
              <a:rPr lang="he-IL" sz="2400" dirty="0" smtClean="0"/>
              <a:t>בהודעות </a:t>
            </a:r>
            <a:r>
              <a:rPr lang="he-IL" sz="2400" dirty="0"/>
              <a:t>לשניה, עם 12 </a:t>
            </a:r>
            <a:r>
              <a:rPr lang="he-IL" sz="2400" dirty="0" smtClean="0"/>
              <a:t>מכונות </a:t>
            </a:r>
            <a:r>
              <a:rPr lang="en-US" sz="2400" dirty="0" smtClean="0"/>
              <a:t>Cores</a:t>
            </a:r>
            <a:r>
              <a:rPr lang="he-IL" sz="2400" dirty="0" smtClean="0"/>
              <a:t> כאשר </a:t>
            </a:r>
            <a:r>
              <a:rPr lang="he-IL" sz="2400" dirty="0"/>
              <a:t>הוא משתמש ב</a:t>
            </a:r>
            <a:r>
              <a:rPr lang="en-US" sz="2400" dirty="0" smtClean="0"/>
              <a:t>Java</a:t>
            </a:r>
            <a:r>
              <a:rPr lang="he-IL" sz="2400" dirty="0" smtClean="0"/>
              <a:t>.</a:t>
            </a:r>
            <a:endParaRPr lang="en-US" sz="2400" dirty="0"/>
          </a:p>
        </p:txBody>
      </p:sp>
    </p:spTree>
    <p:extLst>
      <p:ext uri="{BB962C8B-B14F-4D97-AF65-F5344CB8AC3E}">
        <p14:creationId xmlns:p14="http://schemas.microsoft.com/office/powerpoint/2010/main" val="3811397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90361" y="296707"/>
            <a:ext cx="2068195" cy="923330"/>
          </a:xfrm>
          <a:prstGeom prst="rect">
            <a:avLst/>
          </a:prstGeom>
          <a:noFill/>
        </p:spPr>
        <p:txBody>
          <a:bodyPr wrap="none" lIns="91440" tIns="45720" rIns="91440" bIns="45720">
            <a:spAutoFit/>
          </a:bodyPr>
          <a:lstStyle/>
          <a:p>
            <a:pPr algn="ctr"/>
            <a:r>
              <a:rPr lang="he-IL" sz="5400" b="1" u="sng" dirty="0" smtClean="0">
                <a:ln w="0"/>
                <a:solidFill>
                  <a:schemeClr val="accent1"/>
                </a:solidFill>
                <a:effectLst>
                  <a:outerShdw blurRad="38100" dist="25400" dir="5400000" algn="ctr" rotWithShape="0">
                    <a:srgbClr val="6E747A">
                      <a:alpha val="43000"/>
                    </a:srgbClr>
                  </a:outerShdw>
                </a:effectLst>
              </a:rPr>
              <a:t>הקדמה</a:t>
            </a:r>
            <a:endParaRPr lang="en-US" sz="5400" b="1" u="sng"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8360229" y="1472364"/>
            <a:ext cx="3298327" cy="707886"/>
          </a:xfrm>
          <a:prstGeom prst="rect">
            <a:avLst/>
          </a:prstGeom>
          <a:noFill/>
        </p:spPr>
        <p:txBody>
          <a:bodyPr wrap="square" lIns="91440" tIns="45720" rIns="91440" bIns="45720">
            <a:spAutoFit/>
          </a:bodyPr>
          <a:lstStyle/>
          <a:p>
            <a:pPr algn="ctr" rtl="1"/>
            <a:r>
              <a:rPr lang="he-IL" sz="4000" dirty="0" smtClean="0">
                <a:ln w="0"/>
                <a:solidFill>
                  <a:schemeClr val="accent1"/>
                </a:solidFill>
                <a:effectLst>
                  <a:outerShdw blurRad="38100" dist="25400" dir="5400000" algn="ctr" rotWithShape="0">
                    <a:srgbClr val="6E747A">
                      <a:alpha val="43000"/>
                    </a:srgbClr>
                  </a:outerShdw>
                </a:effectLst>
              </a:rPr>
              <a:t>מה זה </a:t>
            </a:r>
            <a:r>
              <a:rPr lang="en-US" sz="4000" dirty="0" smtClean="0">
                <a:ln w="0"/>
                <a:solidFill>
                  <a:schemeClr val="accent1"/>
                </a:solidFill>
                <a:effectLst>
                  <a:outerShdw blurRad="38100" dist="25400" dir="5400000" algn="ctr" rotWithShape="0">
                    <a:srgbClr val="6E747A">
                      <a:alpha val="43000"/>
                    </a:srgbClr>
                  </a:outerShdw>
                </a:effectLst>
              </a:rPr>
              <a:t>?Beacon</a:t>
            </a:r>
            <a:endParaRPr lang="en-US" sz="4000"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p:cNvSpPr txBox="1"/>
          <p:nvPr/>
        </p:nvSpPr>
        <p:spPr>
          <a:xfrm>
            <a:off x="5457371" y="2394857"/>
            <a:ext cx="6429829" cy="1015663"/>
          </a:xfrm>
          <a:prstGeom prst="rect">
            <a:avLst/>
          </a:prstGeom>
          <a:noFill/>
        </p:spPr>
        <p:txBody>
          <a:bodyPr wrap="square" rtlCol="0">
            <a:spAutoFit/>
          </a:bodyPr>
          <a:lstStyle/>
          <a:p>
            <a:pPr algn="r" rtl="1"/>
            <a:r>
              <a:rPr lang="en-US" sz="2000" dirty="0" smtClean="0"/>
              <a:t>Beacon</a:t>
            </a:r>
            <a:r>
              <a:rPr lang="he-IL" sz="2000" dirty="0" smtClean="0"/>
              <a:t> הוא </a:t>
            </a:r>
            <a:r>
              <a:rPr lang="en-US" sz="2000" dirty="0" smtClean="0"/>
              <a:t>Open Flow Controller</a:t>
            </a:r>
            <a:r>
              <a:rPr lang="he-IL" sz="2000" dirty="0" smtClean="0"/>
              <a:t> על בסיס </a:t>
            </a:r>
            <a:r>
              <a:rPr lang="en-US" sz="2000" dirty="0" smtClean="0"/>
              <a:t>Java</a:t>
            </a:r>
            <a:r>
              <a:rPr lang="he-IL" sz="2000" dirty="0" smtClean="0"/>
              <a:t>  נוצר ב2010 עובד בגישת </a:t>
            </a:r>
            <a:r>
              <a:rPr lang="en-US" sz="2000" dirty="0" smtClean="0"/>
              <a:t>open source</a:t>
            </a:r>
            <a:r>
              <a:rPr lang="he-IL" sz="2000" dirty="0" smtClean="0"/>
              <a:t>. נעשה בו שימוש רחב למטרות לימוד ומחקר.</a:t>
            </a:r>
            <a:endParaRPr lang="en-US" sz="2000" dirty="0" smtClean="0"/>
          </a:p>
        </p:txBody>
      </p:sp>
      <p:sp>
        <p:nvSpPr>
          <p:cNvPr id="7" name="Rectangle 6"/>
          <p:cNvSpPr/>
          <p:nvPr/>
        </p:nvSpPr>
        <p:spPr>
          <a:xfrm>
            <a:off x="6995886" y="3625127"/>
            <a:ext cx="4662670" cy="707886"/>
          </a:xfrm>
          <a:prstGeom prst="rect">
            <a:avLst/>
          </a:prstGeom>
          <a:noFill/>
        </p:spPr>
        <p:txBody>
          <a:bodyPr wrap="square" lIns="91440" tIns="45720" rIns="91440" bIns="45720">
            <a:spAutoFit/>
          </a:bodyPr>
          <a:lstStyle/>
          <a:p>
            <a:pPr algn="ctr" rtl="1"/>
            <a:r>
              <a:rPr lang="he-IL" sz="4000" dirty="0" smtClean="0">
                <a:ln w="0"/>
                <a:solidFill>
                  <a:schemeClr val="accent1"/>
                </a:solidFill>
                <a:effectLst>
                  <a:outerShdw blurRad="38100" dist="25400" dir="5400000" algn="ctr" rotWithShape="0">
                    <a:srgbClr val="6E747A">
                      <a:alpha val="43000"/>
                    </a:srgbClr>
                  </a:outerShdw>
                </a:effectLst>
              </a:rPr>
              <a:t>המטרות של</a:t>
            </a:r>
            <a:r>
              <a:rPr lang="en-US" sz="4000" dirty="0" smtClean="0">
                <a:ln w="0"/>
                <a:solidFill>
                  <a:schemeClr val="accent1"/>
                </a:solidFill>
                <a:effectLst>
                  <a:outerShdw blurRad="38100" dist="25400" dir="5400000" algn="ctr" rotWithShape="0">
                    <a:srgbClr val="6E747A">
                      <a:alpha val="43000"/>
                    </a:srgbClr>
                  </a:outerShdw>
                </a:effectLst>
              </a:rPr>
              <a:t>:Beacon</a:t>
            </a:r>
            <a:endParaRPr lang="en-US" sz="4000" cap="none" spc="0" dirty="0">
              <a:ln w="0"/>
              <a:solidFill>
                <a:schemeClr val="accent1"/>
              </a:solidFill>
              <a:effectLst>
                <a:outerShdw blurRad="38100" dist="25400" dir="5400000" algn="ctr" rotWithShape="0">
                  <a:srgbClr val="6E747A">
                    <a:alpha val="43000"/>
                  </a:srgbClr>
                </a:outerShdw>
              </a:effectLst>
            </a:endParaRPr>
          </a:p>
        </p:txBody>
      </p:sp>
      <p:sp>
        <p:nvSpPr>
          <p:cNvPr id="8" name="TextBox 7"/>
          <p:cNvSpPr txBox="1"/>
          <p:nvPr/>
        </p:nvSpPr>
        <p:spPr>
          <a:xfrm>
            <a:off x="2714171" y="4746172"/>
            <a:ext cx="9173029" cy="1015663"/>
          </a:xfrm>
          <a:prstGeom prst="rect">
            <a:avLst/>
          </a:prstGeom>
          <a:noFill/>
        </p:spPr>
        <p:txBody>
          <a:bodyPr wrap="square" rtlCol="0">
            <a:spAutoFit/>
          </a:bodyPr>
          <a:lstStyle/>
          <a:p>
            <a:pPr marL="457200" indent="-457200" algn="r" rtl="1">
              <a:buFont typeface="+mj-lt"/>
              <a:buAutoNum type="arabicPeriod"/>
            </a:pPr>
            <a:r>
              <a:rPr lang="he-IL" sz="2000" dirty="0" smtClean="0"/>
              <a:t>פיתוח היצרנות (הפיריון) של המפתח.</a:t>
            </a:r>
          </a:p>
          <a:p>
            <a:pPr marL="457200" indent="-457200" algn="r" rtl="1">
              <a:buFont typeface="+mj-lt"/>
              <a:buAutoNum type="arabicPeriod"/>
            </a:pPr>
            <a:r>
              <a:rPr lang="he-IL" sz="2000" dirty="0" smtClean="0"/>
              <a:t>לספק את היכולת לפתות אפליקציות חדשות ולעצור אפליקציות רצות, </a:t>
            </a:r>
            <a:r>
              <a:rPr lang="he-IL" sz="2000" b="1" dirty="0" smtClean="0"/>
              <a:t>בזמן ריצה</a:t>
            </a:r>
            <a:r>
              <a:rPr lang="he-IL" sz="2000" dirty="0" smtClean="0"/>
              <a:t>.</a:t>
            </a:r>
          </a:p>
          <a:p>
            <a:pPr marL="457200" indent="-457200" algn="r" rtl="1">
              <a:buFont typeface="+mj-lt"/>
              <a:buAutoNum type="arabicPeriod"/>
            </a:pPr>
            <a:r>
              <a:rPr lang="he-IL" sz="2000" dirty="0" smtClean="0"/>
              <a:t>לספק ביצועים טובים. </a:t>
            </a:r>
            <a:endParaRPr lang="en-US" sz="2000" dirty="0" smtClean="0"/>
          </a:p>
        </p:txBody>
      </p:sp>
    </p:spTree>
    <p:extLst>
      <p:ext uri="{BB962C8B-B14F-4D97-AF65-F5344CB8AC3E}">
        <p14:creationId xmlns:p14="http://schemas.microsoft.com/office/powerpoint/2010/main" val="1491039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2229" y="188685"/>
            <a:ext cx="9134054" cy="830997"/>
          </a:xfrm>
          <a:prstGeom prst="rect">
            <a:avLst/>
          </a:prstGeom>
          <a:noFill/>
        </p:spPr>
        <p:txBody>
          <a:bodyPr wrap="square" lIns="91440" tIns="45720" rIns="91440" bIns="45720">
            <a:spAutoFit/>
          </a:bodyPr>
          <a:lstStyle/>
          <a:p>
            <a:pPr algn="ctr" rtl="1"/>
            <a:r>
              <a:rPr lang="he-IL" sz="4800" b="1" u="sng" cap="none" spc="0" dirty="0" smtClean="0">
                <a:ln w="0"/>
                <a:solidFill>
                  <a:schemeClr val="accent1"/>
                </a:solidFill>
                <a:effectLst>
                  <a:outerShdw blurRad="38100" dist="25400" dir="5400000" algn="ctr" rotWithShape="0">
                    <a:srgbClr val="6E747A">
                      <a:alpha val="43000"/>
                    </a:srgbClr>
                  </a:outerShdw>
                </a:effectLst>
              </a:rPr>
              <a:t>הבעיה- בניית</a:t>
            </a:r>
            <a:r>
              <a:rPr lang="en-US" sz="4800" b="1" u="sng" cap="none" spc="0" dirty="0" smtClean="0">
                <a:ln w="0"/>
                <a:solidFill>
                  <a:schemeClr val="accent1"/>
                </a:solidFill>
                <a:effectLst>
                  <a:outerShdw blurRad="38100" dist="25400" dir="5400000" algn="ctr" rotWithShape="0">
                    <a:srgbClr val="6E747A">
                      <a:alpha val="43000"/>
                    </a:srgbClr>
                  </a:outerShdw>
                </a:effectLst>
              </a:rPr>
              <a:t>Controller </a:t>
            </a:r>
            <a:r>
              <a:rPr lang="he-IL" sz="4800" b="1" u="sng" cap="none" spc="0" dirty="0" smtClean="0">
                <a:ln w="0"/>
                <a:solidFill>
                  <a:schemeClr val="accent1"/>
                </a:solidFill>
                <a:effectLst>
                  <a:outerShdw blurRad="38100" dist="25400" dir="5400000" algn="ctr" rotWithShape="0">
                    <a:srgbClr val="6E747A">
                      <a:alpha val="43000"/>
                    </a:srgbClr>
                  </a:outerShdw>
                </a:effectLst>
              </a:rPr>
              <a:t> אידיאלי</a:t>
            </a:r>
            <a:endParaRPr lang="en-US" sz="4800" b="1" u="sng" cap="none" spc="0"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a:off x="2917371" y="1335314"/>
            <a:ext cx="8447315" cy="1569660"/>
          </a:xfrm>
          <a:prstGeom prst="rect">
            <a:avLst/>
          </a:prstGeom>
          <a:noFill/>
        </p:spPr>
        <p:txBody>
          <a:bodyPr wrap="square" rtlCol="0">
            <a:spAutoFit/>
          </a:bodyPr>
          <a:lstStyle/>
          <a:p>
            <a:pPr algn="r" rtl="1"/>
            <a:r>
              <a:rPr lang="he-IL" dirty="0" smtClean="0"/>
              <a:t>ה</a:t>
            </a:r>
            <a:r>
              <a:rPr lang="en-US" dirty="0" smtClean="0"/>
              <a:t>Controller</a:t>
            </a:r>
            <a:r>
              <a:rPr lang="he-IL" dirty="0" smtClean="0"/>
              <a:t> הראשון שעבד בגישת </a:t>
            </a:r>
            <a:r>
              <a:rPr lang="en-US" dirty="0" smtClean="0"/>
              <a:t>open source</a:t>
            </a:r>
            <a:r>
              <a:rPr lang="he-IL" dirty="0" smtClean="0"/>
              <a:t> שקדם ל</a:t>
            </a:r>
            <a:r>
              <a:rPr lang="en-US" dirty="0" smtClean="0"/>
              <a:t>Beacon</a:t>
            </a:r>
            <a:r>
              <a:rPr lang="he-IL" dirty="0" smtClean="0"/>
              <a:t> הוא </a:t>
            </a:r>
            <a:r>
              <a:rPr lang="en-US" dirty="0" smtClean="0"/>
              <a:t>NOX</a:t>
            </a:r>
            <a:r>
              <a:rPr lang="he-IL" dirty="0" smtClean="0"/>
              <a:t>.</a:t>
            </a:r>
          </a:p>
          <a:p>
            <a:pPr algn="r" rtl="1"/>
            <a:r>
              <a:rPr lang="en-US" dirty="0" smtClean="0"/>
              <a:t>NOX</a:t>
            </a:r>
            <a:r>
              <a:rPr lang="he-IL" dirty="0" smtClean="0"/>
              <a:t> מאפשרת פיתוח בשפת </a:t>
            </a:r>
            <a:r>
              <a:rPr lang="en-US" dirty="0" smtClean="0"/>
              <a:t>Python</a:t>
            </a:r>
            <a:r>
              <a:rPr lang="he-IL" dirty="0" smtClean="0"/>
              <a:t> שהיא נוח וידידותית יותר עבור פיתוח אפליקציות רשת, או בשפת ב</a:t>
            </a:r>
            <a:r>
              <a:rPr lang="en-US" dirty="0" err="1" smtClean="0"/>
              <a:t>c++</a:t>
            </a:r>
            <a:r>
              <a:rPr lang="he-IL" dirty="0" smtClean="0"/>
              <a:t> שהיא בעלת ביצועים טובים יותר.</a:t>
            </a:r>
          </a:p>
          <a:p>
            <a:pPr algn="r" rtl="1"/>
            <a:endParaRPr lang="he-IL" dirty="0"/>
          </a:p>
          <a:p>
            <a:pPr algn="r" rtl="1"/>
            <a:r>
              <a:rPr lang="en-US" sz="2400" b="1" dirty="0" smtClean="0"/>
              <a:t>NOX</a:t>
            </a:r>
            <a:r>
              <a:rPr lang="he-IL" sz="2400" b="1" dirty="0" smtClean="0"/>
              <a:t> מציבה עבור המפתחים בה הפרדה בין נוחות לאיכות.</a:t>
            </a:r>
          </a:p>
        </p:txBody>
      </p:sp>
      <p:sp>
        <p:nvSpPr>
          <p:cNvPr id="8" name="Rectangle 7"/>
          <p:cNvSpPr/>
          <p:nvPr/>
        </p:nvSpPr>
        <p:spPr>
          <a:xfrm>
            <a:off x="2772229" y="3512457"/>
            <a:ext cx="9134054" cy="707886"/>
          </a:xfrm>
          <a:prstGeom prst="rect">
            <a:avLst/>
          </a:prstGeom>
          <a:noFill/>
        </p:spPr>
        <p:txBody>
          <a:bodyPr wrap="square" lIns="91440" tIns="45720" rIns="91440" bIns="45720">
            <a:spAutoFit/>
          </a:bodyPr>
          <a:lstStyle/>
          <a:p>
            <a:pPr algn="r" rtl="1"/>
            <a:r>
              <a:rPr lang="he-IL" sz="4000" b="1" cap="none" spc="0" dirty="0" smtClean="0">
                <a:ln w="0"/>
                <a:solidFill>
                  <a:schemeClr val="accent1"/>
                </a:solidFill>
                <a:effectLst>
                  <a:outerShdw blurRad="38100" dist="25400" dir="5400000" algn="ctr" rotWithShape="0">
                    <a:srgbClr val="6E747A">
                      <a:alpha val="43000"/>
                    </a:srgbClr>
                  </a:outerShdw>
                </a:effectLst>
              </a:rPr>
              <a:t>שאלות שנתעסק בהן:</a:t>
            </a:r>
            <a:endParaRPr lang="en-US" sz="4000" b="1" cap="none" spc="0" dirty="0">
              <a:ln w="0"/>
              <a:solidFill>
                <a:schemeClr val="accent1"/>
              </a:solidFill>
              <a:effectLst>
                <a:outerShdw blurRad="38100" dist="25400" dir="5400000" algn="ctr" rotWithShape="0">
                  <a:srgbClr val="6E747A">
                    <a:alpha val="43000"/>
                  </a:srgbClr>
                </a:outerShdw>
              </a:effectLst>
            </a:endParaRPr>
          </a:p>
        </p:txBody>
      </p:sp>
      <p:sp>
        <p:nvSpPr>
          <p:cNvPr id="9" name="TextBox 8"/>
          <p:cNvSpPr txBox="1"/>
          <p:nvPr/>
        </p:nvSpPr>
        <p:spPr>
          <a:xfrm>
            <a:off x="2017486" y="4520586"/>
            <a:ext cx="9347200" cy="1754326"/>
          </a:xfrm>
          <a:prstGeom prst="rect">
            <a:avLst/>
          </a:prstGeom>
          <a:noFill/>
        </p:spPr>
        <p:txBody>
          <a:bodyPr wrap="square" rtlCol="0">
            <a:spAutoFit/>
          </a:bodyPr>
          <a:lstStyle/>
          <a:p>
            <a:pPr marL="342900" indent="-342900" algn="r" rtl="1">
              <a:buFont typeface="+mj-lt"/>
              <a:buAutoNum type="arabicPeriod"/>
            </a:pPr>
            <a:r>
              <a:rPr lang="he-IL" dirty="0" smtClean="0"/>
              <a:t> </a:t>
            </a:r>
            <a:r>
              <a:rPr lang="he-IL" dirty="0"/>
              <a:t>האם </a:t>
            </a:r>
            <a:r>
              <a:rPr lang="en-US" dirty="0" err="1"/>
              <a:t>OpenFlow</a:t>
            </a:r>
            <a:r>
              <a:rPr lang="en-US" dirty="0"/>
              <a:t> Controller</a:t>
            </a:r>
            <a:r>
              <a:rPr lang="he-IL" dirty="0"/>
              <a:t> יכול להיות נוח ואיכותי בן זמנית? </a:t>
            </a:r>
            <a:r>
              <a:rPr lang="en-US" dirty="0"/>
              <a:t/>
            </a:r>
            <a:br>
              <a:rPr lang="en-US" dirty="0"/>
            </a:br>
            <a:r>
              <a:rPr lang="he-IL" dirty="0"/>
              <a:t>כלומר, האם יכול להיכתב בשפה ידידותית, נוחה וקלה מחד, ולהיות בעלת ביצועים איכותיים מאידך.</a:t>
            </a:r>
          </a:p>
          <a:p>
            <a:pPr marL="342900" indent="-342900" algn="r" rtl="1">
              <a:buFont typeface="+mj-lt"/>
              <a:buAutoNum type="arabicPeriod"/>
            </a:pPr>
            <a:r>
              <a:rPr lang="he-IL" dirty="0"/>
              <a:t>אם </a:t>
            </a:r>
            <a:r>
              <a:rPr lang="en-US" dirty="0" err="1"/>
              <a:t>OpenFlow</a:t>
            </a:r>
            <a:r>
              <a:rPr lang="en-US" dirty="0"/>
              <a:t> Controller</a:t>
            </a:r>
            <a:r>
              <a:rPr lang="he-IL" dirty="0"/>
              <a:t> דומה במהותו למערכת הפעלת תקשורת (</a:t>
            </a:r>
            <a:r>
              <a:rPr lang="en-US" dirty="0"/>
              <a:t>Network Operation System</a:t>
            </a:r>
            <a:r>
              <a:rPr lang="he-IL" dirty="0"/>
              <a:t>) האם הוא צריך להיות בעל יכולת פתיחת וסגירת אפליקציות בזמן ריצה?</a:t>
            </a:r>
            <a:r>
              <a:rPr lang="en-US" dirty="0" smtClean="0"/>
              <a:t/>
            </a:r>
            <a:br>
              <a:rPr lang="en-US" dirty="0" smtClean="0"/>
            </a:br>
            <a:r>
              <a:rPr lang="en-US" dirty="0" smtClean="0"/>
              <a:t> </a:t>
            </a:r>
            <a:endParaRPr lang="en-US" dirty="0"/>
          </a:p>
        </p:txBody>
      </p:sp>
    </p:spTree>
    <p:extLst>
      <p:ext uri="{BB962C8B-B14F-4D97-AF65-F5344CB8AC3E}">
        <p14:creationId xmlns:p14="http://schemas.microsoft.com/office/powerpoint/2010/main" val="3086315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4612" y="282192"/>
            <a:ext cx="1564147"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NOX</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1756229" y="1494972"/>
            <a:ext cx="9753600" cy="4524315"/>
          </a:xfrm>
          <a:prstGeom prst="rect">
            <a:avLst/>
          </a:prstGeom>
          <a:noFill/>
        </p:spPr>
        <p:txBody>
          <a:bodyPr wrap="square" rtlCol="0">
            <a:spAutoFit/>
          </a:bodyPr>
          <a:lstStyle/>
          <a:p>
            <a:pPr algn="r" rtl="1"/>
            <a:r>
              <a:rPr lang="he-IL" dirty="0" smtClean="0"/>
              <a:t>פלטפורמת </a:t>
            </a:r>
            <a:r>
              <a:rPr lang="en-US" dirty="0" err="1" smtClean="0"/>
              <a:t>OpenFlow</a:t>
            </a:r>
            <a:r>
              <a:rPr lang="en-US" dirty="0" smtClean="0"/>
              <a:t> Controller</a:t>
            </a:r>
            <a:r>
              <a:rPr lang="he-IL" dirty="0" smtClean="0"/>
              <a:t> הראשונה של </a:t>
            </a:r>
            <a:r>
              <a:rPr lang="en-US" dirty="0" smtClean="0"/>
              <a:t>NOX</a:t>
            </a:r>
            <a:r>
              <a:rPr lang="he-IL" dirty="0" smtClean="0"/>
              <a:t> שיצאה ב-2008 עבדה בשיטת </a:t>
            </a:r>
            <a:r>
              <a:rPr lang="en-US" dirty="0" smtClean="0"/>
              <a:t>Cooperative Threading</a:t>
            </a:r>
            <a:r>
              <a:rPr lang="he-IL" dirty="0" smtClean="0"/>
              <a:t> .</a:t>
            </a:r>
          </a:p>
          <a:p>
            <a:pPr algn="r" rtl="1"/>
            <a:r>
              <a:rPr lang="he-IL" dirty="0" smtClean="0"/>
              <a:t>ב-2011 יצאה גרסא נוספת של </a:t>
            </a:r>
            <a:r>
              <a:rPr lang="en-US" dirty="0" smtClean="0"/>
              <a:t>NOX</a:t>
            </a:r>
            <a:r>
              <a:rPr lang="he-IL" dirty="0" smtClean="0"/>
              <a:t> שתמכה בריבוי תהליכים וגם בשחלוף אפליקציות.</a:t>
            </a:r>
          </a:p>
          <a:p>
            <a:pPr algn="r" rtl="1"/>
            <a:endParaRPr lang="he-IL" dirty="0"/>
          </a:p>
          <a:p>
            <a:pPr algn="r" rtl="1"/>
            <a:r>
              <a:rPr lang="he-IL" dirty="0" smtClean="0"/>
              <a:t>מאז </a:t>
            </a:r>
            <a:r>
              <a:rPr lang="en-US" dirty="0" smtClean="0"/>
              <a:t>NOX</a:t>
            </a:r>
            <a:r>
              <a:rPr lang="he-IL" dirty="0" smtClean="0"/>
              <a:t> התווספו עוד הרבה </a:t>
            </a:r>
            <a:r>
              <a:rPr lang="en-US" dirty="0" err="1" smtClean="0"/>
              <a:t>Conrollers</a:t>
            </a:r>
            <a:r>
              <a:rPr lang="he-IL" dirty="0" smtClean="0"/>
              <a:t> לעולם ה-</a:t>
            </a:r>
            <a:r>
              <a:rPr lang="en-US" dirty="0" err="1" smtClean="0"/>
              <a:t>OpenFlow</a:t>
            </a:r>
            <a:r>
              <a:rPr lang="he-IL" dirty="0" smtClean="0"/>
              <a:t> שניתן לחלק אותם לשתי קטגוריות:</a:t>
            </a:r>
          </a:p>
          <a:p>
            <a:pPr marL="285750" indent="-285750" algn="r" rtl="1">
              <a:buFont typeface="Arial" panose="020B0604020202020204" pitchFamily="34" charset="0"/>
              <a:buChar char="•"/>
            </a:pPr>
            <a:r>
              <a:rPr lang="en-US" dirty="0" smtClean="0"/>
              <a:t>Open source single-instance controllers</a:t>
            </a:r>
          </a:p>
          <a:p>
            <a:pPr marL="285750" indent="-285750" algn="r" rtl="1">
              <a:buFont typeface="Arial" panose="020B0604020202020204" pitchFamily="34" charset="0"/>
              <a:buChar char="•"/>
            </a:pPr>
            <a:r>
              <a:rPr lang="en-US" dirty="0" smtClean="0"/>
              <a:t>Commercial closed source distributed controllers</a:t>
            </a:r>
          </a:p>
          <a:p>
            <a:pPr marL="285750" indent="-285750" algn="r" rtl="1">
              <a:buFont typeface="Arial" panose="020B0604020202020204" pitchFamily="34" charset="0"/>
              <a:buChar char="•"/>
            </a:pPr>
            <a:endParaRPr lang="en-US" dirty="0" smtClean="0"/>
          </a:p>
          <a:p>
            <a:pPr marL="285750" indent="-285750" algn="r" rtl="1">
              <a:buFont typeface="Arial" panose="020B0604020202020204" pitchFamily="34" charset="0"/>
              <a:buChar char="•"/>
            </a:pPr>
            <a:endParaRPr lang="en-US" dirty="0"/>
          </a:p>
          <a:p>
            <a:pPr algn="r" rtl="1"/>
            <a:r>
              <a:rPr lang="he-IL" dirty="0" smtClean="0"/>
              <a:t>ההבדל הייחודי בין ה-</a:t>
            </a:r>
            <a:r>
              <a:rPr lang="en-US" dirty="0" smtClean="0"/>
              <a:t>Controllers</a:t>
            </a:r>
            <a:r>
              <a:rPr lang="he-IL" dirty="0" smtClean="0"/>
              <a:t> מקטגורית </a:t>
            </a:r>
            <a:r>
              <a:rPr lang="en-US" dirty="0" smtClean="0"/>
              <a:t>Open source single-instance</a:t>
            </a:r>
            <a:r>
              <a:rPr lang="he-IL" dirty="0" smtClean="0"/>
              <a:t> הוא בשפת הכתיבה שבה פותח:</a:t>
            </a:r>
          </a:p>
          <a:p>
            <a:pPr algn="l"/>
            <a:endParaRPr lang="en-US" dirty="0" smtClean="0"/>
          </a:p>
          <a:p>
            <a:pPr algn="l"/>
            <a:r>
              <a:rPr lang="en-US" dirty="0" smtClean="0"/>
              <a:t>C: </a:t>
            </a:r>
            <a:r>
              <a:rPr lang="en-US" dirty="0" err="1" smtClean="0"/>
              <a:t>Trema</a:t>
            </a:r>
            <a:r>
              <a:rPr lang="en-US" dirty="0" smtClean="0"/>
              <a:t> (also Ruby) and MUL (NOX also C++)</a:t>
            </a:r>
          </a:p>
          <a:p>
            <a:pPr algn="l"/>
            <a:r>
              <a:rPr lang="en-US" dirty="0" err="1" smtClean="0"/>
              <a:t>HasKell</a:t>
            </a:r>
            <a:r>
              <a:rPr lang="en-US" dirty="0" smtClean="0"/>
              <a:t>: Nettle, </a:t>
            </a:r>
            <a:r>
              <a:rPr lang="en-US" dirty="0" err="1" smtClean="0"/>
              <a:t>McNettle</a:t>
            </a:r>
            <a:r>
              <a:rPr lang="en-US" dirty="0"/>
              <a:t> </a:t>
            </a:r>
            <a:r>
              <a:rPr lang="en-US" dirty="0" smtClean="0"/>
              <a:t>and </a:t>
            </a:r>
            <a:r>
              <a:rPr lang="en-US" dirty="0" err="1" smtClean="0"/>
              <a:t>NetCore</a:t>
            </a:r>
            <a:endParaRPr lang="en-US" dirty="0" smtClean="0"/>
          </a:p>
          <a:p>
            <a:pPr algn="l"/>
            <a:r>
              <a:rPr lang="en-US" dirty="0" smtClean="0"/>
              <a:t>Java: Maestro and Floodlight</a:t>
            </a:r>
          </a:p>
          <a:p>
            <a:pPr algn="l"/>
            <a:r>
              <a:rPr lang="en-US" dirty="0" err="1" smtClean="0"/>
              <a:t>OCaml</a:t>
            </a:r>
            <a:r>
              <a:rPr lang="en-US" dirty="0" smtClean="0"/>
              <a:t>: Mirage and Frenetic</a:t>
            </a:r>
          </a:p>
          <a:p>
            <a:pPr algn="l"/>
            <a:r>
              <a:rPr lang="en-US" dirty="0" smtClean="0"/>
              <a:t>Python: POX, Pyretic and </a:t>
            </a:r>
            <a:r>
              <a:rPr lang="en-US" dirty="0" err="1" smtClean="0"/>
              <a:t>Ryu</a:t>
            </a:r>
            <a:r>
              <a:rPr lang="en-US" dirty="0" smtClean="0"/>
              <a:t> (NOX)  </a:t>
            </a:r>
            <a:endParaRPr lang="en-US" dirty="0"/>
          </a:p>
        </p:txBody>
      </p:sp>
    </p:spTree>
    <p:extLst>
      <p:ext uri="{BB962C8B-B14F-4D97-AF65-F5344CB8AC3E}">
        <p14:creationId xmlns:p14="http://schemas.microsoft.com/office/powerpoint/2010/main" val="3661291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83043" y="195106"/>
            <a:ext cx="4232249" cy="923330"/>
          </a:xfrm>
          <a:prstGeom prst="rect">
            <a:avLst/>
          </a:prstGeom>
          <a:noFill/>
        </p:spPr>
        <p:txBody>
          <a:bodyPr wrap="none" lIns="91440" tIns="45720" rIns="91440" bIns="45720">
            <a:spAutoFit/>
          </a:bodyPr>
          <a:lstStyle/>
          <a:p>
            <a:pPr algn="r" rtl="1"/>
            <a:r>
              <a:rPr lang="he-IL" sz="5400" b="0" cap="none" spc="0" dirty="0" smtClean="0">
                <a:ln w="0"/>
                <a:solidFill>
                  <a:schemeClr val="accent1"/>
                </a:solidFill>
                <a:effectLst>
                  <a:outerShdw blurRad="38100" dist="25400" dir="5400000" algn="ctr" rotWithShape="0">
                    <a:srgbClr val="6E747A">
                      <a:alpha val="43000"/>
                    </a:srgbClr>
                  </a:outerShdw>
                </a:effectLst>
              </a:rPr>
              <a:t>יעילות הפיתוח</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1943978" y="1886857"/>
            <a:ext cx="9971314" cy="2677656"/>
          </a:xfrm>
          <a:prstGeom prst="rect">
            <a:avLst/>
          </a:prstGeom>
          <a:noFill/>
        </p:spPr>
        <p:txBody>
          <a:bodyPr wrap="square" rtlCol="0">
            <a:spAutoFit/>
          </a:bodyPr>
          <a:lstStyle/>
          <a:p>
            <a:pPr algn="r" rtl="1"/>
            <a:r>
              <a:rPr lang="he-IL" sz="2800" dirty="0" smtClean="0"/>
              <a:t>נתעסק בעיצוב הקוד של </a:t>
            </a:r>
            <a:r>
              <a:rPr lang="en-US" sz="2800" dirty="0" smtClean="0"/>
              <a:t>Beacon</a:t>
            </a:r>
            <a:r>
              <a:rPr lang="he-IL" sz="2800" dirty="0" smtClean="0"/>
              <a:t> במטרה לשפר את היצרנות של המפתחים שמשתמשים בו.</a:t>
            </a:r>
          </a:p>
          <a:p>
            <a:pPr algn="r" rtl="1"/>
            <a:r>
              <a:rPr lang="he-IL" sz="2800" dirty="0" smtClean="0"/>
              <a:t>כלומר, נרצה </a:t>
            </a:r>
            <a:r>
              <a:rPr lang="en-US" sz="2800" dirty="0" smtClean="0"/>
              <a:t>Controller</a:t>
            </a:r>
            <a:r>
              <a:rPr lang="he-IL" sz="2800" dirty="0" smtClean="0"/>
              <a:t> שמאפשר למפתח ליצור אפליקציות רבות יותר ואיכותיות יותר.</a:t>
            </a:r>
          </a:p>
          <a:p>
            <a:pPr algn="r" rtl="1"/>
            <a:endParaRPr lang="he-IL" sz="2800" dirty="0"/>
          </a:p>
          <a:p>
            <a:pPr algn="r" rtl="1"/>
            <a:r>
              <a:rPr lang="he-IL" sz="2800" dirty="0" smtClean="0"/>
              <a:t>נבחן את שפת הפיתוח האידיאלית, הספריות החיוניות וה-</a:t>
            </a:r>
            <a:r>
              <a:rPr lang="en-US" sz="2800" dirty="0" smtClean="0"/>
              <a:t>API</a:t>
            </a:r>
            <a:r>
              <a:rPr lang="he-IL" sz="2800" dirty="0" smtClean="0"/>
              <a:t> הכדאי.</a:t>
            </a:r>
            <a:endParaRPr lang="en-US" sz="2800" dirty="0"/>
          </a:p>
        </p:txBody>
      </p:sp>
    </p:spTree>
    <p:extLst>
      <p:ext uri="{BB962C8B-B14F-4D97-AF65-F5344CB8AC3E}">
        <p14:creationId xmlns:p14="http://schemas.microsoft.com/office/powerpoint/2010/main" val="3227755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7832" y="195106"/>
            <a:ext cx="3597460" cy="923330"/>
          </a:xfrm>
          <a:prstGeom prst="rect">
            <a:avLst/>
          </a:prstGeom>
          <a:noFill/>
        </p:spPr>
        <p:txBody>
          <a:bodyPr wrap="none" lIns="91440" tIns="45720" rIns="91440" bIns="45720">
            <a:spAutoFit/>
          </a:bodyPr>
          <a:lstStyle/>
          <a:p>
            <a:pPr algn="r" rtl="1"/>
            <a:r>
              <a:rPr lang="he-IL" sz="5400" b="0" cap="none" spc="0" dirty="0" smtClean="0">
                <a:ln w="0"/>
                <a:solidFill>
                  <a:schemeClr val="accent1"/>
                </a:solidFill>
                <a:effectLst>
                  <a:outerShdw blurRad="38100" dist="25400" dir="5400000" algn="ctr" rotWithShape="0">
                    <a:srgbClr val="6E747A">
                      <a:alpha val="43000"/>
                    </a:srgbClr>
                  </a:outerShdw>
                </a:effectLst>
              </a:rPr>
              <a:t>שפת הפיתוח</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1145692" y="1422400"/>
            <a:ext cx="10769600" cy="2031325"/>
          </a:xfrm>
          <a:prstGeom prst="rect">
            <a:avLst/>
          </a:prstGeom>
          <a:noFill/>
        </p:spPr>
        <p:txBody>
          <a:bodyPr wrap="square" rtlCol="0">
            <a:spAutoFit/>
          </a:bodyPr>
          <a:lstStyle/>
          <a:p>
            <a:pPr algn="r" rtl="1"/>
            <a:r>
              <a:rPr lang="en-US" dirty="0" smtClean="0"/>
              <a:t>C</a:t>
            </a:r>
            <a:r>
              <a:rPr lang="he-IL" dirty="0" smtClean="0"/>
              <a:t> ו-</a:t>
            </a:r>
            <a:r>
              <a:rPr lang="en-US" dirty="0" smtClean="0"/>
              <a:t>C++</a:t>
            </a:r>
            <a:r>
              <a:rPr lang="he-IL" dirty="0" smtClean="0"/>
              <a:t> הן אומנם שפות פיתוח בעלות ביצועים מרשימים שכדאי לפתח בהן אבל הן מגיעות עם מספר חסרונות שכדאי לקחת בחשבון:</a:t>
            </a:r>
          </a:p>
          <a:p>
            <a:pPr marL="285750" indent="-285750" algn="r" rtl="1">
              <a:buFont typeface="Arial" panose="020B0604020202020204" pitchFamily="34" charset="0"/>
              <a:buChar char="•"/>
            </a:pPr>
            <a:r>
              <a:rPr lang="he-IL" dirty="0" smtClean="0"/>
              <a:t>זמן קומפילציה </a:t>
            </a:r>
            <a:r>
              <a:rPr lang="he-IL" b="1" dirty="0" smtClean="0"/>
              <a:t>מלאה</a:t>
            </a:r>
            <a:r>
              <a:rPr lang="he-IL" dirty="0" smtClean="0"/>
              <a:t> ארוך במיוחד (יותר מ-10 דקות!!)</a:t>
            </a:r>
          </a:p>
          <a:p>
            <a:pPr marL="285750" indent="-285750" algn="r" rtl="1">
              <a:buFont typeface="Arial" panose="020B0604020202020204" pitchFamily="34" charset="0"/>
              <a:buChar char="•"/>
            </a:pPr>
            <a:r>
              <a:rPr lang="he-IL" dirty="0" smtClean="0"/>
              <a:t>שגיאות קומפילציה לא מובהקות, לא קל להבין מה שורש הבעיה.</a:t>
            </a:r>
          </a:p>
          <a:p>
            <a:pPr marL="285750" indent="-285750" algn="r" rtl="1">
              <a:buFont typeface="Arial" panose="020B0604020202020204" pitchFamily="34" charset="0"/>
              <a:buChar char="•"/>
            </a:pPr>
            <a:r>
              <a:rPr lang="he-IL" dirty="0" smtClean="0"/>
              <a:t>הקצאות ושחרור ידני של זכרון, יוצר קריסות עקב עומס על זכרון שמנוהל לא טוב או דליפות זכרון.</a:t>
            </a:r>
          </a:p>
          <a:p>
            <a:pPr marL="285750" indent="-285750" algn="r" rtl="1">
              <a:buFont typeface="Arial" panose="020B0604020202020204" pitchFamily="34" charset="0"/>
              <a:buChar char="•"/>
            </a:pPr>
            <a:endParaRPr lang="he-IL" dirty="0" smtClean="0"/>
          </a:p>
          <a:p>
            <a:pPr algn="r" rtl="1"/>
            <a:endParaRPr lang="he-IL" dirty="0"/>
          </a:p>
        </p:txBody>
      </p:sp>
      <p:sp>
        <p:nvSpPr>
          <p:cNvPr id="6" name="Rectangle 5"/>
          <p:cNvSpPr/>
          <p:nvPr/>
        </p:nvSpPr>
        <p:spPr>
          <a:xfrm>
            <a:off x="2860338" y="3141506"/>
            <a:ext cx="8909811" cy="584775"/>
          </a:xfrm>
          <a:prstGeom prst="rect">
            <a:avLst/>
          </a:prstGeom>
          <a:noFill/>
        </p:spPr>
        <p:txBody>
          <a:bodyPr wrap="none" lIns="91440" tIns="45720" rIns="91440" bIns="45720">
            <a:spAutoFit/>
          </a:bodyPr>
          <a:lstStyle/>
          <a:p>
            <a:pPr algn="r" rtl="1"/>
            <a:r>
              <a:rPr lang="he-IL" sz="3200" b="0" cap="none" spc="0" dirty="0" smtClean="0">
                <a:ln w="0"/>
                <a:solidFill>
                  <a:schemeClr val="accent1"/>
                </a:solidFill>
                <a:effectLst>
                  <a:outerShdw blurRad="38100" dist="25400" dir="5400000" algn="ctr" rotWithShape="0">
                    <a:srgbClr val="6E747A">
                      <a:alpha val="43000"/>
                    </a:srgbClr>
                  </a:outerShdw>
                </a:effectLst>
              </a:rPr>
              <a:t>שפות בעלות ניהול זכרון אוטומטי </a:t>
            </a:r>
            <a:r>
              <a:rPr lang="en-US" sz="3200" b="0" cap="none" spc="0" dirty="0" smtClean="0">
                <a:ln w="0"/>
                <a:solidFill>
                  <a:schemeClr val="accent1"/>
                </a:solidFill>
                <a:effectLst>
                  <a:outerShdw blurRad="38100" dist="25400" dir="5400000" algn="ctr" rotWithShape="0">
                    <a:srgbClr val="6E747A">
                      <a:alpha val="43000"/>
                    </a:srgbClr>
                  </a:outerShdw>
                </a:effectLst>
              </a:rPr>
              <a:t>(Garbage Collector)</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a:off x="1145692" y="3875314"/>
            <a:ext cx="10769600" cy="2769989"/>
          </a:xfrm>
          <a:prstGeom prst="rect">
            <a:avLst/>
          </a:prstGeom>
          <a:noFill/>
        </p:spPr>
        <p:txBody>
          <a:bodyPr wrap="square" rtlCol="0">
            <a:spAutoFit/>
          </a:bodyPr>
          <a:lstStyle/>
          <a:p>
            <a:pPr algn="r" rtl="1"/>
            <a:r>
              <a:rPr lang="he-IL" dirty="0" smtClean="0"/>
              <a:t>יכולת ניהול הזכרון האוטומטי תרום לעבודה עם שגיאות זכרון מעטות. שפות אלו לרוב גם בעלות זמן קומפילציה קצר יותר ויכולת הכוונה מדויקת לטעויות עד רמת השורה בה נעשתה הטעות.</a:t>
            </a:r>
            <a:endParaRPr lang="he-IL" dirty="0"/>
          </a:p>
          <a:p>
            <a:pPr algn="r" rtl="1"/>
            <a:endParaRPr lang="he-IL" dirty="0" smtClean="0"/>
          </a:p>
          <a:p>
            <a:pPr algn="r" rtl="1"/>
            <a:r>
              <a:rPr lang="he-IL" sz="2000" b="1" dirty="0" smtClean="0"/>
              <a:t>בחירת השפות התמקדה ב-3 פרמטרים:</a:t>
            </a:r>
          </a:p>
          <a:p>
            <a:pPr marL="457200" indent="-457200" algn="r" rtl="1">
              <a:buFont typeface="+mj-lt"/>
              <a:buAutoNum type="arabicPeriod"/>
            </a:pPr>
            <a:r>
              <a:rPr lang="he-IL" sz="2000" b="1" dirty="0" smtClean="0"/>
              <a:t>ניהול זכרון אוטומטי.</a:t>
            </a:r>
          </a:p>
          <a:p>
            <a:pPr marL="457200" indent="-457200" algn="r" rtl="1">
              <a:buFont typeface="+mj-lt"/>
              <a:buAutoNum type="arabicPeriod"/>
            </a:pPr>
            <a:r>
              <a:rPr lang="he-IL" sz="2000" b="1" dirty="0" smtClean="0"/>
              <a:t>גמישות שימוש במערכת הפעלה.</a:t>
            </a:r>
          </a:p>
          <a:p>
            <a:pPr marL="457200" indent="-457200" algn="r" rtl="1">
              <a:buFont typeface="+mj-lt"/>
              <a:buAutoNum type="arabicPeriod"/>
            </a:pPr>
            <a:r>
              <a:rPr lang="he-IL" sz="2000" b="1" dirty="0" smtClean="0"/>
              <a:t>דרגת ביצועים גבוהה.</a:t>
            </a:r>
          </a:p>
          <a:p>
            <a:pPr marL="457200" indent="-457200" algn="r" rtl="1">
              <a:buFont typeface="+mj-lt"/>
              <a:buAutoNum type="arabicPeriod"/>
            </a:pPr>
            <a:endParaRPr lang="he-IL" sz="2000" b="1" dirty="0"/>
          </a:p>
          <a:p>
            <a:pPr algn="r" rtl="1"/>
            <a:r>
              <a:rPr lang="he-IL" sz="2000" b="1" dirty="0" smtClean="0"/>
              <a:t>נתמקד בשפות </a:t>
            </a:r>
            <a:r>
              <a:rPr lang="en-US" sz="2000" b="1" dirty="0" smtClean="0"/>
              <a:t>C#, Python</a:t>
            </a:r>
            <a:r>
              <a:rPr lang="he-IL" sz="2000" b="1" dirty="0" smtClean="0"/>
              <a:t> ו-</a:t>
            </a:r>
            <a:r>
              <a:rPr lang="en-US" sz="2000" b="1" dirty="0" smtClean="0"/>
              <a:t>Java</a:t>
            </a:r>
            <a:r>
              <a:rPr lang="he-IL" sz="2000" b="1" dirty="0" smtClean="0"/>
              <a:t> מתוכן נבחר שפה אחת לפתח בה.</a:t>
            </a:r>
          </a:p>
        </p:txBody>
      </p:sp>
    </p:spTree>
    <p:extLst>
      <p:ext uri="{BB962C8B-B14F-4D97-AF65-F5344CB8AC3E}">
        <p14:creationId xmlns:p14="http://schemas.microsoft.com/office/powerpoint/2010/main" val="372915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 calcmode="lin" valueType="num">
                                      <p:cBhvr additive="base">
                                        <p:cTn id="26"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 calcmode="lin" valueType="num">
                                      <p:cBhvr additive="base">
                                        <p:cTn id="32"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 calcmode="lin" valueType="num">
                                      <p:cBhvr additive="base">
                                        <p:cTn id="38"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anim calcmode="lin" valueType="num">
                                      <p:cBhvr>
                                        <p:cTn id="44" dur="500" fill="hold"/>
                                        <p:tgtEl>
                                          <p:spTgt spid="7">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7">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31994" y="296706"/>
            <a:ext cx="3541355" cy="584775"/>
          </a:xfrm>
          <a:prstGeom prst="rect">
            <a:avLst/>
          </a:prstGeom>
          <a:noFill/>
        </p:spPr>
        <p:txBody>
          <a:bodyPr wrap="none" lIns="91440" tIns="45720" rIns="91440" bIns="45720">
            <a:spAutoFit/>
          </a:bodyPr>
          <a:lstStyle/>
          <a:p>
            <a:pPr algn="r" rtl="1"/>
            <a:r>
              <a:rPr lang="he-IL" sz="3200" b="0" cap="none" spc="0" dirty="0" smtClean="0">
                <a:ln w="0"/>
                <a:solidFill>
                  <a:schemeClr val="accent1"/>
                </a:solidFill>
                <a:effectLst>
                  <a:outerShdw blurRad="38100" dist="25400" dir="5400000" algn="ctr" rotWithShape="0">
                    <a:srgbClr val="6E747A">
                      <a:alpha val="43000"/>
                    </a:srgbClr>
                  </a:outerShdw>
                </a:effectLst>
              </a:rPr>
              <a:t>התמקדות בשפה אחת</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1263679" y="1030513"/>
            <a:ext cx="10826721" cy="5170646"/>
          </a:xfrm>
          <a:prstGeom prst="rect">
            <a:avLst/>
          </a:prstGeom>
          <a:noFill/>
        </p:spPr>
        <p:txBody>
          <a:bodyPr wrap="square" rtlCol="0">
            <a:spAutoFit/>
          </a:bodyPr>
          <a:lstStyle/>
          <a:p>
            <a:pPr algn="r" rtl="1"/>
            <a:endParaRPr lang="he-IL" dirty="0" smtClean="0"/>
          </a:p>
          <a:p>
            <a:pPr algn="r" rtl="1"/>
            <a:r>
              <a:rPr lang="he-IL" dirty="0" smtClean="0"/>
              <a:t>גמישות במערכת הפעלה היא מצרך חובה בכל מה שקשור בפיתוח </a:t>
            </a:r>
            <a:r>
              <a:rPr lang="en-US" dirty="0" smtClean="0"/>
              <a:t>Controller </a:t>
            </a:r>
            <a:r>
              <a:rPr lang="en-US" dirty="0" err="1" smtClean="0"/>
              <a:t>OpenFlow</a:t>
            </a:r>
            <a:r>
              <a:rPr lang="he-IL" dirty="0" smtClean="0"/>
              <a:t> כלומר רצוי שירוץ ללא תקלות על 3 מערכות ההפעלה הגדולות: </a:t>
            </a:r>
            <a:r>
              <a:rPr lang="en-US" dirty="0" smtClean="0"/>
              <a:t>Linux, Windows, </a:t>
            </a:r>
            <a:r>
              <a:rPr lang="en-US" dirty="0" err="1" smtClean="0"/>
              <a:t>MacOSX</a:t>
            </a:r>
            <a:endParaRPr lang="he-IL" dirty="0" smtClean="0"/>
          </a:p>
          <a:p>
            <a:pPr algn="r" rtl="1"/>
            <a:endParaRPr lang="he-IL" dirty="0"/>
          </a:p>
          <a:p>
            <a:pPr algn="r" rtl="1"/>
            <a:r>
              <a:rPr lang="he-IL" dirty="0" smtClean="0"/>
              <a:t>3 השפות </a:t>
            </a:r>
            <a:r>
              <a:rPr lang="en-US" dirty="0" smtClean="0"/>
              <a:t>C#, Python</a:t>
            </a:r>
            <a:r>
              <a:rPr lang="he-IL" dirty="0" smtClean="0"/>
              <a:t> ו-</a:t>
            </a:r>
            <a:r>
              <a:rPr lang="en-US" dirty="0" smtClean="0"/>
              <a:t>Java</a:t>
            </a:r>
            <a:r>
              <a:rPr lang="he-IL" dirty="0" smtClean="0"/>
              <a:t> אכן עושות זאת אך </a:t>
            </a:r>
            <a:r>
              <a:rPr lang="en-US" dirty="0" smtClean="0"/>
              <a:t>C#</a:t>
            </a:r>
            <a:r>
              <a:rPr lang="he-IL" dirty="0" smtClean="0"/>
              <a:t> מתפקדת פחות טוב על מערכות הפעלה שאינן </a:t>
            </a:r>
            <a:r>
              <a:rPr lang="en-US" dirty="0" smtClean="0"/>
              <a:t>Windows</a:t>
            </a:r>
            <a:r>
              <a:rPr lang="he-IL" dirty="0" smtClean="0"/>
              <a:t> בה היא מתפקדת ללא דופי.</a:t>
            </a:r>
          </a:p>
          <a:p>
            <a:pPr algn="r" rtl="1"/>
            <a:r>
              <a:rPr lang="en-US" dirty="0" smtClean="0"/>
              <a:t>C#</a:t>
            </a:r>
            <a:r>
              <a:rPr lang="he-IL" dirty="0" smtClean="0"/>
              <a:t> נפסלה.</a:t>
            </a:r>
          </a:p>
          <a:p>
            <a:pPr algn="r" rtl="1"/>
            <a:endParaRPr lang="he-IL" dirty="0"/>
          </a:p>
          <a:p>
            <a:pPr algn="r" rtl="1"/>
            <a:r>
              <a:rPr lang="he-IL" dirty="0" smtClean="0"/>
              <a:t>איכות ביצוע היא עניין שנבחן ספציפית למקרה שבו מתעסקים.</a:t>
            </a:r>
            <a:r>
              <a:rPr lang="en-US" dirty="0" smtClean="0"/>
              <a:t> </a:t>
            </a:r>
            <a:r>
              <a:rPr lang="he-IL" dirty="0" smtClean="0"/>
              <a:t>בכל מה שקשור לפיתוח </a:t>
            </a:r>
            <a:r>
              <a:rPr lang="en-US" dirty="0" err="1" smtClean="0"/>
              <a:t>OpenFlow</a:t>
            </a:r>
            <a:r>
              <a:rPr lang="en-US" dirty="0" smtClean="0"/>
              <a:t> Controllers</a:t>
            </a:r>
            <a:r>
              <a:rPr lang="he-IL" dirty="0" smtClean="0"/>
              <a:t> מאוד חשוב לשים דגש על ביצוע</a:t>
            </a:r>
            <a:r>
              <a:rPr lang="he-IL" dirty="0"/>
              <a:t>י</a:t>
            </a:r>
            <a:r>
              <a:rPr lang="he-IL" dirty="0" smtClean="0"/>
              <a:t> עיבוד. תהליכונים צריכים לרוץ בצורה יעילה ככל האפשר כדי לתרום להליך יעיל.</a:t>
            </a:r>
            <a:endParaRPr lang="he-IL" dirty="0"/>
          </a:p>
          <a:p>
            <a:pPr algn="r" rtl="1"/>
            <a:endParaRPr lang="he-IL" dirty="0" smtClean="0"/>
          </a:p>
          <a:p>
            <a:pPr algn="r" rtl="1"/>
            <a:r>
              <a:rPr lang="he-IL" dirty="0" smtClean="0"/>
              <a:t>מראשית המחקר טיב הביצוע של </a:t>
            </a:r>
            <a:r>
              <a:rPr lang="en-US" dirty="0" smtClean="0"/>
              <a:t>C#</a:t>
            </a:r>
            <a:r>
              <a:rPr lang="he-IL" dirty="0" smtClean="0"/>
              <a:t> ו-</a:t>
            </a:r>
            <a:r>
              <a:rPr lang="en-US" dirty="0" smtClean="0"/>
              <a:t>Java</a:t>
            </a:r>
            <a:r>
              <a:rPr lang="he-IL" dirty="0" smtClean="0"/>
              <a:t> בכל מה שקשור לפיתוח ב-</a:t>
            </a:r>
            <a:r>
              <a:rPr lang="en-US" dirty="0" err="1" smtClean="0"/>
              <a:t>OpenFlow</a:t>
            </a:r>
            <a:r>
              <a:rPr lang="he-IL" dirty="0" smtClean="0"/>
              <a:t> לא היה ידוע או ודאי, אך בכל מה שנוגע ל-</a:t>
            </a:r>
            <a:r>
              <a:rPr lang="en-US" dirty="0" smtClean="0"/>
              <a:t>Python</a:t>
            </a:r>
            <a:r>
              <a:rPr lang="he-IL" dirty="0" smtClean="0"/>
              <a:t> כבר מתקופת השימוש ב-</a:t>
            </a:r>
            <a:r>
              <a:rPr lang="en-US" dirty="0" smtClean="0"/>
              <a:t>NOX Controller</a:t>
            </a:r>
            <a:r>
              <a:rPr lang="he-IL" dirty="0" smtClean="0"/>
              <a:t> היה ידוע שיכולת הביצוע שלו ירודה.</a:t>
            </a:r>
          </a:p>
          <a:p>
            <a:pPr algn="r" rtl="1"/>
            <a:endParaRPr lang="he-IL" dirty="0"/>
          </a:p>
          <a:p>
            <a:pPr algn="r" rtl="1"/>
            <a:r>
              <a:rPr lang="en-US" dirty="0" smtClean="0"/>
              <a:t>JAVA</a:t>
            </a:r>
            <a:r>
              <a:rPr lang="he-IL" dirty="0" smtClean="0"/>
              <a:t> מתפקדת בכל אחת מ-3 מערכות ההפעלה שהוזכרו, בעלת ניהול זכרון אוטומטי וידידותית למשתמש ועובדת בשיטת </a:t>
            </a:r>
            <a:r>
              <a:rPr lang="en-US" dirty="0" smtClean="0"/>
              <a:t>Multithreading</a:t>
            </a:r>
            <a:r>
              <a:rPr lang="he-IL" dirty="0" smtClean="0"/>
              <a:t>.</a:t>
            </a:r>
          </a:p>
          <a:p>
            <a:pPr algn="r" rtl="1"/>
            <a:endParaRPr lang="he-IL" dirty="0"/>
          </a:p>
          <a:p>
            <a:pPr algn="r" rtl="1"/>
            <a:r>
              <a:rPr lang="he-IL" sz="2400" b="1" dirty="0" smtClean="0"/>
              <a:t>ולכן,</a:t>
            </a:r>
            <a:r>
              <a:rPr lang="he-IL" dirty="0" smtClean="0"/>
              <a:t> </a:t>
            </a:r>
            <a:r>
              <a:rPr lang="en-US" dirty="0" smtClean="0"/>
              <a:t>JAVA</a:t>
            </a:r>
            <a:r>
              <a:rPr lang="he-IL" dirty="0" smtClean="0"/>
              <a:t> נבחרה מבין השלושה להיות השפה המרכזית במאמר עליה בוצעו הניסויים.</a:t>
            </a:r>
            <a:endParaRPr lang="he-IL" sz="2400" b="1" dirty="0" smtClean="0"/>
          </a:p>
        </p:txBody>
      </p:sp>
      <p:pic>
        <p:nvPicPr>
          <p:cNvPr id="2050" name="Picture 2" descr="http://www.ecsteam.com/wp-content/uploads/Jav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2746" y="5278246"/>
            <a:ext cx="1579754" cy="15797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devstickers.com/assets/img/pro/2p4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3546" y="59404"/>
            <a:ext cx="959701" cy="9597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e5817f8e2e9a2e34042-3365e7f0719651e5b8d0979bce83c558.ssl.cf5.rackcdn.com/pyth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27274" y="45059"/>
            <a:ext cx="974046" cy="9740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ecsteam.com/wp-content/uploads/Java.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52500" y="-75719"/>
            <a:ext cx="1139588" cy="11395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flipH="1">
            <a:off x="1813546" y="150300"/>
            <a:ext cx="959701" cy="822077"/>
          </a:xfrm>
          <a:prstGeom prst="line">
            <a:avLst/>
          </a:prstGeom>
          <a:ln w="984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027274" y="121043"/>
            <a:ext cx="959701" cy="822077"/>
          </a:xfrm>
          <a:prstGeom prst="line">
            <a:avLst/>
          </a:prstGeom>
          <a:ln w="984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47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 calcmode="lin" valueType="num">
                                      <p:cBhvr additive="base">
                                        <p:cTn id="28"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 calcmode="lin" valueType="num">
                                      <p:cBhvr additive="base">
                                        <p:cTn id="34"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anim calcmode="lin" valueType="num">
                                      <p:cBhvr additive="base">
                                        <p:cTn id="5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2050"/>
                                        </p:tgtEl>
                                        <p:attrNameLst>
                                          <p:attrName>style.visibility</p:attrName>
                                        </p:attrNameLst>
                                      </p:cBhvr>
                                      <p:to>
                                        <p:strVal val="visible"/>
                                      </p:to>
                                    </p:set>
                                    <p:anim calcmode="lin" valueType="num">
                                      <p:cBhvr>
                                        <p:cTn id="57" dur="500" fill="hold"/>
                                        <p:tgtEl>
                                          <p:spTgt spid="2050"/>
                                        </p:tgtEl>
                                        <p:attrNameLst>
                                          <p:attrName>ppt_w</p:attrName>
                                        </p:attrNameLst>
                                      </p:cBhvr>
                                      <p:tavLst>
                                        <p:tav tm="0">
                                          <p:val>
                                            <p:fltVal val="0"/>
                                          </p:val>
                                        </p:tav>
                                        <p:tav tm="100000">
                                          <p:val>
                                            <p:strVal val="#ppt_w"/>
                                          </p:val>
                                        </p:tav>
                                      </p:tavLst>
                                    </p:anim>
                                    <p:anim calcmode="lin" valueType="num">
                                      <p:cBhvr>
                                        <p:cTn id="58" dur="500" fill="hold"/>
                                        <p:tgtEl>
                                          <p:spTgt spid="2050"/>
                                        </p:tgtEl>
                                        <p:attrNameLst>
                                          <p:attrName>ppt_h</p:attrName>
                                        </p:attrNameLst>
                                      </p:cBhvr>
                                      <p:tavLst>
                                        <p:tav tm="0">
                                          <p:val>
                                            <p:fltVal val="0"/>
                                          </p:val>
                                        </p:tav>
                                        <p:tav tm="100000">
                                          <p:val>
                                            <p:strVal val="#ppt_h"/>
                                          </p:val>
                                        </p:tav>
                                      </p:tavLst>
                                    </p:anim>
                                    <p:animEffect transition="in" filter="fade">
                                      <p:cBhvr>
                                        <p:cTn id="5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564" y="2119087"/>
            <a:ext cx="9757672" cy="2679924"/>
          </a:xfrm>
          <a:prstGeom prst="rect">
            <a:avLst/>
          </a:prstGeom>
        </p:spPr>
      </p:pic>
    </p:spTree>
    <p:extLst>
      <p:ext uri="{BB962C8B-B14F-4D97-AF65-F5344CB8AC3E}">
        <p14:creationId xmlns:p14="http://schemas.microsoft.com/office/powerpoint/2010/main" val="17616795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799</TotalTime>
  <Words>2036</Words>
  <Application>Microsoft Office PowerPoint</Application>
  <PresentationFormat>Widescreen</PresentationFormat>
  <Paragraphs>211</Paragraphs>
  <Slides>27</Slides>
  <Notes>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Corbel</vt:lpstr>
      <vt:lpstr>Miriam</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Rinenberg, Tzuria</dc:creator>
  <cp:lastModifiedBy>Rinenberg, Tzuria</cp:lastModifiedBy>
  <cp:revision>94</cp:revision>
  <dcterms:created xsi:type="dcterms:W3CDTF">2016-01-12T07:12:25Z</dcterms:created>
  <dcterms:modified xsi:type="dcterms:W3CDTF">2016-01-16T18:31:50Z</dcterms:modified>
</cp:coreProperties>
</file>