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7" r:id="rId2"/>
    <p:sldId id="256" r:id="rId3"/>
    <p:sldId id="259" r:id="rId4"/>
    <p:sldId id="258" r:id="rId5"/>
    <p:sldId id="260" r:id="rId6"/>
    <p:sldId id="262" r:id="rId7"/>
    <p:sldId id="263" r:id="rId8"/>
    <p:sldId id="268" r:id="rId9"/>
    <p:sldId id="264" r:id="rId10"/>
    <p:sldId id="265" r:id="rId11"/>
    <p:sldId id="266" r:id="rId12"/>
    <p:sldId id="270" r:id="rId13"/>
    <p:sldId id="269" r:id="rId14"/>
    <p:sldId id="271" r:id="rId15"/>
    <p:sldId id="272" r:id="rId16"/>
    <p:sldId id="273" r:id="rId17"/>
    <p:sldId id="274" r:id="rId18"/>
    <p:sldId id="275" r:id="rId19"/>
    <p:sldId id="276" r:id="rId20"/>
    <p:sldId id="277" r:id="rId21"/>
    <p:sldId id="278" r:id="rId22"/>
    <p:sldId id="279" r:id="rId23"/>
    <p:sldId id="280" r:id="rId24"/>
    <p:sldId id="28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94672" autoAdjust="0"/>
  </p:normalViewPr>
  <p:slideViewPr>
    <p:cSldViewPr>
      <p:cViewPr>
        <p:scale>
          <a:sx n="75" d="100"/>
          <a:sy n="75" d="100"/>
        </p:scale>
        <p:origin x="-330" y="1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4368B1F5-4067-4939-81F8-EFA02393D7C1}" type="datetimeFigureOut">
              <a:rPr lang="en-US" smtClean="0"/>
              <a:t>2/26/2020</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C1756E6A-BA1F-4565-9871-C5DBFBE9BA1C}" type="slidenum">
              <a:rPr lang="en-IN" smtClean="0"/>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368B1F5-4067-4939-81F8-EFA02393D7C1}" type="datetimeFigureOut">
              <a:rPr lang="en-US" smtClean="0"/>
              <a:t>2/26/2020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56E6A-BA1F-4565-9871-C5DBFBE9BA1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368B1F5-4067-4939-81F8-EFA02393D7C1}" type="datetimeFigureOut">
              <a:rPr lang="en-US" smtClean="0"/>
              <a:t>2/26/2020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56E6A-BA1F-4565-9871-C5DBFBE9BA1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368B1F5-4067-4939-81F8-EFA02393D7C1}" type="datetimeFigureOut">
              <a:rPr lang="en-US" smtClean="0"/>
              <a:t>2/26/2020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56E6A-BA1F-4565-9871-C5DBFBE9BA1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368B1F5-4067-4939-81F8-EFA02393D7C1}" type="datetimeFigureOut">
              <a:rPr lang="en-US" smtClean="0"/>
              <a:t>2/26/2020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C1756E6A-BA1F-4565-9871-C5DBFBE9BA1C}"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368B1F5-4067-4939-81F8-EFA02393D7C1}" type="datetimeFigureOut">
              <a:rPr lang="en-US" smtClean="0"/>
              <a:t>2/26/2020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756E6A-BA1F-4565-9871-C5DBFBE9BA1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368B1F5-4067-4939-81F8-EFA02393D7C1}" type="datetimeFigureOut">
              <a:rPr lang="en-US" smtClean="0"/>
              <a:t>2/26/2020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756E6A-BA1F-4565-9871-C5DBFBE9BA1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368B1F5-4067-4939-81F8-EFA02393D7C1}" type="datetimeFigureOut">
              <a:rPr lang="en-US" smtClean="0"/>
              <a:t>2/26/2020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756E6A-BA1F-4565-9871-C5DBFBE9BA1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68B1F5-4067-4939-81F8-EFA02393D7C1}" type="datetimeFigureOut">
              <a:rPr lang="en-US" smtClean="0"/>
              <a:t>2/26/2020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756E6A-BA1F-4565-9871-C5DBFBE9BA1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368B1F5-4067-4939-81F8-EFA02393D7C1}" type="datetimeFigureOut">
              <a:rPr lang="en-US" smtClean="0"/>
              <a:t>2/26/2020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756E6A-BA1F-4565-9871-C5DBFBE9BA1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368B1F5-4067-4939-81F8-EFA02393D7C1}" type="datetimeFigureOut">
              <a:rPr lang="en-US" smtClean="0"/>
              <a:t>2/26/2020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756E6A-BA1F-4565-9871-C5DBFBE9BA1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368B1F5-4067-4939-81F8-EFA02393D7C1}" type="datetimeFigureOut">
              <a:rPr lang="en-US" smtClean="0"/>
              <a:t>2/26/2020</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C1756E6A-BA1F-4565-9871-C5DBFBE9BA1C}"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image" Target="../media/image19.png" /><Relationship Id="rId1" Type="http://schemas.openxmlformats.org/officeDocument/2006/relationships/slideLayout" Target="../slideLayouts/slideLayout2.xml" /><Relationship Id="rId4" Type="http://schemas.openxmlformats.org/officeDocument/2006/relationships/image" Target="../media/image21.png" /></Relationships>
</file>

<file path=ppt/slides/_rels/slide14.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28.png" /><Relationship Id="rId2" Type="http://schemas.openxmlformats.org/officeDocument/2006/relationships/image" Target="../media/image27.png" /><Relationship Id="rId1" Type="http://schemas.openxmlformats.org/officeDocument/2006/relationships/slideLayout" Target="../slideLayouts/slideLayout2.xml" /><Relationship Id="rId4" Type="http://schemas.openxmlformats.org/officeDocument/2006/relationships/image" Target="../media/image29.png" /></Relationships>
</file>

<file path=ppt/slides/_rels/slide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3" Type="http://schemas.openxmlformats.org/officeDocument/2006/relationships/image" Target="../media/image31.png" /><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33.png" /><Relationship Id="rId2" Type="http://schemas.openxmlformats.org/officeDocument/2006/relationships/image" Target="../media/image32.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34.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35.jpe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8" Type="http://schemas.openxmlformats.org/officeDocument/2006/relationships/hyperlink" Target="https://doi.org/10.1088/1757-899X/435/1/012026" TargetMode="External" /><Relationship Id="rId3" Type="http://schemas.openxmlformats.org/officeDocument/2006/relationships/hyperlink" Target="https://link.springer.com/chapter/10.1007/978-3-540-72395-0_132" TargetMode="External" /><Relationship Id="rId7" Type="http://schemas.openxmlformats.org/officeDocument/2006/relationships/hyperlink" Target="https://doi.org/10.1109/ICACCI.2017.8126078" TargetMode="External" /><Relationship Id="rId2" Type="http://schemas.openxmlformats.org/officeDocument/2006/relationships/hyperlink" Target="https://doi.org/10.1002/for.2585" TargetMode="External" /><Relationship Id="rId1" Type="http://schemas.openxmlformats.org/officeDocument/2006/relationships/slideLayout" Target="../slideLayouts/slideLayout2.xml" /><Relationship Id="rId6" Type="http://schemas.openxmlformats.org/officeDocument/2006/relationships/hyperlink" Target="https://github.com/bukosabino/ta" TargetMode="External" /><Relationship Id="rId5" Type="http://schemas.openxmlformats.org/officeDocument/2006/relationships/hyperlink" Target="https://doi.org/10.1109/IJCNN.2018.8489208" TargetMode="External" /><Relationship Id="rId4" Type="http://schemas.openxmlformats.org/officeDocument/2006/relationships/hyperlink" Target="https://www.ijcst.org/Volume4/Issue12/p4_4_12.pdf" TargetMode="External" /><Relationship Id="rId9" Type="http://schemas.openxmlformats.org/officeDocument/2006/relationships/hyperlink" Target="https://doi.org/10.1016/j.eswa.2018.06.016" TargetMode="External" /></Relationships>
</file>

<file path=ppt/slides/_rels/slide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7224" y="571480"/>
            <a:ext cx="7715304" cy="1200329"/>
          </a:xfrm>
          <a:prstGeom prst="rect">
            <a:avLst/>
          </a:prstGeom>
          <a:noFill/>
        </p:spPr>
        <p:txBody>
          <a:bodyPr wrap="square" rtlCol="0">
            <a:spAutoFit/>
          </a:bodyPr>
          <a:lstStyle/>
          <a:p>
            <a:pPr algn="ctr"/>
            <a:r>
              <a:rPr lang="en-IN" sz="2400" b="1" dirty="0">
                <a:latin typeface="Times New Roman" pitchFamily="18" charset="0"/>
                <a:cs typeface="Times New Roman" pitchFamily="18" charset="0"/>
              </a:rPr>
              <a:t>PREDICTION OF STOCK MARKET DATA AND BUILDING A STRATEGY TO FIND RETURN ON INVESTMENT USING DEEP LEARNING METHODS</a:t>
            </a:r>
          </a:p>
        </p:txBody>
      </p:sp>
      <p:sp>
        <p:nvSpPr>
          <p:cNvPr id="5" name="TextBox 4"/>
          <p:cNvSpPr txBox="1"/>
          <p:nvPr/>
        </p:nvSpPr>
        <p:spPr>
          <a:xfrm>
            <a:off x="6143636" y="2000240"/>
            <a:ext cx="2214578" cy="369332"/>
          </a:xfrm>
          <a:prstGeom prst="rect">
            <a:avLst/>
          </a:prstGeom>
          <a:noFill/>
        </p:spPr>
        <p:txBody>
          <a:bodyPr wrap="square" rtlCol="0">
            <a:spAutoFit/>
          </a:bodyPr>
          <a:lstStyle/>
          <a:p>
            <a:r>
              <a:rPr lang="en-IN" dirty="0">
                <a:latin typeface="Times New Roman" pitchFamily="18" charset="0"/>
                <a:cs typeface="Times New Roman" pitchFamily="18" charset="0"/>
              </a:rPr>
              <a:t>- JAGANNATH  E</a:t>
            </a:r>
          </a:p>
        </p:txBody>
      </p:sp>
      <p:sp>
        <p:nvSpPr>
          <p:cNvPr id="6" name="TextBox 5"/>
          <p:cNvSpPr txBox="1"/>
          <p:nvPr/>
        </p:nvSpPr>
        <p:spPr>
          <a:xfrm>
            <a:off x="2857488" y="2500306"/>
            <a:ext cx="3500462" cy="1754326"/>
          </a:xfrm>
          <a:prstGeom prst="rect">
            <a:avLst/>
          </a:prstGeom>
          <a:noFill/>
        </p:spPr>
        <p:txBody>
          <a:bodyPr wrap="square" rtlCol="0">
            <a:spAutoFit/>
          </a:bodyPr>
          <a:lstStyle/>
          <a:p>
            <a:pPr algn="ctr"/>
            <a:r>
              <a:rPr lang="en-IN" b="1" dirty="0">
                <a:latin typeface="Times New Roman" pitchFamily="18" charset="0"/>
                <a:cs typeface="Times New Roman" pitchFamily="18" charset="0"/>
              </a:rPr>
              <a:t>Guided by </a:t>
            </a:r>
          </a:p>
          <a:p>
            <a:pPr algn="ctr"/>
            <a:r>
              <a:rPr lang="en-IN" b="1" dirty="0">
                <a:latin typeface="Times New Roman" pitchFamily="18" charset="0"/>
                <a:cs typeface="Times New Roman" pitchFamily="18" charset="0"/>
              </a:rPr>
              <a:t> </a:t>
            </a:r>
          </a:p>
          <a:p>
            <a:pPr algn="ctr"/>
            <a:r>
              <a:rPr lang="en-IN" b="1" dirty="0">
                <a:latin typeface="Times New Roman" pitchFamily="18" charset="0"/>
                <a:cs typeface="Times New Roman" pitchFamily="18" charset="0"/>
              </a:rPr>
              <a:t> </a:t>
            </a:r>
          </a:p>
          <a:p>
            <a:pPr algn="ctr"/>
            <a:r>
              <a:rPr lang="en-IN" b="1" dirty="0">
                <a:latin typeface="Times New Roman" pitchFamily="18" charset="0"/>
                <a:cs typeface="Times New Roman" pitchFamily="18" charset="0"/>
              </a:rPr>
              <a:t>Mr. SANJEEV KUMAR JHA Joint Director (Tech.) </a:t>
            </a:r>
          </a:p>
          <a:p>
            <a:r>
              <a:rPr lang="en-IN" dirty="0"/>
              <a:t> </a:t>
            </a:r>
          </a:p>
        </p:txBody>
      </p:sp>
      <p:pic>
        <p:nvPicPr>
          <p:cNvPr id="7" name="image1.jpeg"/>
          <p:cNvPicPr/>
          <p:nvPr/>
        </p:nvPicPr>
        <p:blipFill>
          <a:blip r:embed="rId2" cstate="print"/>
          <a:stretch>
            <a:fillRect/>
          </a:stretch>
        </p:blipFill>
        <p:spPr>
          <a:xfrm>
            <a:off x="3286116" y="4143380"/>
            <a:ext cx="2755076" cy="1163782"/>
          </a:xfrm>
          <a:prstGeom prst="rect">
            <a:avLst/>
          </a:prstGeom>
        </p:spPr>
      </p:pic>
      <p:sp>
        <p:nvSpPr>
          <p:cNvPr id="8" name="TextBox 7"/>
          <p:cNvSpPr txBox="1"/>
          <p:nvPr/>
        </p:nvSpPr>
        <p:spPr>
          <a:xfrm>
            <a:off x="1142976" y="5500702"/>
            <a:ext cx="6858048" cy="923330"/>
          </a:xfrm>
          <a:prstGeom prst="rect">
            <a:avLst/>
          </a:prstGeom>
          <a:noFill/>
        </p:spPr>
        <p:txBody>
          <a:bodyPr wrap="square" rtlCol="0">
            <a:spAutoFit/>
          </a:bodyPr>
          <a:lstStyle/>
          <a:p>
            <a:pPr algn="ctr"/>
            <a:r>
              <a:rPr lang="en-US" b="1" dirty="0">
                <a:latin typeface="Times New Roman" pitchFamily="18" charset="0"/>
                <a:cs typeface="Times New Roman" pitchFamily="18" charset="0"/>
              </a:rPr>
              <a:t>NATIONAL INSTITUTE OF ELECTRONICS AND INFORMATION TECHNOLOGY [NIELIT] CHENNAI</a:t>
            </a:r>
            <a:endParaRPr lang="en-IN" dirty="0">
              <a:latin typeface="Times New Roman" pitchFamily="18" charset="0"/>
              <a:cs typeface="Times New Roman" pitchFamily="18" charset="0"/>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26987" y="214290"/>
            <a:ext cx="9117013" cy="2638425"/>
          </a:xfrm>
          <a:prstGeom prst="rect">
            <a:avLst/>
          </a:prstGeom>
          <a:noFill/>
          <a:ln w="9525">
            <a:noFill/>
            <a:miter lim="800000"/>
            <a:headEnd/>
            <a:tailEnd/>
          </a:ln>
          <a:effectLst/>
        </p:spPr>
      </p:pic>
      <p:pic>
        <p:nvPicPr>
          <p:cNvPr id="6" name="Picture 5" descr="output_51_0.png"/>
          <p:cNvPicPr>
            <a:picLocks noChangeAspect="1"/>
          </p:cNvPicPr>
          <p:nvPr/>
        </p:nvPicPr>
        <p:blipFill>
          <a:blip r:embed="rId3"/>
          <a:stretch>
            <a:fillRect/>
          </a:stretch>
        </p:blipFill>
        <p:spPr>
          <a:xfrm>
            <a:off x="1714480" y="3071810"/>
            <a:ext cx="4941426" cy="35314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srcRect/>
          <a:stretch>
            <a:fillRect/>
          </a:stretch>
        </p:blipFill>
        <p:spPr bwMode="auto">
          <a:xfrm>
            <a:off x="112713" y="1214422"/>
            <a:ext cx="9031287" cy="5133975"/>
          </a:xfrm>
          <a:prstGeom prst="rect">
            <a:avLst/>
          </a:prstGeom>
          <a:noFill/>
          <a:ln w="9525">
            <a:noFill/>
            <a:miter lim="800000"/>
            <a:headEnd/>
            <a:tailEnd/>
          </a:ln>
          <a:effectLst/>
        </p:spPr>
      </p:pic>
      <p:sp>
        <p:nvSpPr>
          <p:cNvPr id="6" name="TextBox 5"/>
          <p:cNvSpPr txBox="1"/>
          <p:nvPr/>
        </p:nvSpPr>
        <p:spPr>
          <a:xfrm>
            <a:off x="1714480" y="357166"/>
            <a:ext cx="5500726" cy="523220"/>
          </a:xfrm>
          <a:prstGeom prst="rect">
            <a:avLst/>
          </a:prstGeom>
          <a:noFill/>
        </p:spPr>
        <p:txBody>
          <a:bodyPr wrap="square" rtlCol="0">
            <a:spAutoFit/>
          </a:bodyPr>
          <a:lstStyle/>
          <a:p>
            <a:pPr algn="ctr"/>
            <a:r>
              <a:rPr lang="en-IN" sz="2800" dirty="0">
                <a:solidFill>
                  <a:schemeClr val="bg1"/>
                </a:solidFill>
              </a:rPr>
              <a:t>Technical Analysis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8677" name="Picture 5"/>
          <p:cNvPicPr>
            <a:picLocks noChangeAspect="1" noChangeArrowheads="1"/>
          </p:cNvPicPr>
          <p:nvPr/>
        </p:nvPicPr>
        <p:blipFill>
          <a:blip r:embed="rId2"/>
          <a:srcRect/>
          <a:stretch>
            <a:fillRect/>
          </a:stretch>
        </p:blipFill>
        <p:spPr bwMode="auto">
          <a:xfrm>
            <a:off x="1905007" y="1374833"/>
            <a:ext cx="6249987" cy="5076825"/>
          </a:xfrm>
          <a:prstGeom prst="rect">
            <a:avLst/>
          </a:prstGeom>
          <a:noFill/>
          <a:ln w="9525">
            <a:noFill/>
            <a:miter lim="800000"/>
            <a:headEnd/>
            <a:tailEnd/>
          </a:ln>
          <a:effectLst/>
        </p:spPr>
      </p:pic>
      <p:pic>
        <p:nvPicPr>
          <p:cNvPr id="28678" name="Picture 6"/>
          <p:cNvPicPr>
            <a:picLocks noChangeAspect="1" noChangeArrowheads="1"/>
          </p:cNvPicPr>
          <p:nvPr/>
        </p:nvPicPr>
        <p:blipFill>
          <a:blip r:embed="rId3"/>
          <a:srcRect/>
          <a:stretch>
            <a:fillRect/>
          </a:stretch>
        </p:blipFill>
        <p:spPr bwMode="auto">
          <a:xfrm>
            <a:off x="1714480" y="5357826"/>
            <a:ext cx="5257800" cy="12858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219" name="Picture 75" descr="11.png"/>
          <p:cNvPicPr>
            <a:picLocks noChangeAspect="1" noChangeArrowheads="1"/>
          </p:cNvPicPr>
          <p:nvPr/>
        </p:nvPicPr>
        <p:blipFill>
          <a:blip r:embed="rId2"/>
          <a:srcRect/>
          <a:stretch>
            <a:fillRect/>
          </a:stretch>
        </p:blipFill>
        <p:spPr bwMode="auto">
          <a:xfrm>
            <a:off x="1428728" y="357166"/>
            <a:ext cx="6429375" cy="2476500"/>
          </a:xfrm>
          <a:prstGeom prst="rect">
            <a:avLst/>
          </a:prstGeom>
          <a:noFill/>
        </p:spPr>
      </p:pic>
      <p:pic>
        <p:nvPicPr>
          <p:cNvPr id="9218" name="Picture 77" descr="12.png"/>
          <p:cNvPicPr>
            <a:picLocks noChangeAspect="1" noChangeArrowheads="1"/>
          </p:cNvPicPr>
          <p:nvPr/>
        </p:nvPicPr>
        <p:blipFill>
          <a:blip r:embed="rId3"/>
          <a:srcRect/>
          <a:stretch>
            <a:fillRect/>
          </a:stretch>
        </p:blipFill>
        <p:spPr bwMode="auto">
          <a:xfrm>
            <a:off x="1571604" y="2505087"/>
            <a:ext cx="6181725" cy="2638425"/>
          </a:xfrm>
          <a:prstGeom prst="rect">
            <a:avLst/>
          </a:prstGeom>
          <a:noFill/>
        </p:spPr>
      </p:pic>
      <p:sp>
        <p:nvSpPr>
          <p:cNvPr id="922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9221" name="Rectangle 5"/>
          <p:cNvSpPr>
            <a:spLocks noChangeArrowheads="1"/>
          </p:cNvSpPr>
          <p:nvPr/>
        </p:nvSpPr>
        <p:spPr bwMode="auto">
          <a:xfrm>
            <a:off x="0" y="5876925"/>
            <a:ext cx="9144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222" name="Rectangle 6"/>
          <p:cNvSpPr>
            <a:spLocks noChangeArrowheads="1"/>
          </p:cNvSpPr>
          <p:nvPr/>
        </p:nvSpPr>
        <p:spPr bwMode="auto">
          <a:xfrm>
            <a:off x="0" y="13973175"/>
            <a:ext cx="9144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9223" name="Picture 7"/>
          <p:cNvPicPr>
            <a:picLocks noChangeAspect="1" noChangeArrowheads="1"/>
          </p:cNvPicPr>
          <p:nvPr/>
        </p:nvPicPr>
        <p:blipFill>
          <a:blip r:embed="rId4"/>
          <a:srcRect/>
          <a:stretch>
            <a:fillRect/>
          </a:stretch>
        </p:blipFill>
        <p:spPr bwMode="auto">
          <a:xfrm>
            <a:off x="1785918" y="5286388"/>
            <a:ext cx="5410200" cy="12858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descr="output_81_0.png"/>
          <p:cNvPicPr>
            <a:picLocks noChangeAspect="1"/>
          </p:cNvPicPr>
          <p:nvPr/>
        </p:nvPicPr>
        <p:blipFill>
          <a:blip r:embed="rId2"/>
          <a:stretch>
            <a:fillRect/>
          </a:stretch>
        </p:blipFill>
        <p:spPr>
          <a:xfrm>
            <a:off x="1304636" y="0"/>
            <a:ext cx="6534727" cy="6858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descr="output_83_1.png"/>
          <p:cNvPicPr>
            <a:picLocks noChangeAspect="1"/>
          </p:cNvPicPr>
          <p:nvPr/>
        </p:nvPicPr>
        <p:blipFill>
          <a:blip r:embed="rId2"/>
          <a:stretch>
            <a:fillRect/>
          </a:stretch>
        </p:blipFill>
        <p:spPr>
          <a:xfrm>
            <a:off x="0" y="19373"/>
            <a:ext cx="9144000" cy="681925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descr="output_83_2.png"/>
          <p:cNvPicPr>
            <a:picLocks noChangeAspect="1"/>
          </p:cNvPicPr>
          <p:nvPr/>
        </p:nvPicPr>
        <p:blipFill>
          <a:blip r:embed="rId2"/>
          <a:stretch>
            <a:fillRect/>
          </a:stretch>
        </p:blipFill>
        <p:spPr>
          <a:xfrm>
            <a:off x="0" y="157755"/>
            <a:ext cx="9144000" cy="65424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srcRect/>
          <a:stretch>
            <a:fillRect/>
          </a:stretch>
        </p:blipFill>
        <p:spPr bwMode="auto">
          <a:xfrm>
            <a:off x="1071538" y="285728"/>
            <a:ext cx="7018337" cy="3819525"/>
          </a:xfrm>
          <a:prstGeom prst="rect">
            <a:avLst/>
          </a:prstGeom>
          <a:noFill/>
          <a:ln w="9525">
            <a:noFill/>
            <a:miter lim="800000"/>
            <a:headEnd/>
            <a:tailEnd/>
          </a:ln>
          <a:effectLst/>
        </p:spPr>
      </p:pic>
      <p:pic>
        <p:nvPicPr>
          <p:cNvPr id="30724" name="Picture 4"/>
          <p:cNvPicPr>
            <a:picLocks noChangeAspect="1" noChangeArrowheads="1"/>
          </p:cNvPicPr>
          <p:nvPr/>
        </p:nvPicPr>
        <p:blipFill>
          <a:blip r:embed="rId3"/>
          <a:srcRect/>
          <a:stretch>
            <a:fillRect/>
          </a:stretch>
        </p:blipFill>
        <p:spPr bwMode="auto">
          <a:xfrm>
            <a:off x="2071670" y="4643446"/>
            <a:ext cx="4733925" cy="1819275"/>
          </a:xfrm>
          <a:prstGeom prst="rect">
            <a:avLst/>
          </a:prstGeom>
          <a:noFill/>
          <a:ln w="9525">
            <a:noFill/>
            <a:miter lim="800000"/>
            <a:headEnd/>
            <a:tailEnd/>
          </a:ln>
          <a:effectLst/>
        </p:spPr>
      </p:pic>
      <p:sp>
        <p:nvSpPr>
          <p:cNvPr id="7" name="TextBox 6"/>
          <p:cNvSpPr txBox="1"/>
          <p:nvPr/>
        </p:nvSpPr>
        <p:spPr>
          <a:xfrm>
            <a:off x="4572000" y="1928802"/>
            <a:ext cx="4143404" cy="1200329"/>
          </a:xfrm>
          <a:prstGeom prst="rect">
            <a:avLst/>
          </a:prstGeom>
          <a:noFill/>
        </p:spPr>
        <p:txBody>
          <a:bodyPr wrap="square" rtlCol="0">
            <a:spAutoFit/>
          </a:bodyPr>
          <a:lstStyle/>
          <a:p>
            <a:pPr lvl="0"/>
            <a:r>
              <a:rPr lang="en-US" dirty="0">
                <a:solidFill>
                  <a:schemeClr val="bg1"/>
                </a:solidFill>
              </a:rPr>
              <a:t>Train: 2018–01–02 to 2019-03-01</a:t>
            </a:r>
            <a:endParaRPr lang="en-IN" dirty="0">
              <a:solidFill>
                <a:schemeClr val="bg1"/>
              </a:solidFill>
            </a:endParaRPr>
          </a:p>
          <a:p>
            <a:pPr lvl="0"/>
            <a:r>
              <a:rPr lang="en-US" dirty="0">
                <a:solidFill>
                  <a:schemeClr val="bg1"/>
                </a:solidFill>
              </a:rPr>
              <a:t>Validation: 2019–03–02 to 2019–07–31</a:t>
            </a:r>
            <a:endParaRPr lang="en-IN" dirty="0">
              <a:solidFill>
                <a:schemeClr val="bg1"/>
              </a:solidFill>
            </a:endParaRPr>
          </a:p>
          <a:p>
            <a:pPr lvl="0"/>
            <a:r>
              <a:rPr lang="en-US" dirty="0">
                <a:solidFill>
                  <a:schemeClr val="bg1"/>
                </a:solidFill>
              </a:rPr>
              <a:t>Test: 2019–08-–01 to 2020–01–01</a:t>
            </a:r>
            <a:endParaRPr lang="en-IN" dirty="0">
              <a:solidFill>
                <a:schemeClr val="bg1"/>
              </a:solidFill>
            </a:endParaRPr>
          </a:p>
          <a:p>
            <a:endParaRPr lang="en-IN"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285852" y="500042"/>
            <a:ext cx="5429288" cy="369332"/>
          </a:xfrm>
          <a:prstGeom prst="rect">
            <a:avLst/>
          </a:prstGeom>
          <a:noFill/>
        </p:spPr>
        <p:txBody>
          <a:bodyPr wrap="square" rtlCol="0">
            <a:spAutoFit/>
          </a:bodyPr>
          <a:lstStyle/>
          <a:p>
            <a:r>
              <a:rPr lang="en-IN" dirty="0">
                <a:solidFill>
                  <a:schemeClr val="bg1"/>
                </a:solidFill>
              </a:rPr>
              <a:t>Normalizing and Scaling the data</a:t>
            </a:r>
          </a:p>
        </p:txBody>
      </p:sp>
      <p:sp>
        <p:nvSpPr>
          <p:cNvPr id="7" name="TextBox 6"/>
          <p:cNvSpPr txBox="1"/>
          <p:nvPr/>
        </p:nvSpPr>
        <p:spPr>
          <a:xfrm>
            <a:off x="928662" y="1214422"/>
            <a:ext cx="7429552" cy="1569660"/>
          </a:xfrm>
          <a:prstGeom prst="rect">
            <a:avLst/>
          </a:prstGeom>
          <a:noFill/>
        </p:spPr>
        <p:txBody>
          <a:bodyPr wrap="square" rtlCol="0">
            <a:spAutoFit/>
          </a:bodyPr>
          <a:lstStyle/>
          <a:p>
            <a:pPr algn="ctr">
              <a:buFont typeface="Arial" pitchFamily="34" charset="0"/>
              <a:buChar char="•"/>
            </a:pPr>
            <a:r>
              <a:rPr lang="en-IN" sz="1600" dirty="0">
                <a:solidFill>
                  <a:schemeClr val="accent5">
                    <a:lumMod val="50000"/>
                  </a:schemeClr>
                </a:solidFill>
              </a:rPr>
              <a:t>Let us normalise all the data to be between 0 and 1. Note that the maximum and minimum is with respect to each ticker in each train data frame</a:t>
            </a:r>
          </a:p>
          <a:p>
            <a:pPr algn="ctr">
              <a:buFont typeface="Arial" pitchFamily="34" charset="0"/>
              <a:buChar char="•"/>
            </a:pPr>
            <a:endParaRPr lang="en-IN" sz="1600" dirty="0">
              <a:solidFill>
                <a:schemeClr val="accent5">
                  <a:lumMod val="50000"/>
                </a:schemeClr>
              </a:solidFill>
            </a:endParaRPr>
          </a:p>
          <a:p>
            <a:pPr algn="ctr">
              <a:buFont typeface="Arial" pitchFamily="34" charset="0"/>
              <a:buChar char="•"/>
            </a:pPr>
            <a:r>
              <a:rPr lang="en-IN" sz="1600" dirty="0">
                <a:solidFill>
                  <a:schemeClr val="accent5">
                    <a:lumMod val="50000"/>
                  </a:schemeClr>
                </a:solidFill>
              </a:rPr>
              <a:t>Let us scale the data to have mean 0 and unit variance. This scaling is done by training the </a:t>
            </a:r>
            <a:r>
              <a:rPr lang="en-IN" sz="1600" dirty="0" err="1">
                <a:solidFill>
                  <a:schemeClr val="accent5">
                    <a:lumMod val="50000"/>
                  </a:schemeClr>
                </a:solidFill>
              </a:rPr>
              <a:t>scaler</a:t>
            </a:r>
            <a:r>
              <a:rPr lang="en-IN" sz="1600" dirty="0">
                <a:solidFill>
                  <a:schemeClr val="accent5">
                    <a:lumMod val="50000"/>
                  </a:schemeClr>
                </a:solidFill>
              </a:rPr>
              <a:t> using data of entire normalised training data frame. This will be used to transform the training, validation, and test sets.</a:t>
            </a:r>
          </a:p>
        </p:txBody>
      </p:sp>
      <p:sp>
        <p:nvSpPr>
          <p:cNvPr id="8" name="TextBox 7"/>
          <p:cNvSpPr txBox="1"/>
          <p:nvPr/>
        </p:nvSpPr>
        <p:spPr>
          <a:xfrm>
            <a:off x="1285852" y="3286124"/>
            <a:ext cx="6000792" cy="369332"/>
          </a:xfrm>
          <a:prstGeom prst="rect">
            <a:avLst/>
          </a:prstGeom>
          <a:noFill/>
        </p:spPr>
        <p:txBody>
          <a:bodyPr wrap="square" rtlCol="0">
            <a:spAutoFit/>
          </a:bodyPr>
          <a:lstStyle/>
          <a:p>
            <a:r>
              <a:rPr lang="en-IN" dirty="0">
                <a:solidFill>
                  <a:schemeClr val="bg1"/>
                </a:solidFill>
              </a:rPr>
              <a:t>Sequencing the data</a:t>
            </a:r>
          </a:p>
        </p:txBody>
      </p:sp>
      <p:sp>
        <p:nvSpPr>
          <p:cNvPr id="9" name="TextBox 8"/>
          <p:cNvSpPr txBox="1"/>
          <p:nvPr/>
        </p:nvSpPr>
        <p:spPr>
          <a:xfrm>
            <a:off x="1214414" y="4000504"/>
            <a:ext cx="7215238" cy="1754326"/>
          </a:xfrm>
          <a:prstGeom prst="rect">
            <a:avLst/>
          </a:prstGeom>
          <a:noFill/>
        </p:spPr>
        <p:txBody>
          <a:bodyPr wrap="square" rtlCol="0">
            <a:spAutoFit/>
          </a:bodyPr>
          <a:lstStyle/>
          <a:p>
            <a:pPr algn="ctr"/>
            <a:r>
              <a:rPr lang="en-IN" b="1" dirty="0">
                <a:solidFill>
                  <a:schemeClr val="accent5">
                    <a:lumMod val="50000"/>
                  </a:schemeClr>
                </a:solidFill>
              </a:rPr>
              <a:t>60 Time Steps</a:t>
            </a:r>
          </a:p>
          <a:p>
            <a:pPr algn="ctr"/>
            <a:r>
              <a:rPr lang="en-IN" dirty="0">
                <a:solidFill>
                  <a:schemeClr val="accent5">
                    <a:lumMod val="50000"/>
                  </a:schemeClr>
                </a:solidFill>
              </a:rPr>
              <a:t>Let's sequence the data. We are going to use the past 60 days of data for the next day prediction, we need to append the past 60 days worth data and append them in an array. We first write a function and execute onto all three sets of data.</a:t>
            </a:r>
          </a:p>
          <a:p>
            <a:pPr algn="ctr"/>
            <a:endParaRPr lang="en-IN" dirty="0">
              <a:solidFill>
                <a:schemeClr val="accent5">
                  <a:lumMod val="50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000628" y="1643050"/>
            <a:ext cx="3786214" cy="923330"/>
          </a:xfrm>
          <a:prstGeom prst="rect">
            <a:avLst/>
          </a:prstGeom>
          <a:noFill/>
        </p:spPr>
        <p:txBody>
          <a:bodyPr wrap="square" rtlCol="0">
            <a:spAutoFit/>
          </a:bodyPr>
          <a:lstStyle/>
          <a:p>
            <a:r>
              <a:rPr lang="en-IN" dirty="0">
                <a:solidFill>
                  <a:schemeClr val="bg1"/>
                </a:solidFill>
                <a:latin typeface="Malgun Gothic" pitchFamily="34" charset="-127"/>
                <a:ea typeface="Malgun Gothic" pitchFamily="34" charset="-127"/>
              </a:rPr>
              <a:t>Training data length: 42864 Validation data length: 7896 Testing data length: 7708</a:t>
            </a:r>
          </a:p>
        </p:txBody>
      </p:sp>
      <p:pic>
        <p:nvPicPr>
          <p:cNvPr id="32770" name="Picture 2"/>
          <p:cNvPicPr>
            <a:picLocks noChangeAspect="1" noChangeArrowheads="1"/>
          </p:cNvPicPr>
          <p:nvPr/>
        </p:nvPicPr>
        <p:blipFill>
          <a:blip r:embed="rId2"/>
          <a:srcRect/>
          <a:stretch>
            <a:fillRect/>
          </a:stretch>
        </p:blipFill>
        <p:spPr bwMode="auto">
          <a:xfrm>
            <a:off x="428596" y="1571612"/>
            <a:ext cx="4476750" cy="1200150"/>
          </a:xfrm>
          <a:prstGeom prst="rect">
            <a:avLst/>
          </a:prstGeom>
          <a:noFill/>
          <a:ln w="9525">
            <a:noFill/>
            <a:miter lim="800000"/>
            <a:headEnd/>
            <a:tailEnd/>
          </a:ln>
          <a:effectLst/>
        </p:spPr>
      </p:pic>
      <p:sp>
        <p:nvSpPr>
          <p:cNvPr id="7" name="TextBox 6"/>
          <p:cNvSpPr txBox="1"/>
          <p:nvPr/>
        </p:nvSpPr>
        <p:spPr>
          <a:xfrm>
            <a:off x="1785918" y="428604"/>
            <a:ext cx="5429288" cy="830997"/>
          </a:xfrm>
          <a:prstGeom prst="rect">
            <a:avLst/>
          </a:prstGeom>
          <a:noFill/>
        </p:spPr>
        <p:txBody>
          <a:bodyPr wrap="square" rtlCol="0">
            <a:spAutoFit/>
          </a:bodyPr>
          <a:lstStyle/>
          <a:p>
            <a:pPr algn="ctr"/>
            <a:r>
              <a:rPr lang="en-IN" sz="2400" dirty="0">
                <a:solidFill>
                  <a:schemeClr val="bg1"/>
                </a:solidFill>
              </a:rPr>
              <a:t>Building a Long-Short Term Memory Model</a:t>
            </a:r>
            <a:endParaRPr lang="en-IN" sz="2400" dirty="0"/>
          </a:p>
        </p:txBody>
      </p:sp>
      <p:pic>
        <p:nvPicPr>
          <p:cNvPr id="9" name="Picture 8" descr="17.png"/>
          <p:cNvPicPr>
            <a:picLocks noChangeAspect="1"/>
          </p:cNvPicPr>
          <p:nvPr/>
        </p:nvPicPr>
        <p:blipFill>
          <a:blip r:embed="rId3"/>
          <a:stretch>
            <a:fillRect/>
          </a:stretch>
        </p:blipFill>
        <p:spPr>
          <a:xfrm>
            <a:off x="5072066" y="2919616"/>
            <a:ext cx="3714776" cy="3938384"/>
          </a:xfrm>
          <a:prstGeom prst="rect">
            <a:avLst/>
          </a:prstGeom>
        </p:spPr>
      </p:pic>
      <p:pic>
        <p:nvPicPr>
          <p:cNvPr id="32771" name="Picture 3"/>
          <p:cNvPicPr>
            <a:picLocks noChangeAspect="1" noChangeArrowheads="1"/>
          </p:cNvPicPr>
          <p:nvPr/>
        </p:nvPicPr>
        <p:blipFill>
          <a:blip r:embed="rId4"/>
          <a:srcRect/>
          <a:stretch>
            <a:fillRect/>
          </a:stretch>
        </p:blipFill>
        <p:spPr bwMode="auto">
          <a:xfrm>
            <a:off x="214282" y="2928934"/>
            <a:ext cx="5086350" cy="36766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bright="-7000" contrast="-20000"/>
          </a:blip>
          <a:srcRect/>
          <a:stretch>
            <a:fillRect/>
          </a:stretch>
        </a:blipFill>
        <a:effectLst/>
      </p:bgPr>
    </p:bg>
    <p:spTree>
      <p:nvGrpSpPr>
        <p:cNvPr id="1" name=""/>
        <p:cNvGrpSpPr/>
        <p:nvPr/>
      </p:nvGrpSpPr>
      <p:grpSpPr>
        <a:xfrm>
          <a:off x="0" y="0"/>
          <a:ext cx="0" cy="0"/>
          <a:chOff x="0" y="0"/>
          <a:chExt cx="0" cy="0"/>
        </a:xfrm>
      </p:grpSpPr>
      <p:sp>
        <p:nvSpPr>
          <p:cNvPr id="18" name="TextBox 17"/>
          <p:cNvSpPr txBox="1"/>
          <p:nvPr/>
        </p:nvSpPr>
        <p:spPr>
          <a:xfrm>
            <a:off x="1714480" y="785794"/>
            <a:ext cx="5857916" cy="923330"/>
          </a:xfrm>
          <a:prstGeom prst="rect">
            <a:avLst/>
          </a:prstGeom>
          <a:noFill/>
        </p:spPr>
        <p:txBody>
          <a:bodyPr wrap="square" rtlCol="0">
            <a:spAutoFit/>
          </a:bodyPr>
          <a:lstStyle/>
          <a:p>
            <a:pPr algn="ctr"/>
            <a:r>
              <a:rPr lang="en-IN" sz="5400" dirty="0">
                <a:ln cap="sq" cmpd="sng">
                  <a:solidFill>
                    <a:schemeClr val="bg1">
                      <a:alpha val="50000"/>
                    </a:schemeClr>
                  </a:solidFill>
                  <a:prstDash val="solid"/>
                  <a:miter lim="800000"/>
                </a:ln>
                <a:effectLst>
                  <a:outerShdw blurRad="38100" dist="38100" dir="2700000" algn="tl">
                    <a:schemeClr val="bg1">
                      <a:alpha val="43000"/>
                    </a:schemeClr>
                  </a:outerShdw>
                </a:effectLst>
              </a:rPr>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srcRect/>
          <a:stretch>
            <a:fillRect/>
          </a:stretch>
        </p:blipFill>
        <p:spPr bwMode="auto">
          <a:xfrm>
            <a:off x="1000100" y="357166"/>
            <a:ext cx="6770687" cy="1943100"/>
          </a:xfrm>
          <a:prstGeom prst="rect">
            <a:avLst/>
          </a:prstGeom>
          <a:noFill/>
          <a:ln w="9525">
            <a:noFill/>
            <a:miter lim="800000"/>
            <a:headEnd/>
            <a:tailEnd/>
          </a:ln>
          <a:effectLst/>
        </p:spPr>
      </p:pic>
      <p:pic>
        <p:nvPicPr>
          <p:cNvPr id="33796" name="Picture 4"/>
          <p:cNvPicPr>
            <a:picLocks noChangeAspect="1" noChangeArrowheads="1"/>
          </p:cNvPicPr>
          <p:nvPr/>
        </p:nvPicPr>
        <p:blipFill>
          <a:blip r:embed="rId3"/>
          <a:srcRect/>
          <a:stretch>
            <a:fillRect/>
          </a:stretch>
        </p:blipFill>
        <p:spPr bwMode="auto">
          <a:xfrm>
            <a:off x="2786050" y="2571744"/>
            <a:ext cx="3295650" cy="1485900"/>
          </a:xfrm>
          <a:prstGeom prst="rect">
            <a:avLst/>
          </a:prstGeom>
          <a:noFill/>
          <a:ln w="9525">
            <a:noFill/>
            <a:miter lim="800000"/>
            <a:headEnd/>
            <a:tailEnd/>
          </a:ln>
          <a:effectLst/>
        </p:spPr>
      </p:pic>
      <p:sp>
        <p:nvSpPr>
          <p:cNvPr id="7" name="TextBox 6"/>
          <p:cNvSpPr txBox="1"/>
          <p:nvPr/>
        </p:nvSpPr>
        <p:spPr>
          <a:xfrm>
            <a:off x="1643042" y="4500570"/>
            <a:ext cx="6072230" cy="1169551"/>
          </a:xfrm>
          <a:prstGeom prst="rect">
            <a:avLst/>
          </a:prstGeom>
          <a:noFill/>
        </p:spPr>
        <p:txBody>
          <a:bodyPr wrap="square" rtlCol="0">
            <a:spAutoFit/>
          </a:bodyPr>
          <a:lstStyle/>
          <a:p>
            <a:pPr algn="ctr"/>
            <a:r>
              <a:rPr lang="en-IN" sz="1400" dirty="0">
                <a:solidFill>
                  <a:schemeClr val="bg1"/>
                </a:solidFill>
              </a:rPr>
              <a:t>Let us define a simple trading strategy. Of all 188 tickers used, open position using $1 for each ticker based on the predicted movement by the LSTM network, and close position the next day. This means that every day, an investment of $188 is made and position must be closed the next day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p:cNvSpPr txBox="1"/>
          <p:nvPr/>
        </p:nvSpPr>
        <p:spPr>
          <a:xfrm>
            <a:off x="1643042" y="785794"/>
            <a:ext cx="5572164" cy="523220"/>
          </a:xfrm>
          <a:prstGeom prst="rect">
            <a:avLst/>
          </a:prstGeom>
          <a:noFill/>
        </p:spPr>
        <p:txBody>
          <a:bodyPr wrap="square" rtlCol="0">
            <a:spAutoFit/>
          </a:bodyPr>
          <a:lstStyle/>
          <a:p>
            <a:pPr algn="ctr"/>
            <a:r>
              <a:rPr lang="en-IN" sz="2800" dirty="0">
                <a:solidFill>
                  <a:schemeClr val="bg1"/>
                </a:solidFill>
              </a:rPr>
              <a:t>Trading Strategy</a:t>
            </a:r>
          </a:p>
        </p:txBody>
      </p:sp>
      <p:pic>
        <p:nvPicPr>
          <p:cNvPr id="6" name="Picture 5" descr="20.png"/>
          <p:cNvPicPr/>
          <p:nvPr/>
        </p:nvPicPr>
        <p:blipFill>
          <a:blip r:embed="rId2"/>
          <a:stretch>
            <a:fillRect/>
          </a:stretch>
        </p:blipFill>
        <p:spPr>
          <a:xfrm>
            <a:off x="1357290" y="1643050"/>
            <a:ext cx="6184900" cy="2322830"/>
          </a:xfrm>
          <a:prstGeom prst="rect">
            <a:avLst/>
          </a:prstGeom>
        </p:spPr>
      </p:pic>
      <p:pic>
        <p:nvPicPr>
          <p:cNvPr id="7" name="Picture 6" descr="22.png"/>
          <p:cNvPicPr/>
          <p:nvPr/>
        </p:nvPicPr>
        <p:blipFill>
          <a:blip r:embed="rId3"/>
          <a:stretch>
            <a:fillRect/>
          </a:stretch>
        </p:blipFill>
        <p:spPr>
          <a:xfrm>
            <a:off x="1500166" y="4286256"/>
            <a:ext cx="6184900" cy="222313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descr="output_113_0.png"/>
          <p:cNvPicPr>
            <a:picLocks noChangeAspect="1"/>
          </p:cNvPicPr>
          <p:nvPr/>
        </p:nvPicPr>
        <p:blipFill>
          <a:blip r:embed="rId2"/>
          <a:stretch>
            <a:fillRect/>
          </a:stretch>
        </p:blipFill>
        <p:spPr>
          <a:xfrm>
            <a:off x="2096894" y="0"/>
            <a:ext cx="4950211" cy="6858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1000" r="-1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Conclusion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240804"/>
            <a:ext cx="8643966" cy="6617196"/>
          </a:xfrm>
          <a:prstGeom prst="rect">
            <a:avLst/>
          </a:prstGeom>
          <a:noFill/>
        </p:spPr>
        <p:txBody>
          <a:bodyPr wrap="square" rtlCol="0">
            <a:spAutoFit/>
          </a:bodyPr>
          <a:lstStyle/>
          <a:p>
            <a:pPr algn="ctr"/>
            <a:r>
              <a:rPr lang="en-US" sz="2400" b="1" dirty="0"/>
              <a:t>REFERENCES</a:t>
            </a:r>
            <a:endParaRPr lang="en-IN" sz="2400" b="1" dirty="0"/>
          </a:p>
          <a:p>
            <a:pPr algn="ctr"/>
            <a:r>
              <a:rPr lang="en-US" sz="1600" b="1" dirty="0"/>
              <a:t> </a:t>
            </a:r>
            <a:endParaRPr lang="en-IN" sz="1600" dirty="0"/>
          </a:p>
          <a:p>
            <a:pPr algn="ctr"/>
            <a:r>
              <a:rPr lang="en-IN" sz="1600" dirty="0"/>
              <a:t>[1] </a:t>
            </a:r>
            <a:r>
              <a:rPr lang="en-IN" sz="1600" dirty="0" err="1"/>
              <a:t>Borovkova</a:t>
            </a:r>
            <a:r>
              <a:rPr lang="en-IN" sz="1600" dirty="0"/>
              <a:t> S, </a:t>
            </a:r>
            <a:r>
              <a:rPr lang="en-IN" sz="1600" dirty="0" err="1"/>
              <a:t>Tsiamas</a:t>
            </a:r>
            <a:r>
              <a:rPr lang="en-IN" sz="1600" dirty="0"/>
              <a:t> I. An ensemble of LSTM neural networks for high-frequency stock market classification. Journal of Forecasting. 2019;1–20. </a:t>
            </a:r>
            <a:r>
              <a:rPr lang="en-IN" sz="1600" u="sng" dirty="0">
                <a:hlinkClick r:id="rId2"/>
              </a:rPr>
              <a:t>https://doi.org/10.1002/for.2585</a:t>
            </a:r>
            <a:endParaRPr lang="en-IN" sz="1600" dirty="0"/>
          </a:p>
          <a:p>
            <a:pPr algn="ctr"/>
            <a:r>
              <a:rPr lang="en-IN" sz="1600" dirty="0"/>
              <a:t>[2] </a:t>
            </a:r>
            <a:r>
              <a:rPr lang="en-IN" sz="1600" dirty="0" err="1"/>
              <a:t>Zhai</a:t>
            </a:r>
            <a:r>
              <a:rPr lang="en-IN" sz="1600" dirty="0"/>
              <a:t> Y, Hsu A, </a:t>
            </a:r>
            <a:r>
              <a:rPr lang="en-IN" sz="1600" dirty="0" err="1"/>
              <a:t>Halgamuge</a:t>
            </a:r>
            <a:r>
              <a:rPr lang="en-IN" sz="1600" dirty="0"/>
              <a:t> SK. Combining News and Technical Indicators in Daily Stock Price Trends Prediction. Lecture Notes in Computer Science. 2007; </a:t>
            </a:r>
            <a:r>
              <a:rPr lang="en-IN" sz="1600" u="sng" dirty="0">
                <a:hlinkClick r:id="rId3"/>
              </a:rPr>
              <a:t>https://link.springer.com/chapter/10.1007/978-3-540-72395-0_132</a:t>
            </a:r>
            <a:endParaRPr lang="en-IN" sz="1600" dirty="0"/>
          </a:p>
          <a:p>
            <a:pPr algn="ctr"/>
            <a:r>
              <a:rPr lang="en-IN" sz="1600" dirty="0"/>
              <a:t>[3] </a:t>
            </a:r>
            <a:r>
              <a:rPr lang="en-IN" sz="1600" dirty="0" err="1"/>
              <a:t>Hegazy</a:t>
            </a:r>
            <a:r>
              <a:rPr lang="en-IN" sz="1600" dirty="0"/>
              <a:t> O, </a:t>
            </a:r>
            <a:r>
              <a:rPr lang="en-IN" sz="1600" dirty="0" err="1"/>
              <a:t>Soliman</a:t>
            </a:r>
            <a:r>
              <a:rPr lang="en-IN" sz="1600" dirty="0"/>
              <a:t> OS, Salam MA. A Machine Learning Model for Stock Market Prediction. International Journal of Computer Science and Telecommunications. 2013; 17–23. </a:t>
            </a:r>
            <a:r>
              <a:rPr lang="en-IN" sz="1600" u="sng" dirty="0">
                <a:hlinkClick r:id="rId4"/>
              </a:rPr>
              <a:t>https://www.ijcst.org/Volume4/Issue12/p4_4_12.pdf</a:t>
            </a:r>
            <a:endParaRPr lang="en-IN" sz="1600" dirty="0"/>
          </a:p>
          <a:p>
            <a:pPr algn="ctr"/>
            <a:r>
              <a:rPr lang="en-IN" sz="1600" dirty="0"/>
              <a:t>[4] Vargas MR, dos-</a:t>
            </a:r>
            <a:r>
              <a:rPr lang="en-IN" sz="1600" dirty="0" err="1"/>
              <a:t>Anjos</a:t>
            </a:r>
            <a:r>
              <a:rPr lang="en-IN" sz="1600" dirty="0"/>
              <a:t> CEM, </a:t>
            </a:r>
            <a:r>
              <a:rPr lang="en-IN" sz="1600" dirty="0" err="1"/>
              <a:t>Bichara</a:t>
            </a:r>
            <a:r>
              <a:rPr lang="en-IN" sz="1600" dirty="0"/>
              <a:t> GLG, </a:t>
            </a:r>
            <a:r>
              <a:rPr lang="en-IN" sz="1600" dirty="0" err="1"/>
              <a:t>Evsukoff</a:t>
            </a:r>
            <a:r>
              <a:rPr lang="en-IN" sz="1600" dirty="0"/>
              <a:t> AG. Deep Learning for Stock Market Prediction Using Technical Indicators and Financial News Articles. 2018; </a:t>
            </a:r>
            <a:r>
              <a:rPr lang="en-IN" sz="1600" u="sng" dirty="0">
                <a:hlinkClick r:id="rId5"/>
              </a:rPr>
              <a:t>https://doi.org/10.1109/IJCNN.2018.8489208</a:t>
            </a:r>
            <a:endParaRPr lang="en-IN" sz="1600" dirty="0"/>
          </a:p>
          <a:p>
            <a:pPr algn="ctr"/>
            <a:r>
              <a:rPr lang="en-IN" sz="1600" dirty="0"/>
              <a:t>[5] </a:t>
            </a:r>
            <a:r>
              <a:rPr lang="en-IN" sz="1600" dirty="0" err="1"/>
              <a:t>Padial</a:t>
            </a:r>
            <a:r>
              <a:rPr lang="en-IN" sz="1600" dirty="0"/>
              <a:t> DL. Technical Analysis Library in Python. 2019; </a:t>
            </a:r>
            <a:r>
              <a:rPr lang="en-IN" sz="1600" u="sng" dirty="0">
                <a:hlinkClick r:id="rId6"/>
              </a:rPr>
              <a:t>https://github.com/bukosabino/ta</a:t>
            </a:r>
            <a:endParaRPr lang="en-IN" sz="1600" dirty="0"/>
          </a:p>
          <a:p>
            <a:pPr algn="ctr"/>
            <a:r>
              <a:rPr lang="en-IN" sz="1600" dirty="0"/>
              <a:t>[6] </a:t>
            </a:r>
            <a:r>
              <a:rPr lang="en-IN" sz="1600" dirty="0" err="1"/>
              <a:t>Selvin</a:t>
            </a:r>
            <a:r>
              <a:rPr lang="en-IN" sz="1600" dirty="0"/>
              <a:t> S, </a:t>
            </a:r>
            <a:r>
              <a:rPr lang="en-IN" sz="1600" dirty="0" err="1"/>
              <a:t>Vinayakumar</a:t>
            </a:r>
            <a:r>
              <a:rPr lang="en-IN" sz="1600" dirty="0"/>
              <a:t> R, </a:t>
            </a:r>
            <a:r>
              <a:rPr lang="en-IN" sz="1600" dirty="0" err="1"/>
              <a:t>Gopalakrishnan</a:t>
            </a:r>
            <a:r>
              <a:rPr lang="en-IN" sz="1600" dirty="0"/>
              <a:t> E.A, </a:t>
            </a:r>
            <a:r>
              <a:rPr lang="en-IN" sz="1600" dirty="0" err="1"/>
              <a:t>Menon</a:t>
            </a:r>
            <a:r>
              <a:rPr lang="en-IN" sz="1600" dirty="0"/>
              <a:t> VK, </a:t>
            </a:r>
            <a:r>
              <a:rPr lang="en-IN" sz="1600" dirty="0" err="1"/>
              <a:t>Soman</a:t>
            </a:r>
            <a:r>
              <a:rPr lang="en-IN" sz="1600" dirty="0"/>
              <a:t> K.P. Stock price prediction using LSTM, RNN and CNN-sliding window model. 2017 International Conference on Advances in Computing, Communications and Informatics (ICACCI). 2017; </a:t>
            </a:r>
            <a:r>
              <a:rPr lang="en-IN" sz="1600" u="sng" dirty="0">
                <a:hlinkClick r:id="rId7"/>
              </a:rPr>
              <a:t>https://doi.org/10.1109/ICACCI.2017.8126078</a:t>
            </a:r>
            <a:endParaRPr lang="en-IN" sz="1600" dirty="0"/>
          </a:p>
          <a:p>
            <a:pPr algn="ctr"/>
            <a:r>
              <a:rPr lang="en-IN" sz="1600" dirty="0"/>
              <a:t>[7] Chen S, He H. Stock Prediction Using </a:t>
            </a:r>
            <a:r>
              <a:rPr lang="en-IN" sz="1600" dirty="0" err="1"/>
              <a:t>Convolutional</a:t>
            </a:r>
            <a:r>
              <a:rPr lang="en-IN" sz="1600" dirty="0"/>
              <a:t> Neural Network. IOP Conference Series: Materials Science and Engineering. 2018; </a:t>
            </a:r>
            <a:r>
              <a:rPr lang="en-IN" sz="1600" u="sng" dirty="0">
                <a:hlinkClick r:id="rId8"/>
              </a:rPr>
              <a:t>https://doi.org/10.1088/1757-899X/435/1/012026</a:t>
            </a:r>
            <a:endParaRPr lang="en-IN" sz="1600" dirty="0"/>
          </a:p>
          <a:p>
            <a:pPr algn="ctr"/>
            <a:r>
              <a:rPr lang="en-IN" sz="1600" dirty="0"/>
              <a:t>[8] </a:t>
            </a:r>
            <a:r>
              <a:rPr lang="en-IN" sz="1600" dirty="0" err="1"/>
              <a:t>Weng</a:t>
            </a:r>
            <a:r>
              <a:rPr lang="en-IN" sz="1600" dirty="0"/>
              <a:t> B, Lu L, Wang X, </a:t>
            </a:r>
            <a:r>
              <a:rPr lang="en-IN" sz="1600" dirty="0" err="1"/>
              <a:t>Megahed</a:t>
            </a:r>
            <a:r>
              <a:rPr lang="en-IN" sz="1600" dirty="0"/>
              <a:t> FM, Martinez W. Predicting Short-Term Stock Prices Using Ensemble Methods and Online Data Sources. Expert Systems with Applications. 2018; </a:t>
            </a:r>
            <a:r>
              <a:rPr lang="en-IN" sz="1600" u="sng" dirty="0">
                <a:hlinkClick r:id="rId9"/>
              </a:rPr>
              <a:t>https://doi.org/10.1016/j.eswa.2018.06.016</a:t>
            </a:r>
            <a:endParaRPr lang="en-IN" sz="1600" dirty="0"/>
          </a:p>
          <a:p>
            <a:pPr algn="ctr"/>
            <a:endParaRPr lang="en-I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43174" y="214290"/>
            <a:ext cx="3786214" cy="461665"/>
          </a:xfrm>
          <a:prstGeom prst="rect">
            <a:avLst/>
          </a:prstGeom>
          <a:noFill/>
        </p:spPr>
        <p:txBody>
          <a:bodyPr wrap="square" rtlCol="0">
            <a:spAutoFit/>
          </a:bodyPr>
          <a:lstStyle/>
          <a:p>
            <a:pPr algn="ctr"/>
            <a:r>
              <a:rPr lang="en-IN" sz="2400" dirty="0">
                <a:cs typeface="Times New Roman" pitchFamily="18" charset="0"/>
              </a:rPr>
              <a:t>Source of my data</a:t>
            </a:r>
          </a:p>
        </p:txBody>
      </p:sp>
      <p:pic>
        <p:nvPicPr>
          <p:cNvPr id="5" name="Picture 4" descr="img1.png"/>
          <p:cNvPicPr>
            <a:picLocks noChangeAspect="1"/>
          </p:cNvPicPr>
          <p:nvPr/>
        </p:nvPicPr>
        <p:blipFill>
          <a:blip r:embed="rId2"/>
          <a:stretch>
            <a:fillRect/>
          </a:stretch>
        </p:blipFill>
        <p:spPr>
          <a:xfrm>
            <a:off x="0" y="1120672"/>
            <a:ext cx="9144000" cy="46166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g2.png"/>
          <p:cNvPicPr>
            <a:picLocks noChangeAspect="1"/>
          </p:cNvPicPr>
          <p:nvPr/>
        </p:nvPicPr>
        <p:blipFill>
          <a:blip r:embed="rId2"/>
          <a:stretch>
            <a:fillRect/>
          </a:stretch>
        </p:blipFill>
        <p:spPr>
          <a:xfrm>
            <a:off x="214282" y="1500175"/>
            <a:ext cx="8737452" cy="4429156"/>
          </a:xfrm>
          <a:prstGeom prst="rect">
            <a:avLst/>
          </a:prstGeom>
        </p:spPr>
      </p:pic>
      <p:sp>
        <p:nvSpPr>
          <p:cNvPr id="6" name="TextBox 5"/>
          <p:cNvSpPr txBox="1"/>
          <p:nvPr/>
        </p:nvSpPr>
        <p:spPr>
          <a:xfrm>
            <a:off x="1142976" y="285728"/>
            <a:ext cx="6572296" cy="830997"/>
          </a:xfrm>
          <a:prstGeom prst="rect">
            <a:avLst/>
          </a:prstGeom>
          <a:noFill/>
        </p:spPr>
        <p:txBody>
          <a:bodyPr wrap="square" rtlCol="0">
            <a:spAutoFit/>
          </a:bodyPr>
          <a:lstStyle/>
          <a:p>
            <a:pPr algn="ctr"/>
            <a:r>
              <a:rPr lang="en-IN" sz="2400" dirty="0"/>
              <a:t>Importing RAW information into my Linux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4.png"/>
          <p:cNvPicPr>
            <a:picLocks noChangeAspect="1"/>
          </p:cNvPicPr>
          <p:nvPr/>
        </p:nvPicPr>
        <p:blipFill>
          <a:blip r:embed="rId2"/>
          <a:stretch>
            <a:fillRect/>
          </a:stretch>
        </p:blipFill>
        <p:spPr>
          <a:xfrm>
            <a:off x="357158" y="857232"/>
            <a:ext cx="8404447" cy="2677607"/>
          </a:xfrm>
          <a:prstGeom prst="rect">
            <a:avLst/>
          </a:prstGeom>
        </p:spPr>
      </p:pic>
      <p:pic>
        <p:nvPicPr>
          <p:cNvPr id="7" name="Picture 6" descr="img5.png"/>
          <p:cNvPicPr>
            <a:picLocks noChangeAspect="1"/>
          </p:cNvPicPr>
          <p:nvPr/>
        </p:nvPicPr>
        <p:blipFill>
          <a:blip r:embed="rId3"/>
          <a:stretch>
            <a:fillRect/>
          </a:stretch>
        </p:blipFill>
        <p:spPr>
          <a:xfrm>
            <a:off x="1857356" y="4286256"/>
            <a:ext cx="5574378" cy="2096347"/>
          </a:xfrm>
          <a:prstGeom prst="rect">
            <a:avLst/>
          </a:prstGeom>
        </p:spPr>
      </p:pic>
      <p:sp>
        <p:nvSpPr>
          <p:cNvPr id="8" name="TextBox 7"/>
          <p:cNvSpPr txBox="1"/>
          <p:nvPr/>
        </p:nvSpPr>
        <p:spPr>
          <a:xfrm>
            <a:off x="2428860" y="3643314"/>
            <a:ext cx="4429156" cy="369332"/>
          </a:xfrm>
          <a:prstGeom prst="rect">
            <a:avLst/>
          </a:prstGeom>
          <a:noFill/>
        </p:spPr>
        <p:txBody>
          <a:bodyPr wrap="square" rtlCol="0">
            <a:spAutoFit/>
          </a:bodyPr>
          <a:lstStyle/>
          <a:p>
            <a:r>
              <a:rPr lang="en-IN" dirty="0"/>
              <a:t>Top 10 Stocks in Indian Stock Exchange</a:t>
            </a:r>
          </a:p>
        </p:txBody>
      </p:sp>
      <p:sp>
        <p:nvSpPr>
          <p:cNvPr id="9" name="TextBox 8"/>
          <p:cNvSpPr txBox="1"/>
          <p:nvPr/>
        </p:nvSpPr>
        <p:spPr>
          <a:xfrm>
            <a:off x="1000100" y="285728"/>
            <a:ext cx="6643734" cy="461665"/>
          </a:xfrm>
          <a:prstGeom prst="rect">
            <a:avLst/>
          </a:prstGeom>
          <a:noFill/>
        </p:spPr>
        <p:txBody>
          <a:bodyPr wrap="square" rtlCol="0">
            <a:spAutoFit/>
          </a:bodyPr>
          <a:lstStyle/>
          <a:p>
            <a:pPr algn="ctr"/>
            <a:r>
              <a:rPr lang="en-IN" sz="2400" dirty="0"/>
              <a:t>   Collecting the field tickers using ShellScript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JAGANNATH\Desktop\Final Project\6.png"/>
          <p:cNvPicPr>
            <a:picLocks noChangeAspect="1" noChangeArrowheads="1"/>
          </p:cNvPicPr>
          <p:nvPr/>
        </p:nvPicPr>
        <p:blipFill>
          <a:blip r:embed="rId2"/>
          <a:srcRect/>
          <a:stretch>
            <a:fillRect/>
          </a:stretch>
        </p:blipFill>
        <p:spPr bwMode="auto">
          <a:xfrm>
            <a:off x="1071538" y="1071546"/>
            <a:ext cx="6818313" cy="2952750"/>
          </a:xfrm>
          <a:prstGeom prst="rect">
            <a:avLst/>
          </a:prstGeom>
          <a:noFill/>
        </p:spPr>
      </p:pic>
      <p:pic>
        <p:nvPicPr>
          <p:cNvPr id="5" name="Picture 3" descr="C:\Users\JAGANNATH\Desktop\Final Project\7.png"/>
          <p:cNvPicPr>
            <a:picLocks noChangeAspect="1" noChangeArrowheads="1"/>
          </p:cNvPicPr>
          <p:nvPr/>
        </p:nvPicPr>
        <p:blipFill>
          <a:blip r:embed="rId3"/>
          <a:srcRect/>
          <a:stretch>
            <a:fillRect/>
          </a:stretch>
        </p:blipFill>
        <p:spPr bwMode="auto">
          <a:xfrm>
            <a:off x="358775" y="4071942"/>
            <a:ext cx="8785225" cy="1819275"/>
          </a:xfrm>
          <a:prstGeom prst="rect">
            <a:avLst/>
          </a:prstGeom>
          <a:noFill/>
        </p:spPr>
      </p:pic>
      <p:sp>
        <p:nvSpPr>
          <p:cNvPr id="6" name="TextBox 5"/>
          <p:cNvSpPr txBox="1"/>
          <p:nvPr/>
        </p:nvSpPr>
        <p:spPr>
          <a:xfrm>
            <a:off x="2143108" y="285728"/>
            <a:ext cx="5143536" cy="523220"/>
          </a:xfrm>
          <a:prstGeom prst="rect">
            <a:avLst/>
          </a:prstGeom>
          <a:noFill/>
        </p:spPr>
        <p:txBody>
          <a:bodyPr wrap="square" rtlCol="0">
            <a:spAutoFit/>
          </a:bodyPr>
          <a:lstStyle/>
          <a:p>
            <a:pPr algn="ctr"/>
            <a:r>
              <a:rPr lang="en-IN" sz="2800" dirty="0"/>
              <a:t>Data Acquisition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57158" y="1071546"/>
            <a:ext cx="8555037" cy="450532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8" name="Picture 7" descr="mongo.png"/>
          <p:cNvPicPr>
            <a:picLocks noChangeAspect="1"/>
          </p:cNvPicPr>
          <p:nvPr/>
        </p:nvPicPr>
        <p:blipFill>
          <a:blip r:embed="rId2"/>
          <a:stretch>
            <a:fillRect/>
          </a:stretch>
        </p:blipFill>
        <p:spPr>
          <a:xfrm>
            <a:off x="1500166" y="4247095"/>
            <a:ext cx="6365273" cy="2610905"/>
          </a:xfrm>
          <a:prstGeom prst="rect">
            <a:avLst/>
          </a:prstGeom>
        </p:spPr>
      </p:pic>
      <p:pic>
        <p:nvPicPr>
          <p:cNvPr id="8194" name="Picture 2"/>
          <p:cNvPicPr>
            <a:picLocks noChangeAspect="1" noChangeArrowheads="1"/>
          </p:cNvPicPr>
          <p:nvPr/>
        </p:nvPicPr>
        <p:blipFill>
          <a:blip r:embed="rId3"/>
          <a:srcRect/>
          <a:stretch>
            <a:fillRect/>
          </a:stretch>
        </p:blipFill>
        <p:spPr bwMode="auto">
          <a:xfrm>
            <a:off x="285720" y="214290"/>
            <a:ext cx="8659813" cy="412432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normAutofit/>
          </a:bodyPr>
          <a:lstStyle/>
          <a:p>
            <a:r>
              <a:rPr lang="en-IN" sz="2800" b="0" dirty="0">
                <a:solidFill>
                  <a:schemeClr val="bg1"/>
                </a:solidFill>
                <a:effectLst/>
                <a:latin typeface="+mn-lt"/>
              </a:rPr>
              <a:t>Data Pre-Processing</a:t>
            </a:r>
          </a:p>
        </p:txBody>
      </p:sp>
      <p:pic>
        <p:nvPicPr>
          <p:cNvPr id="5122" name="Picture 2"/>
          <p:cNvPicPr>
            <a:picLocks noGrp="1" noChangeAspect="1" noChangeArrowheads="1"/>
          </p:cNvPicPr>
          <p:nvPr>
            <p:ph idx="1"/>
          </p:nvPr>
        </p:nvPicPr>
        <p:blipFill>
          <a:blip r:embed="rId2"/>
          <a:srcRect/>
          <a:stretch>
            <a:fillRect/>
          </a:stretch>
        </p:blipFill>
        <p:spPr bwMode="auto">
          <a:xfrm>
            <a:off x="500034" y="1071546"/>
            <a:ext cx="8229600" cy="3973225"/>
          </a:xfrm>
          <a:prstGeom prst="rect">
            <a:avLst/>
          </a:prstGeom>
          <a:noFill/>
          <a:ln w="9525">
            <a:noFill/>
            <a:miter lim="800000"/>
            <a:headEnd/>
            <a:tailEnd/>
          </a:ln>
          <a:effectLst/>
        </p:spPr>
      </p:pic>
      <p:sp>
        <p:nvSpPr>
          <p:cNvPr id="6" name="TextBox 5"/>
          <p:cNvSpPr txBox="1"/>
          <p:nvPr/>
        </p:nvSpPr>
        <p:spPr>
          <a:xfrm>
            <a:off x="2071670" y="5429264"/>
            <a:ext cx="4786346" cy="923330"/>
          </a:xfrm>
          <a:prstGeom prst="rect">
            <a:avLst/>
          </a:prstGeom>
          <a:noFill/>
        </p:spPr>
        <p:txBody>
          <a:bodyPr wrap="square" rtlCol="0">
            <a:spAutoFit/>
          </a:bodyPr>
          <a:lstStyle/>
          <a:p>
            <a:r>
              <a:rPr lang="en-IN" dirty="0">
                <a:solidFill>
                  <a:schemeClr val="bg1"/>
                </a:solidFill>
              </a:rPr>
              <a:t>next_val = (close_val.shift(-1) / close_val - 1)</a:t>
            </a:r>
          </a:p>
          <a:p>
            <a:r>
              <a:rPr lang="en-IN" dirty="0">
                <a:solidFill>
                  <a:schemeClr val="bg1"/>
                </a:solidFill>
              </a:rPr>
              <a:t>ret_val = (close_val / close_val.shift(1)) - 1)</a:t>
            </a:r>
          </a:p>
          <a:p>
            <a:r>
              <a:rPr lang="en-IN" dirty="0">
                <a:solidFill>
                  <a:schemeClr val="bg1"/>
                </a:solidFill>
              </a:rPr>
              <a:t>hl_val = high_val / low_val</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345</TotalTime>
  <Words>347</Words>
  <Application>Microsoft Office PowerPoint</Application>
  <PresentationFormat>On-screen Show (4:3)</PresentationFormat>
  <Paragraphs>44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Apex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STOCK MARKET DATA AND BUILDING A STRATEGY TO FIND RETURN ON INVESTMENT USING DEEP LEARNING METHODS</dc:title>
  <dc:creator>elan jagannath</dc:creator>
  <cp:lastModifiedBy>Unknown User</cp:lastModifiedBy>
  <cp:revision>36</cp:revision>
  <dcterms:created xsi:type="dcterms:W3CDTF">2020-01-20T14:48:34Z</dcterms:created>
  <dcterms:modified xsi:type="dcterms:W3CDTF">2020-02-26T12:23:03Z</dcterms:modified>
</cp:coreProperties>
</file>