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tags/tag15.xml" ContentType="application/vnd.openxmlformats-officedocument.presentationml.tags+xml"/>
  <Override PartName="/ppt/notesSlides/notesSlide3.xml" ContentType="application/vnd.openxmlformats-officedocument.presentationml.notesSlide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notesSlides/notesSlide6.xml" ContentType="application/vnd.openxmlformats-officedocument.presentationml.notesSlide+xml"/>
  <Override PartName="/ppt/tags/tag19.xml" ContentType="application/vnd.openxmlformats-officedocument.presentationml.tags+xml"/>
  <Override PartName="/ppt/notesSlides/notesSlide7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8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</p:sldMasterIdLst>
  <p:notesMasterIdLst>
    <p:notesMasterId r:id="rId14"/>
  </p:notesMasterIdLst>
  <p:handoutMasterIdLst>
    <p:handoutMasterId r:id="rId15"/>
  </p:handoutMasterIdLst>
  <p:sldIdLst>
    <p:sldId id="256" r:id="rId5"/>
    <p:sldId id="2135" r:id="rId6"/>
    <p:sldId id="2155" r:id="rId7"/>
    <p:sldId id="2151" r:id="rId8"/>
    <p:sldId id="2152" r:id="rId9"/>
    <p:sldId id="2153" r:id="rId10"/>
    <p:sldId id="2154" r:id="rId11"/>
    <p:sldId id="1598" r:id="rId12"/>
    <p:sldId id="2149" r:id="rId13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urelien Domont" initials="AD" lastIdx="1" clrIdx="2">
    <p:extLst>
      <p:ext uri="{19B8F6BF-5375-455C-9EA6-DF929625EA0E}">
        <p15:presenceInfo xmlns:p15="http://schemas.microsoft.com/office/powerpoint/2012/main" userId="6da7715ce4434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EA9F5"/>
    <a:srgbClr val="EBF2FF"/>
    <a:srgbClr val="D3EFCE"/>
    <a:srgbClr val="F7F7F7"/>
    <a:srgbClr val="EBF6DE"/>
    <a:srgbClr val="D9D9D9"/>
    <a:srgbClr val="92D050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FF106-FA44-4B8C-9039-CBF6F3294BE7}" v="5" dt="2021-08-27T01:22:43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6357" autoAdjust="0"/>
  </p:normalViewPr>
  <p:slideViewPr>
    <p:cSldViewPr snapToGrid="0">
      <p:cViewPr varScale="1">
        <p:scale>
          <a:sx n="60" d="100"/>
          <a:sy n="60" d="100"/>
        </p:scale>
        <p:origin x="844" y="44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9BCFF106-FA44-4B8C-9039-CBF6F3294BE7}"/>
    <pc:docChg chg="undo custSel addSld delSld modSld">
      <pc:chgData name="Aurelien Domont" userId="6da7715ce44349b3" providerId="LiveId" clId="{9BCFF106-FA44-4B8C-9039-CBF6F3294BE7}" dt="2021-08-27T01:26:02.409" v="346" actId="20577"/>
      <pc:docMkLst>
        <pc:docMk/>
      </pc:docMkLst>
      <pc:sldChg chg="delSp modSp mod">
        <pc:chgData name="Aurelien Domont" userId="6da7715ce44349b3" providerId="LiveId" clId="{9BCFF106-FA44-4B8C-9039-CBF6F3294BE7}" dt="2021-08-27T01:26:02.409" v="346" actId="20577"/>
        <pc:sldMkLst>
          <pc:docMk/>
          <pc:sldMk cId="3131901387" sldId="256"/>
        </pc:sldMkLst>
        <pc:spChg chg="mod">
          <ac:chgData name="Aurelien Domont" userId="6da7715ce44349b3" providerId="LiveId" clId="{9BCFF106-FA44-4B8C-9039-CBF6F3294BE7}" dt="2021-08-27T01:14:14.971" v="12" actId="20577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9BCFF106-FA44-4B8C-9039-CBF6F3294BE7}" dt="2021-08-27T01:26:02.409" v="346" actId="20577"/>
          <ac:spMkLst>
            <pc:docMk/>
            <pc:sldMk cId="3131901387" sldId="256"/>
            <ac:spMk id="3" creationId="{D781CD62-85AB-400E-A66C-9594AAD807B4}"/>
          </ac:spMkLst>
        </pc:spChg>
        <pc:picChg chg="del">
          <ac:chgData name="Aurelien Domont" userId="6da7715ce44349b3" providerId="LiveId" clId="{9BCFF106-FA44-4B8C-9039-CBF6F3294BE7}" dt="2021-08-27T01:06:34.261" v="1" actId="478"/>
          <ac:picMkLst>
            <pc:docMk/>
            <pc:sldMk cId="3131901387" sldId="256"/>
            <ac:picMk id="14" creationId="{98D686EE-912C-4191-AF55-48A15C4C5EAE}"/>
          </ac:picMkLst>
        </pc:picChg>
      </pc:sldChg>
      <pc:sldChg chg="addSp delSp modSp mod">
        <pc:chgData name="Aurelien Domont" userId="6da7715ce44349b3" providerId="LiveId" clId="{9BCFF106-FA44-4B8C-9039-CBF6F3294BE7}" dt="2021-08-27T01:24:53.422" v="288" actId="20577"/>
        <pc:sldMkLst>
          <pc:docMk/>
          <pc:sldMk cId="1762358644" sldId="2135"/>
        </pc:sldMkLst>
        <pc:spChg chg="add mod">
          <ac:chgData name="Aurelien Domont" userId="6da7715ce44349b3" providerId="LiveId" clId="{9BCFF106-FA44-4B8C-9039-CBF6F3294BE7}" dt="2021-08-27T01:24:53.422" v="288" actId="20577"/>
          <ac:spMkLst>
            <pc:docMk/>
            <pc:sldMk cId="1762358644" sldId="2135"/>
            <ac:spMk id="3" creationId="{354CC573-61B1-49E0-840D-529396975FB2}"/>
          </ac:spMkLst>
        </pc:spChg>
        <pc:spChg chg="add mod">
          <ac:chgData name="Aurelien Domont" userId="6da7715ce44349b3" providerId="LiveId" clId="{9BCFF106-FA44-4B8C-9039-CBF6F3294BE7}" dt="2021-08-27T01:24:21.139" v="276" actId="404"/>
          <ac:spMkLst>
            <pc:docMk/>
            <pc:sldMk cId="1762358644" sldId="2135"/>
            <ac:spMk id="11" creationId="{A597398E-9964-4760-BE83-9913F2C81F8F}"/>
          </ac:spMkLst>
        </pc:spChg>
        <pc:spChg chg="add mod">
          <ac:chgData name="Aurelien Domont" userId="6da7715ce44349b3" providerId="LiveId" clId="{9BCFF106-FA44-4B8C-9039-CBF6F3294BE7}" dt="2021-08-27T01:24:00.637" v="255" actId="1037"/>
          <ac:spMkLst>
            <pc:docMk/>
            <pc:sldMk cId="1762358644" sldId="2135"/>
            <ac:spMk id="12" creationId="{72A5A317-CCEF-477B-BD7E-E93644D5F443}"/>
          </ac:spMkLst>
        </pc:spChg>
        <pc:spChg chg="add mod">
          <ac:chgData name="Aurelien Domont" userId="6da7715ce44349b3" providerId="LiveId" clId="{9BCFF106-FA44-4B8C-9039-CBF6F3294BE7}" dt="2021-08-27T01:24:21.139" v="276" actId="404"/>
          <ac:spMkLst>
            <pc:docMk/>
            <pc:sldMk cId="1762358644" sldId="2135"/>
            <ac:spMk id="14" creationId="{6F683B2C-4208-4DA2-A5A9-0F54B0DAE309}"/>
          </ac:spMkLst>
        </pc:spChg>
        <pc:spChg chg="add mod">
          <ac:chgData name="Aurelien Domont" userId="6da7715ce44349b3" providerId="LiveId" clId="{9BCFF106-FA44-4B8C-9039-CBF6F3294BE7}" dt="2021-08-27T01:24:00.637" v="255" actId="1037"/>
          <ac:spMkLst>
            <pc:docMk/>
            <pc:sldMk cId="1762358644" sldId="2135"/>
            <ac:spMk id="15" creationId="{E0728C11-3ABF-43D2-A256-CCB0E6C16922}"/>
          </ac:spMkLst>
        </pc:spChg>
        <pc:spChg chg="mod">
          <ac:chgData name="Aurelien Domont" userId="6da7715ce44349b3" providerId="LiveId" clId="{9BCFF106-FA44-4B8C-9039-CBF6F3294BE7}" dt="2021-08-27T01:19:05.542" v="25" actId="20577"/>
          <ac:spMkLst>
            <pc:docMk/>
            <pc:sldMk cId="1762358644" sldId="2135"/>
            <ac:spMk id="16" creationId="{6C2BB713-9637-4B9B-938F-E9768876782A}"/>
          </ac:spMkLst>
        </pc:spChg>
        <pc:spChg chg="add mod">
          <ac:chgData name="Aurelien Domont" userId="6da7715ce44349b3" providerId="LiveId" clId="{9BCFF106-FA44-4B8C-9039-CBF6F3294BE7}" dt="2021-08-27T01:24:21.139" v="276" actId="404"/>
          <ac:spMkLst>
            <pc:docMk/>
            <pc:sldMk cId="1762358644" sldId="2135"/>
            <ac:spMk id="17" creationId="{428E633A-A6A0-4F56-8F9A-73FB8A86AE93}"/>
          </ac:spMkLst>
        </pc:spChg>
        <pc:spChg chg="add mod">
          <ac:chgData name="Aurelien Domont" userId="6da7715ce44349b3" providerId="LiveId" clId="{9BCFF106-FA44-4B8C-9039-CBF6F3294BE7}" dt="2021-08-27T01:24:00.637" v="255" actId="1037"/>
          <ac:spMkLst>
            <pc:docMk/>
            <pc:sldMk cId="1762358644" sldId="2135"/>
            <ac:spMk id="18" creationId="{17E45525-5679-4837-B6D1-8BFA31BC8485}"/>
          </ac:spMkLst>
        </pc:spChg>
        <pc:spChg chg="add mod">
          <ac:chgData name="Aurelien Domont" userId="6da7715ce44349b3" providerId="LiveId" clId="{9BCFF106-FA44-4B8C-9039-CBF6F3294BE7}" dt="2021-08-27T01:24:21.139" v="276" actId="404"/>
          <ac:spMkLst>
            <pc:docMk/>
            <pc:sldMk cId="1762358644" sldId="2135"/>
            <ac:spMk id="19" creationId="{A478F9CB-73E3-462B-836A-F8144A3609D7}"/>
          </ac:spMkLst>
        </pc:spChg>
        <pc:spChg chg="add mod">
          <ac:chgData name="Aurelien Domont" userId="6da7715ce44349b3" providerId="LiveId" clId="{9BCFF106-FA44-4B8C-9039-CBF6F3294BE7}" dt="2021-08-27T01:24:00.637" v="255" actId="1037"/>
          <ac:spMkLst>
            <pc:docMk/>
            <pc:sldMk cId="1762358644" sldId="2135"/>
            <ac:spMk id="20" creationId="{9D040486-FC04-4F02-8EFC-3633F4DC8C01}"/>
          </ac:spMkLst>
        </pc:spChg>
        <pc:spChg chg="add mod">
          <ac:chgData name="Aurelien Domont" userId="6da7715ce44349b3" providerId="LiveId" clId="{9BCFF106-FA44-4B8C-9039-CBF6F3294BE7}" dt="2021-08-27T01:24:21.139" v="276" actId="404"/>
          <ac:spMkLst>
            <pc:docMk/>
            <pc:sldMk cId="1762358644" sldId="2135"/>
            <ac:spMk id="22" creationId="{0DDF831D-1EB0-4DC1-9020-DF869F5ADC99}"/>
          </ac:spMkLst>
        </pc:spChg>
        <pc:spChg chg="del">
          <ac:chgData name="Aurelien Domont" userId="6da7715ce44349b3" providerId="LiveId" clId="{9BCFF106-FA44-4B8C-9039-CBF6F3294BE7}" dt="2021-08-27T01:19:08.484" v="26" actId="478"/>
          <ac:spMkLst>
            <pc:docMk/>
            <pc:sldMk cId="1762358644" sldId="2135"/>
            <ac:spMk id="23" creationId="{07BEC4FA-0A2A-4CDF-B426-03AD9EB2040B}"/>
          </ac:spMkLst>
        </pc:spChg>
        <pc:spChg chg="del">
          <ac:chgData name="Aurelien Domont" userId="6da7715ce44349b3" providerId="LiveId" clId="{9BCFF106-FA44-4B8C-9039-CBF6F3294BE7}" dt="2021-08-27T01:19:08.484" v="26" actId="478"/>
          <ac:spMkLst>
            <pc:docMk/>
            <pc:sldMk cId="1762358644" sldId="2135"/>
            <ac:spMk id="24" creationId="{F5859E7B-44B6-43F1-BCFE-77CAB8739B62}"/>
          </ac:spMkLst>
        </pc:spChg>
        <pc:spChg chg="add mod">
          <ac:chgData name="Aurelien Domont" userId="6da7715ce44349b3" providerId="LiveId" clId="{9BCFF106-FA44-4B8C-9039-CBF6F3294BE7}" dt="2021-08-27T01:24:00.637" v="255" actId="1037"/>
          <ac:spMkLst>
            <pc:docMk/>
            <pc:sldMk cId="1762358644" sldId="2135"/>
            <ac:spMk id="25" creationId="{CFE1FE9C-2E84-4EBD-B9A3-7B0776C7743E}"/>
          </ac:spMkLst>
        </pc:spChg>
        <pc:spChg chg="del">
          <ac:chgData name="Aurelien Domont" userId="6da7715ce44349b3" providerId="LiveId" clId="{9BCFF106-FA44-4B8C-9039-CBF6F3294BE7}" dt="2021-08-27T01:19:08.484" v="26" actId="478"/>
          <ac:spMkLst>
            <pc:docMk/>
            <pc:sldMk cId="1762358644" sldId="2135"/>
            <ac:spMk id="26" creationId="{1C8284B9-7B71-4320-AF12-6F5AA104E0BC}"/>
          </ac:spMkLst>
        </pc:spChg>
        <pc:spChg chg="add mod">
          <ac:chgData name="Aurelien Domont" userId="6da7715ce44349b3" providerId="LiveId" clId="{9BCFF106-FA44-4B8C-9039-CBF6F3294BE7}" dt="2021-08-27T01:22:43.489" v="203" actId="571"/>
          <ac:spMkLst>
            <pc:docMk/>
            <pc:sldMk cId="1762358644" sldId="2135"/>
            <ac:spMk id="28" creationId="{26C6B5F1-7374-419E-B3BF-98B32B036459}"/>
          </ac:spMkLst>
        </pc:spChg>
        <pc:picChg chg="del">
          <ac:chgData name="Aurelien Domont" userId="6da7715ce44349b3" providerId="LiveId" clId="{9BCFF106-FA44-4B8C-9039-CBF6F3294BE7}" dt="2021-08-27T01:19:08.484" v="26" actId="478"/>
          <ac:picMkLst>
            <pc:docMk/>
            <pc:sldMk cId="1762358644" sldId="2135"/>
            <ac:picMk id="21" creationId="{1E033823-926C-4034-BCF2-12F6F6E58054}"/>
          </ac:picMkLst>
        </pc:picChg>
        <pc:picChg chg="del">
          <ac:chgData name="Aurelien Domont" userId="6da7715ce44349b3" providerId="LiveId" clId="{9BCFF106-FA44-4B8C-9039-CBF6F3294BE7}" dt="2021-08-27T01:19:08.484" v="26" actId="478"/>
          <ac:picMkLst>
            <pc:docMk/>
            <pc:sldMk cId="1762358644" sldId="2135"/>
            <ac:picMk id="27" creationId="{2E562CF7-8224-4F96-A05F-F32CC79D98DE}"/>
          </ac:picMkLst>
        </pc:picChg>
      </pc:sldChg>
      <pc:sldChg chg="del">
        <pc:chgData name="Aurelien Domont" userId="6da7715ce44349b3" providerId="LiveId" clId="{9BCFF106-FA44-4B8C-9039-CBF6F3294BE7}" dt="2021-08-27T01:06:22.359" v="0" actId="47"/>
        <pc:sldMkLst>
          <pc:docMk/>
          <pc:sldMk cId="1877474728" sldId="2147"/>
        </pc:sldMkLst>
      </pc:sldChg>
      <pc:sldChg chg="del">
        <pc:chgData name="Aurelien Domont" userId="6da7715ce44349b3" providerId="LiveId" clId="{9BCFF106-FA44-4B8C-9039-CBF6F3294BE7}" dt="2021-08-27T01:06:22.359" v="0" actId="47"/>
        <pc:sldMkLst>
          <pc:docMk/>
          <pc:sldMk cId="2746892466" sldId="2148"/>
        </pc:sldMkLst>
      </pc:sldChg>
      <pc:sldChg chg="del">
        <pc:chgData name="Aurelien Domont" userId="6da7715ce44349b3" providerId="LiveId" clId="{9BCFF106-FA44-4B8C-9039-CBF6F3294BE7}" dt="2021-08-27T01:06:22.359" v="0" actId="47"/>
        <pc:sldMkLst>
          <pc:docMk/>
          <pc:sldMk cId="596178860" sldId="2149"/>
        </pc:sldMkLst>
      </pc:sldChg>
      <pc:sldChg chg="add">
        <pc:chgData name="Aurelien Domont" userId="6da7715ce44349b3" providerId="LiveId" clId="{9BCFF106-FA44-4B8C-9039-CBF6F3294BE7}" dt="2021-08-27T01:19:02.111" v="13"/>
        <pc:sldMkLst>
          <pc:docMk/>
          <pc:sldMk cId="159796775" sldId="215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42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978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05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859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077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660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066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9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66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6" Type="http://schemas.openxmlformats.org/officeDocument/2006/relationships/image" Target="../media/image7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6" Type="http://schemas.openxmlformats.org/officeDocument/2006/relationships/image" Target="../media/image8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emf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slidebooks.com/products/business-toolkit?variant=12473147916370&amp;utm_source=email&amp;utm_medium=email&amp;utm_campaign=entering%20new%20market" TargetMode="Externa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2.bin"/><Relationship Id="rId4" Type="http://schemas.openxmlformats.org/officeDocument/2006/relationships/notesSlide" Target="../notesSlides/notesSlide8.xml"/><Relationship Id="rId9" Type="http://schemas.openxmlformats.org/officeDocument/2006/relationships/hyperlink" Target="https://www.domontconsulting.com/pages/full-access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3.xml"/><Relationship Id="rId7" Type="http://schemas.openxmlformats.org/officeDocument/2006/relationships/hyperlink" Target="https://www.domontconsulting.com/" TargetMode="Externa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9.xml"/><Relationship Id="rId9" Type="http://schemas.openxmlformats.org/officeDocument/2006/relationships/hyperlink" Target="http://www.domontconsulting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428564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A1A0FD28-B360-4C9C-A1CC-D67C30C86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7C222716-69D1-4221-B418-044978CCFED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0" y="810229"/>
            <a:ext cx="11384659" cy="1967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5400" dirty="0"/>
              <a:t>Discounted Cash Flow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1CD62-85AB-400E-A66C-9594AAD807B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5105080" cy="553998"/>
          </a:xfrm>
        </p:spPr>
        <p:txBody>
          <a:bodyPr wrap="square" lIns="0" tIns="0" rIns="0" bIns="0">
            <a:spAutoFit/>
          </a:bodyPr>
          <a:lstStyle/>
          <a:p>
            <a:pPr>
              <a:defRPr/>
            </a:pPr>
            <a:r>
              <a:rPr lang="en-US" sz="2000" b="1" dirty="0"/>
              <a:t>By Ex-Deloitte Management Consultants and Investment Bankers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866A5935-107E-4C07-BF3D-A731E2697F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7723" y="3497826"/>
            <a:ext cx="498233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44024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Introduction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CC573-61B1-49E0-840D-529396975FB2}"/>
              </a:ext>
            </a:extLst>
          </p:cNvPr>
          <p:cNvSpPr txBox="1"/>
          <p:nvPr/>
        </p:nvSpPr>
        <p:spPr>
          <a:xfrm>
            <a:off x="514114" y="1628503"/>
            <a:ext cx="1116408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A Discounted Cash Flow (DCF) Analysis is a valuation method used to estimate the attractiveness of an investment opportunity. DCF analysis uses future free cash flow projections and discounts them to arrive at a present value estimate, which is used to evaluate the potential for investment.</a:t>
            </a:r>
          </a:p>
          <a:p>
            <a:endParaRPr lang="en-GB" sz="1400" dirty="0"/>
          </a:p>
          <a:p>
            <a:r>
              <a:rPr lang="en-GB" sz="1400" dirty="0"/>
              <a:t>You can conduct a Discounted Cash Flow (DCF) Analysis by following these 5 steps: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97398E-9964-4760-BE83-9913F2C81F8F}"/>
              </a:ext>
            </a:extLst>
          </p:cNvPr>
          <p:cNvSpPr/>
          <p:nvPr/>
        </p:nvSpPr>
        <p:spPr>
          <a:xfrm>
            <a:off x="1785258" y="2943495"/>
            <a:ext cx="9805846" cy="61587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r>
              <a:rPr lang="en-GB" sz="1400" b="1" dirty="0">
                <a:solidFill>
                  <a:srgbClr val="002060"/>
                </a:solidFill>
                <a:ea typeface="ＭＳ Ｐゴシック" pitchFamily="50" charset="-128"/>
              </a:rPr>
              <a:t>Estimate the Total Unlevered Free Cash Flow using our excel template</a:t>
            </a:r>
            <a:endParaRPr lang="en-US" sz="1400" b="1" dirty="0">
              <a:solidFill>
                <a:srgbClr val="002060"/>
              </a:solidFill>
              <a:ea typeface="ＭＳ Ｐゴシック" pitchFamily="50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A5A317-CCEF-477B-BD7E-E93644D5F443}"/>
              </a:ext>
            </a:extLst>
          </p:cNvPr>
          <p:cNvSpPr/>
          <p:nvPr/>
        </p:nvSpPr>
        <p:spPr>
          <a:xfrm>
            <a:off x="714098" y="2943495"/>
            <a:ext cx="990600" cy="615874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/>
            <a:r>
              <a:rPr lang="en-US" sz="32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683B2C-4208-4DA2-A5A9-0F54B0DAE309}"/>
              </a:ext>
            </a:extLst>
          </p:cNvPr>
          <p:cNvSpPr/>
          <p:nvPr/>
        </p:nvSpPr>
        <p:spPr>
          <a:xfrm>
            <a:off x="1785258" y="3690611"/>
            <a:ext cx="9805846" cy="61587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r>
              <a:rPr lang="en-US" sz="1400" b="1" dirty="0">
                <a:solidFill>
                  <a:srgbClr val="002060"/>
                </a:solidFill>
                <a:ea typeface="ＭＳ Ｐゴシック" pitchFamily="50" charset="-128"/>
              </a:rPr>
              <a:t>Calculate the Total Net Present Value of the Total Unlevered Free Cash Flow using our </a:t>
            </a:r>
            <a:r>
              <a:rPr lang="en-US" sz="1400" b="1">
                <a:solidFill>
                  <a:srgbClr val="002060"/>
                </a:solidFill>
                <a:ea typeface="ＭＳ Ｐゴシック" pitchFamily="50" charset="-128"/>
              </a:rPr>
              <a:t>Excel template</a:t>
            </a:r>
            <a:endParaRPr lang="en-US" sz="1400" b="1" dirty="0">
              <a:solidFill>
                <a:srgbClr val="002060"/>
              </a:solidFill>
              <a:ea typeface="ＭＳ Ｐゴシック" pitchFamily="50" charset="-128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728C11-3ABF-43D2-A256-CCB0E6C16922}"/>
              </a:ext>
            </a:extLst>
          </p:cNvPr>
          <p:cNvSpPr/>
          <p:nvPr/>
        </p:nvSpPr>
        <p:spPr>
          <a:xfrm>
            <a:off x="714098" y="3690611"/>
            <a:ext cx="990600" cy="615874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8E633A-A6A0-4F56-8F9A-73FB8A86AE93}"/>
              </a:ext>
            </a:extLst>
          </p:cNvPr>
          <p:cNvSpPr/>
          <p:nvPr/>
        </p:nvSpPr>
        <p:spPr>
          <a:xfrm>
            <a:off x="1785258" y="4437727"/>
            <a:ext cx="9805846" cy="61587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r>
              <a:rPr lang="en-US" sz="1400" b="1" dirty="0">
                <a:solidFill>
                  <a:srgbClr val="002060"/>
                </a:solidFill>
                <a:ea typeface="ＭＳ Ｐゴシック" pitchFamily="50" charset="-128"/>
              </a:rPr>
              <a:t>Calculate the Weighted Cost of Capital using our </a:t>
            </a:r>
            <a:r>
              <a:rPr lang="en-US" sz="1400" b="1">
                <a:solidFill>
                  <a:srgbClr val="002060"/>
                </a:solidFill>
                <a:ea typeface="ＭＳ Ｐゴシック" pitchFamily="50" charset="-128"/>
              </a:rPr>
              <a:t>Excel template</a:t>
            </a:r>
            <a:endParaRPr lang="en-US" sz="1400" b="1" dirty="0">
              <a:solidFill>
                <a:srgbClr val="002060"/>
              </a:solidFill>
              <a:ea typeface="ＭＳ Ｐゴシック" pitchFamily="50" charset="-128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E45525-5679-4837-B6D1-8BFA31BC8485}"/>
              </a:ext>
            </a:extLst>
          </p:cNvPr>
          <p:cNvSpPr/>
          <p:nvPr/>
        </p:nvSpPr>
        <p:spPr>
          <a:xfrm>
            <a:off x="714098" y="4437727"/>
            <a:ext cx="990600" cy="615874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/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478F9CB-73E3-462B-836A-F8144A3609D7}"/>
              </a:ext>
            </a:extLst>
          </p:cNvPr>
          <p:cNvSpPr/>
          <p:nvPr/>
        </p:nvSpPr>
        <p:spPr>
          <a:xfrm>
            <a:off x="1785258" y="5184843"/>
            <a:ext cx="9805846" cy="61587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r>
              <a:rPr lang="en-US" sz="1400" b="1" dirty="0">
                <a:solidFill>
                  <a:srgbClr val="002060"/>
                </a:solidFill>
                <a:ea typeface="ＭＳ Ｐゴシック" pitchFamily="50" charset="-128"/>
              </a:rPr>
              <a:t>Calculate the terminal value with both the EBIDTA and PERPETUITY methods using our Excel template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040486-FC04-4F02-8EFC-3633F4DC8C01}"/>
              </a:ext>
            </a:extLst>
          </p:cNvPr>
          <p:cNvSpPr/>
          <p:nvPr/>
        </p:nvSpPr>
        <p:spPr>
          <a:xfrm>
            <a:off x="714098" y="5184843"/>
            <a:ext cx="990600" cy="615874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/>
            <a:r>
              <a:rPr lang="en-US" sz="32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DF831D-1EB0-4DC1-9020-DF869F5ADC99}"/>
              </a:ext>
            </a:extLst>
          </p:cNvPr>
          <p:cNvSpPr/>
          <p:nvPr/>
        </p:nvSpPr>
        <p:spPr>
          <a:xfrm>
            <a:off x="1785258" y="5931959"/>
            <a:ext cx="9805846" cy="615874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 w="19050" algn="ctr">
            <a:noFill/>
            <a:miter lim="800000"/>
            <a:headEnd type="none" w="sm" len="sm"/>
            <a:tailEnd type="none" w="sm" len="sm"/>
          </a:ln>
        </p:spPr>
        <p:txBody>
          <a:bodyPr wrap="square" lIns="91440" tIns="91440" rIns="91440" bIns="91440" anchor="ctr"/>
          <a:lstStyle/>
          <a:p>
            <a:r>
              <a:rPr lang="en-US" sz="1400" b="1" dirty="0">
                <a:solidFill>
                  <a:srgbClr val="002060"/>
                </a:solidFill>
                <a:ea typeface="ＭＳ Ｐゴシック" pitchFamily="50" charset="-128"/>
              </a:rPr>
              <a:t>Calculate the DCF Total Valuation with both the EBIDTA and PERPETUITY methods using our Excel template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E1FE9C-2E84-4EBD-B9A3-7B0776C7743E}"/>
              </a:ext>
            </a:extLst>
          </p:cNvPr>
          <p:cNvSpPr/>
          <p:nvPr/>
        </p:nvSpPr>
        <p:spPr>
          <a:xfrm>
            <a:off x="714098" y="5931959"/>
            <a:ext cx="990600" cy="615874"/>
          </a:xfrm>
          <a:prstGeom prst="rect">
            <a:avLst/>
          </a:prstGeom>
          <a:solidFill>
            <a:schemeClr val="tx2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69863" indent="-169863" algn="ctr"/>
            <a:r>
              <a:rPr lang="en-US" sz="3200" b="1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62358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1 - Estimate the Total Unlevered Free Cash Flow using our excel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E033823-926C-4034-BCF2-12F6F6E580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419" y="3003755"/>
            <a:ext cx="8269162" cy="23622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60000" endPos="0" dist="5000" dir="5400000" sy="-100000" algn="bl" rotWithShape="0"/>
          </a:effectLst>
        </p:spPr>
      </p:pic>
      <p:sp>
        <p:nvSpPr>
          <p:cNvPr id="23" name="Rounded Rectangular Callout 9">
            <a:extLst>
              <a:ext uri="{FF2B5EF4-FFF2-40B4-BE49-F238E27FC236}">
                <a16:creationId xmlns:a16="http://schemas.microsoft.com/office/drawing/2014/main" id="{07BEC4FA-0A2A-4CDF-B426-03AD9EB2040B}"/>
              </a:ext>
            </a:extLst>
          </p:cNvPr>
          <p:cNvSpPr/>
          <p:nvPr/>
        </p:nvSpPr>
        <p:spPr bwMode="auto">
          <a:xfrm>
            <a:off x="6641922" y="1806326"/>
            <a:ext cx="3200400" cy="838200"/>
          </a:xfrm>
          <a:prstGeom prst="wedgeRoundRectCallout">
            <a:avLst>
              <a:gd name="adj1" fmla="val -48213"/>
              <a:gd name="adj2" fmla="val 107957"/>
              <a:gd name="adj3" fmla="val 16667"/>
            </a:avLst>
          </a:prstGeom>
          <a:solidFill>
            <a:schemeClr val="bg1">
              <a:alpha val="84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Adjust the actual and projected years. Taking 3 historical years and 5 projected years is usually a good trade-off between being comprehensive and effective </a:t>
            </a:r>
          </a:p>
        </p:txBody>
      </p:sp>
      <p:sp>
        <p:nvSpPr>
          <p:cNvPr id="24" name="Rounded Rectangular Callout 10">
            <a:extLst>
              <a:ext uri="{FF2B5EF4-FFF2-40B4-BE49-F238E27FC236}">
                <a16:creationId xmlns:a16="http://schemas.microsoft.com/office/drawing/2014/main" id="{F5859E7B-44B6-43F1-BCFE-77CAB8739B62}"/>
              </a:ext>
            </a:extLst>
          </p:cNvPr>
          <p:cNvSpPr/>
          <p:nvPr/>
        </p:nvSpPr>
        <p:spPr bwMode="auto">
          <a:xfrm>
            <a:off x="2187909" y="5746955"/>
            <a:ext cx="4343400" cy="609600"/>
          </a:xfrm>
          <a:prstGeom prst="wedgeRoundRectCallout">
            <a:avLst>
              <a:gd name="adj1" fmla="val 59338"/>
              <a:gd name="adj2" fmla="val -174552"/>
              <a:gd name="adj3" fmla="val 16667"/>
            </a:avLst>
          </a:prstGeom>
          <a:solidFill>
            <a:schemeClr val="bg1">
              <a:alpha val="84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Ideally all these figures should be pulled from either the income statement or the Balance sheet</a:t>
            </a:r>
          </a:p>
        </p:txBody>
      </p:sp>
      <p:sp>
        <p:nvSpPr>
          <p:cNvPr id="26" name="Rounded Rectangular Callout 11">
            <a:extLst>
              <a:ext uri="{FF2B5EF4-FFF2-40B4-BE49-F238E27FC236}">
                <a16:creationId xmlns:a16="http://schemas.microsoft.com/office/drawing/2014/main" id="{1C8284B9-7B71-4320-AF12-6F5AA104E0BC}"/>
              </a:ext>
            </a:extLst>
          </p:cNvPr>
          <p:cNvSpPr/>
          <p:nvPr/>
        </p:nvSpPr>
        <p:spPr bwMode="auto">
          <a:xfrm>
            <a:off x="2355189" y="2034926"/>
            <a:ext cx="3200400" cy="609600"/>
          </a:xfrm>
          <a:prstGeom prst="wedgeRoundRectCallout">
            <a:avLst>
              <a:gd name="adj1" fmla="val -18308"/>
              <a:gd name="adj2" fmla="val 335269"/>
              <a:gd name="adj3" fmla="val 16667"/>
            </a:avLst>
          </a:prstGeom>
          <a:solidFill>
            <a:schemeClr val="bg1">
              <a:alpha val="84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Adjust if required the line items depending on the context of the company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E562CF7-8224-4F96-A05F-F32CC79D98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0303" y="3019632"/>
            <a:ext cx="1081087" cy="9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96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78043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2 - Calculate the Total Net Present Value of the Total Unlevered Free Cash Flow using our Excel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92DB88-A854-4772-A2A9-6B2123188F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346" t="29900" r="18644" b="36723"/>
          <a:stretch/>
        </p:blipFill>
        <p:spPr>
          <a:xfrm>
            <a:off x="2247900" y="3276600"/>
            <a:ext cx="7696200" cy="1828800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60000" endPos="0" dist="5000" dir="5400000" sy="-100000" algn="bl" rotWithShape="0"/>
          </a:effectLst>
        </p:spPr>
      </p:pic>
      <p:sp>
        <p:nvSpPr>
          <p:cNvPr id="11" name="Rounded Rectangular Callout 9">
            <a:extLst>
              <a:ext uri="{FF2B5EF4-FFF2-40B4-BE49-F238E27FC236}">
                <a16:creationId xmlns:a16="http://schemas.microsoft.com/office/drawing/2014/main" id="{201BAECC-4D39-49B8-9C8E-4D62F7025467}"/>
              </a:ext>
            </a:extLst>
          </p:cNvPr>
          <p:cNvSpPr/>
          <p:nvPr/>
        </p:nvSpPr>
        <p:spPr bwMode="auto">
          <a:xfrm>
            <a:off x="4221956" y="5410200"/>
            <a:ext cx="4343400" cy="609600"/>
          </a:xfrm>
          <a:prstGeom prst="wedgeRoundRectCallout">
            <a:avLst>
              <a:gd name="adj1" fmla="val 2963"/>
              <a:gd name="adj2" fmla="val -149899"/>
              <a:gd name="adj3" fmla="val 16667"/>
            </a:avLst>
          </a:prstGeom>
          <a:solidFill>
            <a:schemeClr val="bg1">
              <a:alpha val="84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The percentage to discount the Total Unlevered Free Cash Flow will be calculated in the next step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34A01CB-7FDD-482D-AEC3-A74AF75D33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50808" y="3222522"/>
            <a:ext cx="1081087" cy="9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03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59181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3 - Calculate the Weighted Cost of Capital using our Excel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5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D60409-48DF-491C-AD6D-D81CDC9308C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886" t="30508" r="18936" b="20339"/>
          <a:stretch/>
        </p:blipFill>
        <p:spPr>
          <a:xfrm>
            <a:off x="2433144" y="2743200"/>
            <a:ext cx="7325712" cy="2590800"/>
          </a:xfrm>
          <a:prstGeom prst="roundRect">
            <a:avLst>
              <a:gd name="adj" fmla="val 346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60000" endPos="0" dist="5000" dir="5400000" sy="-100000" algn="bl" rotWithShape="0"/>
          </a:effectLst>
        </p:spPr>
      </p:pic>
      <p:sp>
        <p:nvSpPr>
          <p:cNvPr id="9" name="Rounded Rectangular Callout 9">
            <a:extLst>
              <a:ext uri="{FF2B5EF4-FFF2-40B4-BE49-F238E27FC236}">
                <a16:creationId xmlns:a16="http://schemas.microsoft.com/office/drawing/2014/main" id="{3162C482-9E95-45BF-9AB5-0647EA118A37}"/>
              </a:ext>
            </a:extLst>
          </p:cNvPr>
          <p:cNvSpPr/>
          <p:nvPr/>
        </p:nvSpPr>
        <p:spPr bwMode="auto">
          <a:xfrm>
            <a:off x="3840957" y="5683045"/>
            <a:ext cx="4343400" cy="609600"/>
          </a:xfrm>
          <a:prstGeom prst="wedgeRoundRectCallout">
            <a:avLst>
              <a:gd name="adj1" fmla="val -1681"/>
              <a:gd name="adj2" fmla="val -125043"/>
              <a:gd name="adj3" fmla="val 16667"/>
            </a:avLst>
          </a:prstGeom>
          <a:solidFill>
            <a:schemeClr val="bg1">
              <a:alpha val="84000"/>
            </a:schemeClr>
          </a:solidFill>
          <a:ln w="9525">
            <a:solidFill>
              <a:schemeClr val="bg1">
                <a:lumMod val="75000"/>
              </a:schemeClr>
            </a:solidFill>
          </a:ln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dirty="0">
                <a:latin typeface="Arial" charset="0"/>
                <a:cs typeface="Times New Roman" pitchFamily="18" charset="0"/>
              </a:rPr>
              <a:t>The WACC can now be used to properly discount the Unlevered Free Cash Flow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CA93B-FD90-4BE9-9553-B8934E735F3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56621" y="2711245"/>
            <a:ext cx="1081087" cy="9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6804692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4 - Calculate the terminal value with both the EBIDTA and PERPETUITY methods using our Excel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6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8D2F0E1-536C-414F-A675-680A31E948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9386" y="2620294"/>
            <a:ext cx="7513230" cy="2895602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60000" endPos="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CB75D9-29FF-4F86-88D7-D1442B7121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21726" y="2600631"/>
            <a:ext cx="1081087" cy="9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50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723803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5 - Finally, calculate the DCF Total Valuation with both the EBIDTA and PERPETUITY methods using our Excel template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7E1C4-A2D7-4558-A504-36AC8920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0" rIns="0" bIns="45720" rtlCol="0" anchor="ctr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7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CB75D9-29FF-4F86-88D7-D1442B7121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25081" y="1973267"/>
            <a:ext cx="1081087" cy="958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6775B-9042-486B-AD65-19B7D85BBB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14600" y="1973267"/>
            <a:ext cx="7162800" cy="4248652"/>
          </a:xfrm>
          <a:prstGeom prst="rect">
            <a:avLst/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reflection blurRad="12700" stA="6000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5233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BD01E70-F8C7-493C-AEDD-E5492D344E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BD01E70-F8C7-493C-AEDD-E5492D344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A098EA-8CD1-417F-A724-88393CE4575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C0EC32D3-CE1C-48E3-89F2-1AFBF8A9B34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76" y="1756411"/>
            <a:ext cx="6232848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dirty="0">
                <a:sym typeface="Arial" panose="020B0604020202020204" pitchFamily="34" charset="0"/>
              </a:rPr>
              <a:t>Interested in more than 1 Toolkit? </a:t>
            </a:r>
            <a:br>
              <a:rPr lang="en-US" sz="2200" dirty="0">
                <a:sym typeface="Arial" panose="020B0604020202020204" pitchFamily="34" charset="0"/>
              </a:rPr>
            </a:br>
            <a:r>
              <a:rPr lang="en-US" sz="2200" b="0" dirty="0">
                <a:sym typeface="Arial" panose="020B0604020202020204" pitchFamily="34" charset="0"/>
              </a:rPr>
              <a:t>Access all our Toolkits for </a:t>
            </a:r>
            <a:r>
              <a:rPr lang="en-US" sz="2200" b="0" u="sng" dirty="0">
                <a:sym typeface="Arial" panose="020B0604020202020204" pitchFamily="34" charset="0"/>
              </a:rPr>
              <a:t>half the price</a:t>
            </a:r>
            <a:r>
              <a:rPr lang="en-US" sz="2200" b="0" dirty="0">
                <a:sym typeface="Arial" panose="020B0604020202020204" pitchFamily="34" charset="0"/>
              </a:rPr>
              <a:t> with our Gold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4260-85F5-47B2-8F90-716F6604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8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724769-7F7A-49A0-978E-58661220D668}"/>
              </a:ext>
            </a:extLst>
          </p:cNvPr>
          <p:cNvSpPr txBox="1">
            <a:spLocks/>
          </p:cNvSpPr>
          <p:nvPr/>
        </p:nvSpPr>
        <p:spPr>
          <a:xfrm>
            <a:off x="3697289" y="5365291"/>
            <a:ext cx="4797423" cy="423802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/>
              <a:t>Gold Access</a:t>
            </a:r>
          </a:p>
        </p:txBody>
      </p:sp>
      <p:sp>
        <p:nvSpPr>
          <p:cNvPr id="5" name="Rectangle: Rounded Corners 4">
            <a:hlinkClick r:id="rId9"/>
            <a:extLst>
              <a:ext uri="{FF2B5EF4-FFF2-40B4-BE49-F238E27FC236}">
                <a16:creationId xmlns:a16="http://schemas.microsoft.com/office/drawing/2014/main" id="{D4604511-274B-95D2-A130-C832BC31795C}"/>
              </a:ext>
            </a:extLst>
          </p:cNvPr>
          <p:cNvSpPr/>
          <p:nvPr/>
        </p:nvSpPr>
        <p:spPr bwMode="auto">
          <a:xfrm>
            <a:off x="4782000" y="6009488"/>
            <a:ext cx="2628000" cy="324000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14400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Click here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75458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32FE54-3FF5-4B4C-8DBC-DAAD65190EA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32FE54-3FF5-4B4C-8DBC-DAAD65190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9313AF4-C8B1-42E4-ACB5-22D9C13E37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Thanks for your attention!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29769-9B2F-4A51-8446-2206A9A2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900" smtClean="0">
                <a:solidFill>
                  <a:srgbClr val="ADAFBB"/>
                </a:solidFill>
              </a:rPr>
              <a:pPr/>
              <a:t>9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3256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771DD74C-7D3F-DE9F-D2F1-58329D0C3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834" y="3004556"/>
            <a:ext cx="5038200" cy="1184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FB609-A863-8150-7235-F7110B23F9D1}"/>
              </a:ext>
            </a:extLst>
          </p:cNvPr>
          <p:cNvSpPr txBox="1"/>
          <p:nvPr/>
        </p:nvSpPr>
        <p:spPr>
          <a:xfrm>
            <a:off x="4077852" y="4302860"/>
            <a:ext cx="36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9"/>
              </a:rPr>
              <a:t>www.domontconsulting.com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7254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EHY7w9p97v31oJEX9mA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LE9WS72SqpZufFKGkeW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Fj9g7Zy2LthORA4sdbv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380</Words>
  <Application>Microsoft Office PowerPoint</Application>
  <PresentationFormat>Widescreen</PresentationFormat>
  <Paragraphs>49</Paragraphs>
  <Slides>9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Custom Design</vt:lpstr>
      <vt:lpstr>think-cell Slide</vt:lpstr>
      <vt:lpstr>Discounted Cash Flow Analysis</vt:lpstr>
      <vt:lpstr>Introduction</vt:lpstr>
      <vt:lpstr>Step 1 - Estimate the Total Unlevered Free Cash Flow using our excel template</vt:lpstr>
      <vt:lpstr>Step 2 - Calculate the Total Net Present Value of the Total Unlevered Free Cash Flow using our Excel template</vt:lpstr>
      <vt:lpstr>Step 3 - Calculate the Weighted Cost of Capital using our Excel template</vt:lpstr>
      <vt:lpstr>Step 4 - Calculate the terminal value with both the EBIDTA and PERPETUITY methods using our Excel template</vt:lpstr>
      <vt:lpstr>Step 5 - Finally, calculate the DCF Total Valuation with both the EBIDTA and PERPETUITY methods using our Excel template</vt:lpstr>
      <vt:lpstr>Interested in more than 1 Toolkit?  Access all our Toolkits for half the price with our Gold Access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367</cp:revision>
  <dcterms:created xsi:type="dcterms:W3CDTF">2020-07-08T04:44:55Z</dcterms:created>
  <dcterms:modified xsi:type="dcterms:W3CDTF">2023-02-02T01:59:29Z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