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135" r:id="rId6"/>
    <p:sldId id="2151" r:id="rId7"/>
    <p:sldId id="2136" r:id="rId8"/>
    <p:sldId id="2137" r:id="rId9"/>
    <p:sldId id="2138" r:id="rId10"/>
    <p:sldId id="2139" r:id="rId11"/>
    <p:sldId id="2140" r:id="rId12"/>
    <p:sldId id="2141" r:id="rId13"/>
    <p:sldId id="2142" r:id="rId14"/>
    <p:sldId id="2143" r:id="rId15"/>
    <p:sldId id="2144" r:id="rId16"/>
    <p:sldId id="2145" r:id="rId17"/>
    <p:sldId id="2146" r:id="rId18"/>
    <p:sldId id="2147" r:id="rId19"/>
    <p:sldId id="2148" r:id="rId20"/>
    <p:sldId id="2149" r:id="rId21"/>
    <p:sldId id="2150" r:id="rId22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Aurelien Domont" initials="AD" lastIdx="1" clrIdx="2">
    <p:extLst>
      <p:ext uri="{19B8F6BF-5375-455C-9EA6-DF929625EA0E}">
        <p15:presenceInfo xmlns:p15="http://schemas.microsoft.com/office/powerpoint/2012/main" userId="6da7715ce4434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EA9F5"/>
    <a:srgbClr val="EBF2FF"/>
    <a:srgbClr val="D3EFCE"/>
    <a:srgbClr val="F7F7F7"/>
    <a:srgbClr val="EBF6DE"/>
    <a:srgbClr val="D9D9D9"/>
    <a:srgbClr val="92D050"/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22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050" y="108"/>
      </p:cViewPr>
      <p:guideLst>
        <p:guide orient="horz" pos="240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67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Bank Corp Expected Profit </a:t>
            </a:r>
          </a:p>
          <a:p>
            <a:pPr>
              <a:defRPr sz="1600" b="1"/>
            </a:pPr>
            <a:r>
              <a:rPr lang="en-US" sz="1600" b="1"/>
              <a:t>(in Billion $)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Bank Corp Expected Profit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1</c:v>
                </c:pt>
                <c:pt idx="1">
                  <c:v>1.1499999999999999</c:v>
                </c:pt>
                <c:pt idx="2">
                  <c:v>1.3224999999999998</c:v>
                </c:pt>
                <c:pt idx="3">
                  <c:v>1.5208749999999995</c:v>
                </c:pt>
                <c:pt idx="4">
                  <c:v>1.7490062499999994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B-4DB3-B212-4974303F8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320024"/>
        <c:axId val="268318712"/>
      </c:barChart>
      <c:catAx>
        <c:axId val="268320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318712"/>
        <c:crosses val="autoZero"/>
        <c:auto val="1"/>
        <c:lblAlgn val="ctr"/>
        <c:lblOffset val="100"/>
        <c:noMultiLvlLbl val="0"/>
      </c:catAx>
      <c:valAx>
        <c:axId val="26831871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268320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Banking Industry Revenue</a:t>
            </a:r>
          </a:p>
          <a:p>
            <a:pPr>
              <a:defRPr sz="1600" b="1"/>
            </a:pPr>
            <a:r>
              <a:rPr lang="en-US" sz="1600" b="1"/>
              <a:t>(in Billion $)</a:t>
            </a:r>
          </a:p>
        </c:rich>
      </c:tx>
      <c:layout>
        <c:manualLayout>
          <c:xMode val="edge"/>
          <c:yMode val="edge"/>
          <c:x val="0.27458333333333335"/>
          <c:y val="3.125000000000000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Banking Industry Revenue (in Billion $)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54</c:v>
                </c:pt>
                <c:pt idx="4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E1-44CD-AC75-E3EF72378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320024"/>
        <c:axId val="268318712"/>
      </c:barChart>
      <c:catAx>
        <c:axId val="268320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318712"/>
        <c:crosses val="autoZero"/>
        <c:auto val="1"/>
        <c:lblAlgn val="ctr"/>
        <c:lblOffset val="100"/>
        <c:noMultiLvlLbl val="0"/>
      </c:catAx>
      <c:valAx>
        <c:axId val="26831871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268320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Investment Allocation over the next 5 years</a:t>
            </a:r>
          </a:p>
          <a:p>
            <a:pPr>
              <a:defRPr sz="1600" b="1"/>
            </a:pPr>
            <a:r>
              <a:rPr lang="en-US" sz="1600" b="1"/>
              <a:t>(in Million $)</a:t>
            </a:r>
          </a:p>
        </c:rich>
      </c:tx>
      <c:layout>
        <c:manualLayout>
          <c:xMode val="edge"/>
          <c:yMode val="edge"/>
          <c:x val="0.12705200131233596"/>
          <c:y val="1.2500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Banking Industry Revenue (in Billion $)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0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01-45BE-BAD6-BF79163807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320024"/>
        <c:axId val="268318712"/>
      </c:barChart>
      <c:catAx>
        <c:axId val="268320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318712"/>
        <c:crosses val="autoZero"/>
        <c:auto val="1"/>
        <c:lblAlgn val="ctr"/>
        <c:lblOffset val="100"/>
        <c:noMultiLvlLbl val="0"/>
      </c:catAx>
      <c:valAx>
        <c:axId val="268318712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268320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Additional revenue over the next 5 years</a:t>
            </a:r>
          </a:p>
          <a:p>
            <a:pPr>
              <a:defRPr b="1"/>
            </a:pPr>
            <a:r>
              <a:rPr lang="en-US" b="1"/>
              <a:t>(in Million $)</a:t>
            </a:r>
          </a:p>
        </c:rich>
      </c:tx>
      <c:layout>
        <c:manualLayout>
          <c:xMode val="edge"/>
          <c:yMode val="edge"/>
          <c:x val="0.12705200131233596"/>
          <c:y val="1.2500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Additional revenue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0</c:formatCode>
                <c:ptCount val="5"/>
                <c:pt idx="0">
                  <c:v>1</c:v>
                </c:pt>
                <c:pt idx="1">
                  <c:v>10</c:v>
                </c:pt>
                <c:pt idx="2">
                  <c:v>30</c:v>
                </c:pt>
                <c:pt idx="3">
                  <c:v>50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56-4EF7-A82F-41CA74452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320024"/>
        <c:axId val="268318712"/>
      </c:barChart>
      <c:catAx>
        <c:axId val="268320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318712"/>
        <c:crosses val="autoZero"/>
        <c:auto val="1"/>
        <c:lblAlgn val="ctr"/>
        <c:lblOffset val="100"/>
        <c:noMultiLvlLbl val="0"/>
      </c:catAx>
      <c:valAx>
        <c:axId val="268318712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268320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Cost savings over the next 5 years</a:t>
            </a:r>
          </a:p>
          <a:p>
            <a:pPr>
              <a:defRPr b="1"/>
            </a:pPr>
            <a:r>
              <a:rPr lang="en-US" b="1"/>
              <a:t>(in Million $)</a:t>
            </a:r>
          </a:p>
        </c:rich>
      </c:tx>
      <c:layout>
        <c:manualLayout>
          <c:xMode val="edge"/>
          <c:yMode val="edge"/>
          <c:x val="0.18746866797900263"/>
          <c:y val="1.2500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Additional revenue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0</c:formatCode>
                <c:ptCount val="5"/>
                <c:pt idx="0">
                  <c:v>1</c:v>
                </c:pt>
                <c:pt idx="1">
                  <c:v>4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98-4BB9-A826-053A9FDC3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320024"/>
        <c:axId val="268318712"/>
      </c:barChart>
      <c:catAx>
        <c:axId val="268320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318712"/>
        <c:crosses val="autoZero"/>
        <c:auto val="1"/>
        <c:lblAlgn val="ctr"/>
        <c:lblOffset val="100"/>
        <c:noMultiLvlLbl val="0"/>
      </c:catAx>
      <c:valAx>
        <c:axId val="268318712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268320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42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01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76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77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89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01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57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04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9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5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58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3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8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0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05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2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5B5E3D-CB4A-42B4-B4A8-2B0BF3B8AB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50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DA92DAC-F488-43C5-9D7F-27FF4541E39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489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656D9F-25FA-405A-9022-D20B606256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74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E6A1B2-F3BE-47E8-B7AB-BED2735E985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8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4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ADB49A0-8B85-4CDE-8262-9211F1AFE27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>
            <a:lvl1pPr>
              <a:defRPr lang="en-US" sz="1000" smtClean="0">
                <a:solidFill>
                  <a:srgbClr val="ADAFBB"/>
                </a:solidFill>
              </a:defRPr>
            </a:lvl1pPr>
          </a:lstStyle>
          <a:p>
            <a:fld id="{37F5C94B-8C55-478B-B509-BAE6A06B2E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67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7B69D1-1AC7-4788-B7F1-4214ACF38D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22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8CC8475-D9DE-4E1C-B79D-4F1693FA344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think-cell Slide" r:id="rId9" imgW="344" imgH="344" progId="TCLayout.ActiveDocument.1">
                  <p:embed/>
                </p:oleObj>
              </mc:Choice>
              <mc:Fallback>
                <p:oleObj name="think-cell Slide" r:id="rId9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A767ABE-C4E1-4B07-8DB9-34D6A2E637D2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66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1.emf"/><Relationship Id="rId2" Type="http://schemas.openxmlformats.org/officeDocument/2006/relationships/tags" Target="../tags/tag2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32.xml"/><Relationship Id="rId11" Type="http://schemas.openxmlformats.org/officeDocument/2006/relationships/oleObject" Target="../embeddings/oleObject15.bin"/><Relationship Id="rId5" Type="http://schemas.openxmlformats.org/officeDocument/2006/relationships/tags" Target="../tags/tag31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4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5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26" Type="http://schemas.openxmlformats.org/officeDocument/2006/relationships/hyperlink" Target="https://www.slidebooks.com/collections/sales-and-marketing/products/marketing-sales-toolkit?variant=31584180011090" TargetMode="External"/><Relationship Id="rId3" Type="http://schemas.openxmlformats.org/officeDocument/2006/relationships/tags" Target="../tags/tag40.xml"/><Relationship Id="rId21" Type="http://schemas.openxmlformats.org/officeDocument/2006/relationships/image" Target="../media/image17.svg"/><Relationship Id="rId34" Type="http://schemas.openxmlformats.org/officeDocument/2006/relationships/image" Target="../media/image20.png"/><Relationship Id="rId7" Type="http://schemas.openxmlformats.org/officeDocument/2006/relationships/image" Target="../media/image2.emf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5" Type="http://schemas.openxmlformats.org/officeDocument/2006/relationships/hyperlink" Target="https://www.slidebooks.com/collections/discounted-bundle/products/project-manager-toolkit?variant=773543889" TargetMode="External"/><Relationship Id="rId33" Type="http://schemas.openxmlformats.org/officeDocument/2006/relationships/image" Target="../media/image19.svg"/><Relationship Id="rId2" Type="http://schemas.openxmlformats.org/officeDocument/2006/relationships/tags" Target="../tags/tag39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hyperlink" Target="https://www.slidebooks.com/collections/discounted-bundle/products/behavioral-skills-toolkit?variant=22116212677" TargetMode="Externa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7.svg"/><Relationship Id="rId24" Type="http://schemas.openxmlformats.org/officeDocument/2006/relationships/hyperlink" Target="https://www.slidebooks.com/collections/discounted-bundle/products/change-management-toolbox?variant=935073897" TargetMode="External"/><Relationship Id="rId32" Type="http://schemas.openxmlformats.org/officeDocument/2006/relationships/image" Target="../media/image18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11.svg"/><Relationship Id="rId23" Type="http://schemas.openxmlformats.org/officeDocument/2006/relationships/hyperlink" Target="https://www.slidebooks.com/collections/management-consulting/products/management-consulting-toolkit?variant=22532413423698" TargetMode="External"/><Relationship Id="rId28" Type="http://schemas.openxmlformats.org/officeDocument/2006/relationships/hyperlink" Target="https://www.slidebooks.com/collections/operations-and-supply-chain-management/products/operational-excellence-toolkit?variant=21571101957" TargetMode="External"/><Relationship Id="rId10" Type="http://schemas.openxmlformats.org/officeDocument/2006/relationships/image" Target="../media/image6.png"/><Relationship Id="rId19" Type="http://schemas.openxmlformats.org/officeDocument/2006/relationships/image" Target="../media/image15.svg"/><Relationship Id="rId31" Type="http://schemas.openxmlformats.org/officeDocument/2006/relationships/hyperlink" Target="https://www.slidebooks.com/products/digital-transformation-toolkit?variant=32127821316178" TargetMode="Externa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5.svg"/><Relationship Id="rId14" Type="http://schemas.openxmlformats.org/officeDocument/2006/relationships/image" Target="../media/image10.png"/><Relationship Id="rId22" Type="http://schemas.openxmlformats.org/officeDocument/2006/relationships/hyperlink" Target="https://www.slidebooks.com/collections/discounted-bundle/products/strategy-toolkit?variant=17648810693" TargetMode="External"/><Relationship Id="rId27" Type="http://schemas.openxmlformats.org/officeDocument/2006/relationships/hyperlink" Target="https://www.slidebooks.com/collections/financial-templates/products/merger-and-acquisition-toolkit?variant=17648913989" TargetMode="External"/><Relationship Id="rId30" Type="http://schemas.openxmlformats.org/officeDocument/2006/relationships/hyperlink" Target="https://www.slidebooks.com/collections/discounted-bundle/products/legal-toolkit?variant=31584776880210" TargetMode="External"/><Relationship Id="rId35" Type="http://schemas.openxmlformats.org/officeDocument/2006/relationships/image" Target="../media/image21.svg"/><Relationship Id="rId8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books.com/products/strategy-toolkit?variant=17648810693" TargetMode="External"/><Relationship Id="rId13" Type="http://schemas.openxmlformats.org/officeDocument/2006/relationships/image" Target="../media/image22.png"/><Relationship Id="rId3" Type="http://schemas.openxmlformats.org/officeDocument/2006/relationships/tags" Target="../tags/tag42.xml"/><Relationship Id="rId7" Type="http://schemas.openxmlformats.org/officeDocument/2006/relationships/image" Target="../media/image2.emf"/><Relationship Id="rId12" Type="http://schemas.openxmlformats.org/officeDocument/2006/relationships/hyperlink" Target="https://www.slidebooks.com/products/business-toolkit?variant=12473147916370&amp;utm_source=email&amp;utm_medium=email&amp;utm_campaign=entering%20new%20market" TargetMode="External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11" Type="http://schemas.openxmlformats.org/officeDocument/2006/relationships/hyperlink" Target="https://www.slidebooks.com/collections/best-seller-business-documents/products/business-toolkit?variant=12473147916370" TargetMode="External"/><Relationship Id="rId5" Type="http://schemas.openxmlformats.org/officeDocument/2006/relationships/notesSlide" Target="../notesSlides/notesSlide16.xml"/><Relationship Id="rId10" Type="http://schemas.openxmlformats.org/officeDocument/2006/relationships/hyperlink" Target="https://www.slidebooks.com/products/business-toolkit?variant=12473147916370" TargetMode="External"/><Relationship Id="rId4" Type="http://schemas.openxmlformats.org/officeDocument/2006/relationships/slideLayout" Target="../slideLayouts/slideLayout3.xml"/><Relationship Id="rId9" Type="http://schemas.openxmlformats.org/officeDocument/2006/relationships/hyperlink" Target="http://www.slidebooks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books.com/" TargetMode="External"/><Relationship Id="rId3" Type="http://schemas.openxmlformats.org/officeDocument/2006/relationships/tags" Target="../tags/tag44.xml"/><Relationship Id="rId7" Type="http://schemas.openxmlformats.org/officeDocument/2006/relationships/image" Target="../media/image1.emf"/><Relationship Id="rId2" Type="http://schemas.openxmlformats.org/officeDocument/2006/relationships/tags" Target="../tags/tag4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5.png"/><Relationship Id="rId5" Type="http://schemas.openxmlformats.org/officeDocument/2006/relationships/notesSlide" Target="../notesSlides/notesSlide17.xml"/><Relationship Id="rId10" Type="http://schemas.openxmlformats.org/officeDocument/2006/relationships/image" Target="../media/image24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books.com/" TargetMode="External"/><Relationship Id="rId3" Type="http://schemas.openxmlformats.org/officeDocument/2006/relationships/tags" Target="../tags/tag46.xml"/><Relationship Id="rId7" Type="http://schemas.openxmlformats.org/officeDocument/2006/relationships/image" Target="../media/image1.emf"/><Relationship Id="rId2" Type="http://schemas.openxmlformats.org/officeDocument/2006/relationships/tags" Target="../tags/tag4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3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1.emf"/><Relationship Id="rId2" Type="http://schemas.openxmlformats.org/officeDocument/2006/relationships/tags" Target="../tags/tag21.xml"/><Relationship Id="rId1" Type="http://schemas.openxmlformats.org/officeDocument/2006/relationships/vmlDrawing" Target="../drawings/vmlDrawing14.vml"/><Relationship Id="rId6" Type="http://schemas.openxmlformats.org/officeDocument/2006/relationships/tags" Target="../tags/tag25.xml"/><Relationship Id="rId11" Type="http://schemas.openxmlformats.org/officeDocument/2006/relationships/oleObject" Target="../embeddings/oleObject14.bin"/><Relationship Id="rId5" Type="http://schemas.openxmlformats.org/officeDocument/2006/relationships/tags" Target="../tags/tag24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A1A0FD28-B360-4C9C-A1CC-D67C30C868F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66428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7C222716-69D1-4221-B418-044978CCFED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5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1080C-C60C-4746-B6B1-A9A4FFA8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0" y="810229"/>
            <a:ext cx="11384659" cy="19671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5400" dirty="0"/>
              <a:t>Digital Transformation Lean Business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1CD62-85AB-400E-A66C-9594AAD807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897955"/>
          </a:xfr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000" b="1" dirty="0"/>
              <a:t>CEO: </a:t>
            </a:r>
            <a:r>
              <a:rPr lang="en-US" sz="2000" dirty="0"/>
              <a:t>insert your own text</a:t>
            </a:r>
          </a:p>
          <a:p>
            <a:pPr>
              <a:defRPr/>
            </a:pPr>
            <a:r>
              <a:rPr lang="en-US" sz="2000" b="1" dirty="0"/>
              <a:t>Chief Digital Officer: </a:t>
            </a:r>
            <a:r>
              <a:rPr lang="en-US" sz="2000" dirty="0"/>
              <a:t>insert your own text</a:t>
            </a:r>
          </a:p>
          <a:p>
            <a:pPr>
              <a:defRPr/>
            </a:pPr>
            <a:r>
              <a:rPr lang="en-US" sz="2000" b="1" dirty="0"/>
              <a:t>Author: </a:t>
            </a:r>
            <a:r>
              <a:rPr lang="en-US" sz="2000" dirty="0"/>
              <a:t>insert your own text</a:t>
            </a:r>
          </a:p>
          <a:p>
            <a:pPr>
              <a:defRPr/>
            </a:pPr>
            <a:r>
              <a:rPr lang="en-US" sz="2000" b="1" dirty="0"/>
              <a:t>Board Meeting Date: </a:t>
            </a:r>
            <a:r>
              <a:rPr lang="en-US" sz="2000" dirty="0"/>
              <a:t>insert your own text</a:t>
            </a:r>
          </a:p>
          <a:p>
            <a:pPr>
              <a:defRPr/>
            </a:pPr>
            <a:r>
              <a:rPr lang="en-US" sz="2000" b="1" dirty="0"/>
              <a:t>Version No: </a:t>
            </a:r>
            <a:r>
              <a:rPr lang="en-US" sz="2000" dirty="0"/>
              <a:t>E.g. 1.0 for final / 0.1 for drafts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C70D54-7ED4-413B-9765-58C9A9D81D3A}"/>
              </a:ext>
            </a:extLst>
          </p:cNvPr>
          <p:cNvGrpSpPr/>
          <p:nvPr/>
        </p:nvGrpSpPr>
        <p:grpSpPr>
          <a:xfrm>
            <a:off x="-1122" y="6570"/>
            <a:ext cx="1493372" cy="1459010"/>
            <a:chOff x="-9097" y="-23336"/>
            <a:chExt cx="974935" cy="952500"/>
          </a:xfrm>
        </p:grpSpPr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F04C1B76-90D8-40DB-94ED-24A864BFBA56}"/>
                </a:ext>
              </a:extLst>
            </p:cNvPr>
            <p:cNvSpPr/>
            <p:nvPr/>
          </p:nvSpPr>
          <p:spPr>
            <a:xfrm>
              <a:off x="-7091" y="-23336"/>
              <a:ext cx="972929" cy="952500"/>
            </a:xfrm>
            <a:prstGeom prst="diagStripe">
              <a:avLst>
                <a:gd name="adj" fmla="val 61073"/>
              </a:avLst>
            </a:prstGeom>
            <a:gradFill flip="none" rotWithShape="1">
              <a:gsLst>
                <a:gs pos="100000">
                  <a:srgbClr val="FFFFFF">
                    <a:lumMod val="85000"/>
                  </a:srgbClr>
                </a:gs>
                <a:gs pos="34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outerShdw blurRad="50800" dist="127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61102C-BCA7-4CBF-AA08-2A8190D41E84}"/>
                </a:ext>
              </a:extLst>
            </p:cNvPr>
            <p:cNvSpPr txBox="1"/>
            <p:nvPr/>
          </p:nvSpPr>
          <p:spPr>
            <a:xfrm rot="18948199">
              <a:off x="20409" y="266480"/>
              <a:ext cx="702416" cy="18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D4B6D"/>
                  </a:solidFill>
                  <a:effectLst/>
                  <a:uLnTx/>
                  <a:uFillTx/>
                  <a:latin typeface="Arial"/>
                </a:rPr>
                <a:t>Confidential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637A05-21FA-40B2-8EC9-FA3CCC279379}"/>
                </a:ext>
              </a:extLst>
            </p:cNvPr>
            <p:cNvCxnSpPr/>
            <p:nvPr/>
          </p:nvCxnSpPr>
          <p:spPr>
            <a:xfrm flipH="1">
              <a:off x="-9097" y="-22860"/>
              <a:ext cx="623270" cy="623272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4AD69A-E74E-4ECC-8128-6060F9673920}"/>
                </a:ext>
              </a:extLst>
            </p:cNvPr>
            <p:cNvCxnSpPr/>
            <p:nvPr/>
          </p:nvCxnSpPr>
          <p:spPr>
            <a:xfrm flipH="1">
              <a:off x="-7091" y="-22860"/>
              <a:ext cx="921493" cy="893213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500F85E-E6DF-4A4F-A069-399A1E335F85}"/>
              </a:ext>
            </a:extLst>
          </p:cNvPr>
          <p:cNvSpPr txBox="1">
            <a:spLocks/>
          </p:cNvSpPr>
          <p:nvPr/>
        </p:nvSpPr>
        <p:spPr bwMode="auto">
          <a:xfrm>
            <a:off x="9072715" y="5828072"/>
            <a:ext cx="2754288" cy="63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fr-FR" altLang="ja-JP" sz="3600" kern="0" dirty="0">
                <a:ea typeface="ＭＳ Ｐゴシック" pitchFamily="50" charset="-128"/>
              </a:rPr>
              <a:t>Bank </a:t>
            </a:r>
            <a:r>
              <a:rPr lang="fr-FR" altLang="ja-JP" sz="3600" kern="0" dirty="0">
                <a:solidFill>
                  <a:schemeClr val="bg1">
                    <a:lumMod val="50000"/>
                  </a:schemeClr>
                </a:solidFill>
                <a:ea typeface="ＭＳ Ｐゴシック" pitchFamily="50" charset="-128"/>
              </a:rPr>
              <a:t>Corp</a:t>
            </a:r>
            <a:endParaRPr lang="en-US" sz="3600" kern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0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6734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72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>
            <a:no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Reason 2: </a:t>
            </a:r>
            <a:r>
              <a:rPr lang="en-US" altLang="ja-JP" sz="2400" dirty="0">
                <a:solidFill>
                  <a:srgbClr val="002060"/>
                </a:solidFill>
                <a:ea typeface="MS PGothic" pitchFamily="34" charset="-128"/>
              </a:rPr>
              <a:t>A low Digital Maturity within Bank Corp</a:t>
            </a:r>
            <a:br>
              <a:rPr lang="en-US" altLang="ja-JP" sz="2400" dirty="0">
                <a:solidFill>
                  <a:srgbClr val="002060"/>
                </a:solidFill>
                <a:ea typeface="MS PGothic" pitchFamily="34" charset="-128"/>
              </a:rPr>
            </a:br>
            <a:r>
              <a:rPr lang="en-US" b="0" dirty="0"/>
              <a:t>The digital maturity of Bank Corp operations is low</a:t>
            </a:r>
            <a:endParaRPr lang="en-US" sz="24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10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90B5F9-90B9-4DDB-8F95-51D207BE3335}"/>
              </a:ext>
            </a:extLst>
          </p:cNvPr>
          <p:cNvSpPr/>
          <p:nvPr/>
        </p:nvSpPr>
        <p:spPr>
          <a:xfrm>
            <a:off x="10209613" y="628824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02A036-7416-4988-925A-EBDA9C107B50}"/>
              </a:ext>
            </a:extLst>
          </p:cNvPr>
          <p:cNvSpPr/>
          <p:nvPr/>
        </p:nvSpPr>
        <p:spPr>
          <a:xfrm>
            <a:off x="10209613" y="731312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D09E1-2772-4230-A5DE-2885A3E7C695}"/>
              </a:ext>
            </a:extLst>
          </p:cNvPr>
          <p:cNvSpPr/>
          <p:nvPr/>
        </p:nvSpPr>
        <p:spPr>
          <a:xfrm>
            <a:off x="10209613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3C893F-BEBA-4082-9EB6-0A56A50A575D}"/>
              </a:ext>
            </a:extLst>
          </p:cNvPr>
          <p:cNvSpPr/>
          <p:nvPr/>
        </p:nvSpPr>
        <p:spPr>
          <a:xfrm>
            <a:off x="10559502" y="833801"/>
            <a:ext cx="327882" cy="10005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CD83FA-ED72-4561-BBA0-31865A2A34C2}"/>
              </a:ext>
            </a:extLst>
          </p:cNvPr>
          <p:cNvSpPr/>
          <p:nvPr/>
        </p:nvSpPr>
        <p:spPr>
          <a:xfrm>
            <a:off x="10909391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063000-4BDA-4632-ABE1-352A74733347}"/>
              </a:ext>
            </a:extLst>
          </p:cNvPr>
          <p:cNvSpPr/>
          <p:nvPr/>
        </p:nvSpPr>
        <p:spPr>
          <a:xfrm>
            <a:off x="11259281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41DB7A-B324-4B89-A276-1DB8C65FC1DF}"/>
              </a:ext>
            </a:extLst>
          </p:cNvPr>
          <p:cNvSpPr/>
          <p:nvPr/>
        </p:nvSpPr>
        <p:spPr>
          <a:xfrm>
            <a:off x="10209613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81FDA5-FBF6-4012-99B4-6A6271B13860}"/>
              </a:ext>
            </a:extLst>
          </p:cNvPr>
          <p:cNvSpPr/>
          <p:nvPr/>
        </p:nvSpPr>
        <p:spPr>
          <a:xfrm>
            <a:off x="10559502" y="953661"/>
            <a:ext cx="327882" cy="23908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ACB6D-D1AD-4050-BC35-4F7C4C7CD4DD}"/>
              </a:ext>
            </a:extLst>
          </p:cNvPr>
          <p:cNvSpPr/>
          <p:nvPr/>
        </p:nvSpPr>
        <p:spPr>
          <a:xfrm>
            <a:off x="10909391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marR="0" lvl="0" indent="-825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9B8DAE-3AF9-47DC-8379-1E4D0D9F82A8}"/>
              </a:ext>
            </a:extLst>
          </p:cNvPr>
          <p:cNvSpPr/>
          <p:nvPr/>
        </p:nvSpPr>
        <p:spPr>
          <a:xfrm>
            <a:off x="11259281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marR="0" lvl="0" indent="-825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E58714-43A1-4DAC-8092-F0A1284C0908}"/>
              </a:ext>
            </a:extLst>
          </p:cNvPr>
          <p:cNvSpPr txBox="1"/>
          <p:nvPr/>
        </p:nvSpPr>
        <p:spPr>
          <a:xfrm>
            <a:off x="1592335" y="1909334"/>
            <a:ext cx="199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Bank Corp maturity level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B47DDD6-949D-4992-91E5-3BD85AB24348}"/>
              </a:ext>
            </a:extLst>
          </p:cNvPr>
          <p:cNvSpPr txBox="1"/>
          <p:nvPr/>
        </p:nvSpPr>
        <p:spPr>
          <a:xfrm>
            <a:off x="6927078" y="1909334"/>
            <a:ext cx="2866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Bank Industry average maturity level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E535C77-339F-48E2-8B43-D8F3C05E83A9}"/>
              </a:ext>
            </a:extLst>
          </p:cNvPr>
          <p:cNvSpPr txBox="1"/>
          <p:nvPr/>
        </p:nvSpPr>
        <p:spPr>
          <a:xfrm>
            <a:off x="706260" y="2660104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D7399F-168D-4F31-AAAF-E6D55226E8DA}"/>
              </a:ext>
            </a:extLst>
          </p:cNvPr>
          <p:cNvSpPr txBox="1"/>
          <p:nvPr/>
        </p:nvSpPr>
        <p:spPr>
          <a:xfrm>
            <a:off x="11409566" y="2660104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95" name="Rectangle 15">
            <a:extLst>
              <a:ext uri="{FF2B5EF4-FFF2-40B4-BE49-F238E27FC236}">
                <a16:creationId xmlns:a16="http://schemas.microsoft.com/office/drawing/2014/main" id="{89CEEF4A-439C-4AA9-83C0-892EAE6C914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9990" y="3352001"/>
            <a:ext cx="3265976" cy="30488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lIns="91440" tIns="91440" rIns="91440" bIns="0" anchor="t"/>
          <a:lstStyle/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Knowledge transfer is shared via classroom training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lot of manual processes throughout the business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live access to customer information for field teams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Remote work is inexistent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communication tools such as video conference, screen sharing and instant messaging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Information silos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decisions are driven by intuition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upgrade projects take a long time and are costly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E727614D-6EF3-4584-945E-F17A9D81BB6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90439" y="3352001"/>
            <a:ext cx="3265976" cy="30488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lIns="91440" tIns="91440" rIns="91440" bIns="0" anchor="t"/>
          <a:lstStyle/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Knowledge transfer is mostly shared digitally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Begin to transform manual processes into automatic processes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Live access to some customer information for field teams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Remote work is common in some areas within the company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Introduction of communication tools such as video conference, screen sharing and instant messaging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Information silos are actively broken down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decisions are driven by intuition and incomplete data analysis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upgrades start to be faster and less expensive</a:t>
            </a: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Rectangle 15">
            <a:extLst>
              <a:ext uri="{FF2B5EF4-FFF2-40B4-BE49-F238E27FC236}">
                <a16:creationId xmlns:a16="http://schemas.microsoft.com/office/drawing/2014/main" id="{454D0741-6D38-4181-8433-5B93ADA4FFC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92302" y="3352001"/>
            <a:ext cx="3265976" cy="30488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lIns="91440" tIns="91440" rIns="91440" bIns="0" anchor="t"/>
          <a:lstStyle/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Knowledge transfer is mostly shared digitally and available on demand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Transformed most of the manual processes into automatic processes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Live access to all customer information for field teams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Remote work is common in most areas within the company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Communication tools such as video conference, screen sharing and instant messaging are commonly used in the company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Barely no information silos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decisions are driven by intuition and robust data analysis</a:t>
            </a: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70" b="0" i="0" u="none" strike="noStrike" kern="1200" cap="none" spc="0" normalizeH="0" baseline="0" noProof="0" dirty="0">
              <a:ln>
                <a:noFill/>
              </a:ln>
              <a:solidFill>
                <a:srgbClr val="00277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7475" marR="0" lvl="0" indent="-117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7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upgrades are automatic, delivering the latest capabilities without delay</a:t>
            </a:r>
          </a:p>
        </p:txBody>
      </p:sp>
      <p:sp>
        <p:nvSpPr>
          <p:cNvPr id="98" name="Rectangle 15">
            <a:extLst>
              <a:ext uri="{FF2B5EF4-FFF2-40B4-BE49-F238E27FC236}">
                <a16:creationId xmlns:a16="http://schemas.microsoft.com/office/drawing/2014/main" id="{CC083EE0-2B5C-4C19-B59E-08042F40176C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59990" y="2944857"/>
            <a:ext cx="3265976" cy="356899"/>
          </a:xfrm>
          <a:prstGeom prst="rect">
            <a:avLst/>
          </a:prstGeom>
          <a:solidFill>
            <a:srgbClr val="FFC5C5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lIns="91440" tIns="0" rIns="91440" bIns="0" anchor="ctr"/>
          <a:lstStyle/>
          <a:p>
            <a:pPr algn="ctr" defTabSz="787400" eaLnBrk="0" hangingPunct="0">
              <a:buClr>
                <a:schemeClr val="tx1"/>
              </a:buClr>
            </a:pPr>
            <a:r>
              <a:rPr lang="en-US" altLang="ja-JP" sz="1400" b="1" dirty="0">
                <a:solidFill>
                  <a:srgbClr val="FF5050"/>
                </a:solidFill>
                <a:ea typeface="MS PGothic" pitchFamily="34" charset="-128"/>
              </a:rPr>
              <a:t>1. Low maturity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B6F1E02-8A7B-40A8-8DCD-35C211144408}"/>
              </a:ext>
            </a:extLst>
          </p:cNvPr>
          <p:cNvSpPr txBox="1"/>
          <p:nvPr/>
        </p:nvSpPr>
        <p:spPr>
          <a:xfrm>
            <a:off x="1799743" y="1597688"/>
            <a:ext cx="859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Operations digital maturity assessment</a:t>
            </a:r>
          </a:p>
        </p:txBody>
      </p:sp>
      <p:sp>
        <p:nvSpPr>
          <p:cNvPr id="100" name="Rectangle 15">
            <a:extLst>
              <a:ext uri="{FF2B5EF4-FFF2-40B4-BE49-F238E27FC236}">
                <a16:creationId xmlns:a16="http://schemas.microsoft.com/office/drawing/2014/main" id="{7D1C5D49-92C1-430D-A476-BB166DDB2F9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90439" y="2944857"/>
            <a:ext cx="3265976" cy="356899"/>
          </a:xfrm>
          <a:prstGeom prst="rect">
            <a:avLst/>
          </a:prstGeom>
          <a:solidFill>
            <a:srgbClr val="FAE8B6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lIns="91440" tIns="0" rIns="91440" bIns="0" anchor="ctr"/>
          <a:lstStyle/>
          <a:p>
            <a:pPr algn="ctr" defTabSz="787400" eaLnBrk="0" hangingPunct="0">
              <a:buClr>
                <a:schemeClr val="tx1"/>
              </a:buClr>
            </a:pPr>
            <a:r>
              <a:rPr lang="en-US" altLang="ja-JP" sz="1400" b="1" dirty="0">
                <a:solidFill>
                  <a:srgbClr val="FFC000"/>
                </a:solidFill>
                <a:ea typeface="MS PGothic" pitchFamily="34" charset="-128"/>
              </a:rPr>
              <a:t>2. Medium maturity</a:t>
            </a:r>
          </a:p>
        </p:txBody>
      </p:sp>
      <p:sp>
        <p:nvSpPr>
          <p:cNvPr id="101" name="Rectangle 15">
            <a:extLst>
              <a:ext uri="{FF2B5EF4-FFF2-40B4-BE49-F238E27FC236}">
                <a16:creationId xmlns:a16="http://schemas.microsoft.com/office/drawing/2014/main" id="{E32B3E8A-90A1-4A21-AF7C-1561B8F9D8C9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92302" y="2944857"/>
            <a:ext cx="3265976" cy="356899"/>
          </a:xfrm>
          <a:prstGeom prst="rect">
            <a:avLst/>
          </a:prstGeom>
          <a:solidFill>
            <a:srgbClr val="DAEFC3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lIns="91440" tIns="0" rIns="91440" bIns="0" anchor="ctr"/>
          <a:lstStyle/>
          <a:p>
            <a:pPr algn="ctr" defTabSz="787400" eaLnBrk="0" hangingPunct="0">
              <a:buClr>
                <a:schemeClr val="tx1"/>
              </a:buClr>
            </a:pPr>
            <a:r>
              <a:rPr lang="en-US" altLang="ja-JP" sz="1400" b="1" dirty="0">
                <a:solidFill>
                  <a:srgbClr val="00B050"/>
                </a:solidFill>
                <a:ea typeface="MS PGothic" pitchFamily="34" charset="-128"/>
              </a:rPr>
              <a:t>3. High maturity</a:t>
            </a:r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22B80F9A-F34A-4B12-A261-6F32DE9925CC}"/>
              </a:ext>
            </a:extLst>
          </p:cNvPr>
          <p:cNvSpPr/>
          <p:nvPr/>
        </p:nvSpPr>
        <p:spPr bwMode="auto">
          <a:xfrm>
            <a:off x="2336311" y="2190224"/>
            <a:ext cx="427723" cy="25424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chemeClr val="tx2">
                  <a:lumMod val="60000"/>
                  <a:lumOff val="40000"/>
                </a:schemeClr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104" name="Arrow: Down 103">
            <a:extLst>
              <a:ext uri="{FF2B5EF4-FFF2-40B4-BE49-F238E27FC236}">
                <a16:creationId xmlns:a16="http://schemas.microsoft.com/office/drawing/2014/main" id="{AB6E24FD-5856-4CD0-BFE7-2E3E042321E5}"/>
              </a:ext>
            </a:extLst>
          </p:cNvPr>
          <p:cNvSpPr/>
          <p:nvPr/>
        </p:nvSpPr>
        <p:spPr bwMode="auto">
          <a:xfrm>
            <a:off x="8146462" y="2190224"/>
            <a:ext cx="427723" cy="25424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chemeClr val="tx2">
                  <a:lumMod val="60000"/>
                  <a:lumOff val="40000"/>
                </a:schemeClr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9A7F03C9-82AD-4D59-B8D1-EA74485FF11A}"/>
              </a:ext>
            </a:extLst>
          </p:cNvPr>
          <p:cNvSpPr/>
          <p:nvPr/>
        </p:nvSpPr>
        <p:spPr bwMode="auto">
          <a:xfrm>
            <a:off x="859990" y="2703262"/>
            <a:ext cx="10498289" cy="190683"/>
          </a:xfrm>
          <a:prstGeom prst="rightArrow">
            <a:avLst/>
          </a:prstGeom>
          <a:gradFill flip="none" rotWithShape="1">
            <a:gsLst>
              <a:gs pos="54500">
                <a:srgbClr val="FAE8B6"/>
              </a:gs>
              <a:gs pos="0">
                <a:srgbClr val="FFC5C5"/>
              </a:gs>
              <a:gs pos="100000">
                <a:srgbClr val="DAEFC3"/>
              </a:gs>
            </a:gsLst>
            <a:lin ang="0" scaled="1"/>
            <a:tileRect/>
          </a:gra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B294AAC-1205-4D4F-9E35-F6F0551E214E}"/>
              </a:ext>
            </a:extLst>
          </p:cNvPr>
          <p:cNvSpPr txBox="1"/>
          <p:nvPr/>
        </p:nvSpPr>
        <p:spPr>
          <a:xfrm>
            <a:off x="8107690" y="24212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2.2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D8F21A8-5B6C-4C95-AD23-201E29090AC4}"/>
              </a:ext>
            </a:extLst>
          </p:cNvPr>
          <p:cNvSpPr txBox="1"/>
          <p:nvPr/>
        </p:nvSpPr>
        <p:spPr>
          <a:xfrm>
            <a:off x="2297539" y="24212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59492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6904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95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>
            <a:no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Reason 3: </a:t>
            </a:r>
            <a:r>
              <a:rPr lang="en-US" altLang="ja-JP" sz="2400" dirty="0">
                <a:solidFill>
                  <a:srgbClr val="002060"/>
                </a:solidFill>
                <a:ea typeface="MS PGothic" pitchFamily="34" charset="-128"/>
              </a:rPr>
              <a:t>A digital model would drive profitable growth</a:t>
            </a:r>
            <a:br>
              <a:rPr lang="en-US" altLang="ja-JP" sz="2400" dirty="0">
                <a:solidFill>
                  <a:srgbClr val="002060"/>
                </a:solidFill>
                <a:ea typeface="MS PGothic" pitchFamily="34" charset="-128"/>
              </a:rPr>
            </a:br>
            <a:r>
              <a:rPr lang="en-US" b="0" dirty="0"/>
              <a:t>A digital ecosystem model would generate circa $150+ million of additional </a:t>
            </a:r>
            <a:br>
              <a:rPr lang="en-US" b="0" dirty="0"/>
            </a:br>
            <a:r>
              <a:rPr lang="en-US" b="0" dirty="0"/>
              <a:t>revenue over the next 5 years</a:t>
            </a:r>
            <a:endParaRPr lang="en-US" sz="24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11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90B5F9-90B9-4DDB-8F95-51D207BE3335}"/>
              </a:ext>
            </a:extLst>
          </p:cNvPr>
          <p:cNvSpPr/>
          <p:nvPr/>
        </p:nvSpPr>
        <p:spPr>
          <a:xfrm>
            <a:off x="10209613" y="628824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02A036-7416-4988-925A-EBDA9C107B50}"/>
              </a:ext>
            </a:extLst>
          </p:cNvPr>
          <p:cNvSpPr/>
          <p:nvPr/>
        </p:nvSpPr>
        <p:spPr>
          <a:xfrm>
            <a:off x="10209613" y="731312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D09E1-2772-4230-A5DE-2885A3E7C695}"/>
              </a:ext>
            </a:extLst>
          </p:cNvPr>
          <p:cNvSpPr/>
          <p:nvPr/>
        </p:nvSpPr>
        <p:spPr>
          <a:xfrm>
            <a:off x="10209613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3C893F-BEBA-4082-9EB6-0A56A50A575D}"/>
              </a:ext>
            </a:extLst>
          </p:cNvPr>
          <p:cNvSpPr/>
          <p:nvPr/>
        </p:nvSpPr>
        <p:spPr>
          <a:xfrm>
            <a:off x="10559502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CD83FA-ED72-4561-BBA0-31865A2A34C2}"/>
              </a:ext>
            </a:extLst>
          </p:cNvPr>
          <p:cNvSpPr/>
          <p:nvPr/>
        </p:nvSpPr>
        <p:spPr>
          <a:xfrm>
            <a:off x="10909391" y="833801"/>
            <a:ext cx="327882" cy="10005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063000-4BDA-4632-ABE1-352A74733347}"/>
              </a:ext>
            </a:extLst>
          </p:cNvPr>
          <p:cNvSpPr/>
          <p:nvPr/>
        </p:nvSpPr>
        <p:spPr>
          <a:xfrm>
            <a:off x="11259281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41DB7A-B324-4B89-A276-1DB8C65FC1DF}"/>
              </a:ext>
            </a:extLst>
          </p:cNvPr>
          <p:cNvSpPr/>
          <p:nvPr/>
        </p:nvSpPr>
        <p:spPr>
          <a:xfrm>
            <a:off x="10209613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81FDA5-FBF6-4012-99B4-6A6271B13860}"/>
              </a:ext>
            </a:extLst>
          </p:cNvPr>
          <p:cNvSpPr/>
          <p:nvPr/>
        </p:nvSpPr>
        <p:spPr>
          <a:xfrm>
            <a:off x="10559502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ACB6D-D1AD-4050-BC35-4F7C4C7CD4DD}"/>
              </a:ext>
            </a:extLst>
          </p:cNvPr>
          <p:cNvSpPr/>
          <p:nvPr/>
        </p:nvSpPr>
        <p:spPr>
          <a:xfrm>
            <a:off x="10909391" y="953661"/>
            <a:ext cx="327882" cy="23908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9B8DAE-3AF9-47DC-8379-1E4D0D9F82A8}"/>
              </a:ext>
            </a:extLst>
          </p:cNvPr>
          <p:cNvSpPr/>
          <p:nvPr/>
        </p:nvSpPr>
        <p:spPr>
          <a:xfrm>
            <a:off x="11259281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marR="0" lvl="0" indent="-825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27F4E2FB-7E51-47E8-94A2-753BC53AD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475316"/>
              </p:ext>
            </p:extLst>
          </p:nvPr>
        </p:nvGraphicFramePr>
        <p:xfrm>
          <a:off x="3048000" y="1657978"/>
          <a:ext cx="6096000" cy="3803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07832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48057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18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>
            <a:no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Reason 3: </a:t>
            </a:r>
            <a:r>
              <a:rPr lang="en-US" altLang="ja-JP" sz="2400" dirty="0">
                <a:solidFill>
                  <a:srgbClr val="002060"/>
                </a:solidFill>
                <a:ea typeface="MS PGothic" pitchFamily="34" charset="-128"/>
              </a:rPr>
              <a:t>A digital model would drive profitable growth</a:t>
            </a:r>
            <a:br>
              <a:rPr lang="en-US" altLang="ja-JP" sz="2400" dirty="0">
                <a:solidFill>
                  <a:srgbClr val="002060"/>
                </a:solidFill>
                <a:ea typeface="MS PGothic" pitchFamily="34" charset="-128"/>
              </a:rPr>
            </a:br>
            <a:r>
              <a:rPr lang="en-US" b="0" dirty="0"/>
              <a:t>A digital ecosystem model would generate circa $50+ million of cost </a:t>
            </a:r>
            <a:br>
              <a:rPr lang="en-US" b="0" dirty="0"/>
            </a:br>
            <a:r>
              <a:rPr lang="en-US" b="0" dirty="0"/>
              <a:t>savings over the next 5 years</a:t>
            </a:r>
            <a:endParaRPr lang="en-US" sz="24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12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90B5F9-90B9-4DDB-8F95-51D207BE3335}"/>
              </a:ext>
            </a:extLst>
          </p:cNvPr>
          <p:cNvSpPr/>
          <p:nvPr/>
        </p:nvSpPr>
        <p:spPr>
          <a:xfrm>
            <a:off x="10209613" y="628824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02A036-7416-4988-925A-EBDA9C107B50}"/>
              </a:ext>
            </a:extLst>
          </p:cNvPr>
          <p:cNvSpPr/>
          <p:nvPr/>
        </p:nvSpPr>
        <p:spPr>
          <a:xfrm>
            <a:off x="10209613" y="731312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D09E1-2772-4230-A5DE-2885A3E7C695}"/>
              </a:ext>
            </a:extLst>
          </p:cNvPr>
          <p:cNvSpPr/>
          <p:nvPr/>
        </p:nvSpPr>
        <p:spPr>
          <a:xfrm>
            <a:off x="10209613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3C893F-BEBA-4082-9EB6-0A56A50A575D}"/>
              </a:ext>
            </a:extLst>
          </p:cNvPr>
          <p:cNvSpPr/>
          <p:nvPr/>
        </p:nvSpPr>
        <p:spPr>
          <a:xfrm>
            <a:off x="10559502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CD83FA-ED72-4561-BBA0-31865A2A34C2}"/>
              </a:ext>
            </a:extLst>
          </p:cNvPr>
          <p:cNvSpPr/>
          <p:nvPr/>
        </p:nvSpPr>
        <p:spPr>
          <a:xfrm>
            <a:off x="10909391" y="833801"/>
            <a:ext cx="327882" cy="10005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063000-4BDA-4632-ABE1-352A74733347}"/>
              </a:ext>
            </a:extLst>
          </p:cNvPr>
          <p:cNvSpPr/>
          <p:nvPr/>
        </p:nvSpPr>
        <p:spPr>
          <a:xfrm>
            <a:off x="11259281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41DB7A-B324-4B89-A276-1DB8C65FC1DF}"/>
              </a:ext>
            </a:extLst>
          </p:cNvPr>
          <p:cNvSpPr/>
          <p:nvPr/>
        </p:nvSpPr>
        <p:spPr>
          <a:xfrm>
            <a:off x="10209613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81FDA5-FBF6-4012-99B4-6A6271B13860}"/>
              </a:ext>
            </a:extLst>
          </p:cNvPr>
          <p:cNvSpPr/>
          <p:nvPr/>
        </p:nvSpPr>
        <p:spPr>
          <a:xfrm>
            <a:off x="10559502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ACB6D-D1AD-4050-BC35-4F7C4C7CD4DD}"/>
              </a:ext>
            </a:extLst>
          </p:cNvPr>
          <p:cNvSpPr/>
          <p:nvPr/>
        </p:nvSpPr>
        <p:spPr>
          <a:xfrm>
            <a:off x="10909391" y="953661"/>
            <a:ext cx="327882" cy="23908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9B8DAE-3AF9-47DC-8379-1E4D0D9F82A8}"/>
              </a:ext>
            </a:extLst>
          </p:cNvPr>
          <p:cNvSpPr/>
          <p:nvPr/>
        </p:nvSpPr>
        <p:spPr>
          <a:xfrm>
            <a:off x="11259281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marR="0" lvl="0" indent="-825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C813593-C41E-44A0-8BCD-94AE8268D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5811673"/>
              </p:ext>
            </p:extLst>
          </p:nvPr>
        </p:nvGraphicFramePr>
        <p:xfrm>
          <a:off x="3048000" y="1668026"/>
          <a:ext cx="6096000" cy="3792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63277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59022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42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>
            <a:no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Reason 3: </a:t>
            </a:r>
            <a:r>
              <a:rPr lang="en-US" altLang="ja-JP" sz="2400" dirty="0">
                <a:solidFill>
                  <a:srgbClr val="002060"/>
                </a:solidFill>
                <a:ea typeface="MS PGothic" pitchFamily="34" charset="-128"/>
              </a:rPr>
              <a:t>A digital model would drive profitable growth</a:t>
            </a:r>
            <a:br>
              <a:rPr lang="en-US" altLang="ja-JP" sz="2400" dirty="0">
                <a:solidFill>
                  <a:srgbClr val="002060"/>
                </a:solidFill>
                <a:ea typeface="MS PGothic" pitchFamily="34" charset="-128"/>
              </a:rPr>
            </a:br>
            <a:r>
              <a:rPr lang="en-US" b="0" dirty="0"/>
              <a:t>The additional revenue and cost savings would be driven by 5 key projects</a:t>
            </a:r>
            <a:endParaRPr lang="en-US" sz="24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13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90B5F9-90B9-4DDB-8F95-51D207BE3335}"/>
              </a:ext>
            </a:extLst>
          </p:cNvPr>
          <p:cNvSpPr/>
          <p:nvPr/>
        </p:nvSpPr>
        <p:spPr>
          <a:xfrm>
            <a:off x="10209613" y="628824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02A036-7416-4988-925A-EBDA9C107B50}"/>
              </a:ext>
            </a:extLst>
          </p:cNvPr>
          <p:cNvSpPr/>
          <p:nvPr/>
        </p:nvSpPr>
        <p:spPr>
          <a:xfrm>
            <a:off x="10209613" y="731312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D09E1-2772-4230-A5DE-2885A3E7C695}"/>
              </a:ext>
            </a:extLst>
          </p:cNvPr>
          <p:cNvSpPr/>
          <p:nvPr/>
        </p:nvSpPr>
        <p:spPr>
          <a:xfrm>
            <a:off x="10209613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3C893F-BEBA-4082-9EB6-0A56A50A575D}"/>
              </a:ext>
            </a:extLst>
          </p:cNvPr>
          <p:cNvSpPr/>
          <p:nvPr/>
        </p:nvSpPr>
        <p:spPr>
          <a:xfrm>
            <a:off x="10559502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CD83FA-ED72-4561-BBA0-31865A2A34C2}"/>
              </a:ext>
            </a:extLst>
          </p:cNvPr>
          <p:cNvSpPr/>
          <p:nvPr/>
        </p:nvSpPr>
        <p:spPr>
          <a:xfrm>
            <a:off x="10909391" y="833801"/>
            <a:ext cx="327882" cy="10005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063000-4BDA-4632-ABE1-352A74733347}"/>
              </a:ext>
            </a:extLst>
          </p:cNvPr>
          <p:cNvSpPr/>
          <p:nvPr/>
        </p:nvSpPr>
        <p:spPr>
          <a:xfrm>
            <a:off x="11259281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41DB7A-B324-4B89-A276-1DB8C65FC1DF}"/>
              </a:ext>
            </a:extLst>
          </p:cNvPr>
          <p:cNvSpPr/>
          <p:nvPr/>
        </p:nvSpPr>
        <p:spPr>
          <a:xfrm>
            <a:off x="10209613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81FDA5-FBF6-4012-99B4-6A6271B13860}"/>
              </a:ext>
            </a:extLst>
          </p:cNvPr>
          <p:cNvSpPr/>
          <p:nvPr/>
        </p:nvSpPr>
        <p:spPr>
          <a:xfrm>
            <a:off x="10559502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ACB6D-D1AD-4050-BC35-4F7C4C7CD4DD}"/>
              </a:ext>
            </a:extLst>
          </p:cNvPr>
          <p:cNvSpPr/>
          <p:nvPr/>
        </p:nvSpPr>
        <p:spPr>
          <a:xfrm>
            <a:off x="10909391" y="953661"/>
            <a:ext cx="327882" cy="23908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9B8DAE-3AF9-47DC-8379-1E4D0D9F82A8}"/>
              </a:ext>
            </a:extLst>
          </p:cNvPr>
          <p:cNvSpPr/>
          <p:nvPr/>
        </p:nvSpPr>
        <p:spPr>
          <a:xfrm>
            <a:off x="11259281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marR="0" lvl="0" indent="-825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70A3E8-21D5-408B-8122-24D6A42DA85B}"/>
              </a:ext>
            </a:extLst>
          </p:cNvPr>
          <p:cNvSpPr txBox="1"/>
          <p:nvPr/>
        </p:nvSpPr>
        <p:spPr>
          <a:xfrm>
            <a:off x="590513" y="1812499"/>
            <a:ext cx="257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Project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24CC00-5AC7-426D-8FE3-D8CF3EED3DCD}"/>
              </a:ext>
            </a:extLst>
          </p:cNvPr>
          <p:cNvSpPr txBox="1"/>
          <p:nvPr/>
        </p:nvSpPr>
        <p:spPr>
          <a:xfrm>
            <a:off x="3317845" y="1812499"/>
            <a:ext cx="330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Description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CDFF76-069A-405E-B842-7DB3E51D6853}"/>
              </a:ext>
            </a:extLst>
          </p:cNvPr>
          <p:cNvSpPr txBox="1"/>
          <p:nvPr/>
        </p:nvSpPr>
        <p:spPr>
          <a:xfrm>
            <a:off x="6790807" y="1627833"/>
            <a:ext cx="23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Additional Revenue generated (in Million $)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939A46-0C0A-4A92-BD37-B9BAF7719DC7}"/>
              </a:ext>
            </a:extLst>
          </p:cNvPr>
          <p:cNvSpPr txBox="1"/>
          <p:nvPr/>
        </p:nvSpPr>
        <p:spPr>
          <a:xfrm>
            <a:off x="9260901" y="1627833"/>
            <a:ext cx="23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Cost savings </a:t>
            </a:r>
          </a:p>
          <a:p>
            <a:pPr algn="ctr"/>
            <a:r>
              <a:rPr lang="en-US" sz="1200" b="1" dirty="0"/>
              <a:t>(in Million $)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0D235C-E6B5-4A48-9BB1-E1BC2E05C4D6}"/>
              </a:ext>
            </a:extLst>
          </p:cNvPr>
          <p:cNvSpPr/>
          <p:nvPr/>
        </p:nvSpPr>
        <p:spPr>
          <a:xfrm>
            <a:off x="592015" y="2139371"/>
            <a:ext cx="2568898" cy="6888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6688" indent="-166688"/>
            <a:r>
              <a:rPr lang="en-AU" sz="1600" b="1" dirty="0">
                <a:solidFill>
                  <a:schemeClr val="bg1"/>
                </a:solidFill>
              </a:rPr>
              <a:t>1.Website &amp; Phone Application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48D2A-17D0-4F6C-B47F-D58AE56E6156}"/>
              </a:ext>
            </a:extLst>
          </p:cNvPr>
          <p:cNvSpPr/>
          <p:nvPr/>
        </p:nvSpPr>
        <p:spPr>
          <a:xfrm>
            <a:off x="592015" y="2934980"/>
            <a:ext cx="2568898" cy="6888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6688" indent="-166688"/>
            <a:r>
              <a:rPr lang="en-AU" sz="1600" b="1" dirty="0">
                <a:solidFill>
                  <a:schemeClr val="bg1"/>
                </a:solidFill>
              </a:rPr>
              <a:t>2.Decrease the number of branches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B2EEF8-B492-4F1E-8058-C140E42C2077}"/>
              </a:ext>
            </a:extLst>
          </p:cNvPr>
          <p:cNvSpPr/>
          <p:nvPr/>
        </p:nvSpPr>
        <p:spPr>
          <a:xfrm>
            <a:off x="3317352" y="2139371"/>
            <a:ext cx="3301693" cy="68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Create 5 ecommerce responsive websites for our 5 target markets and 1 phone 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AB9393-D82C-4D18-A7A5-88C00A3C19E8}"/>
              </a:ext>
            </a:extLst>
          </p:cNvPr>
          <p:cNvSpPr/>
          <p:nvPr/>
        </p:nvSpPr>
        <p:spPr>
          <a:xfrm>
            <a:off x="3317352" y="2934980"/>
            <a:ext cx="3301693" cy="68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2"/>
                </a:solidFill>
              </a:rPr>
              <a:t>Decrease by 40% the number of branches</a:t>
            </a:r>
            <a:endParaRPr lang="en-AU" sz="11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A6D1AA-DBEB-488A-92DD-470F71C7C72A}"/>
              </a:ext>
            </a:extLst>
          </p:cNvPr>
          <p:cNvSpPr/>
          <p:nvPr/>
        </p:nvSpPr>
        <p:spPr>
          <a:xfrm>
            <a:off x="6791952" y="2139371"/>
            <a:ext cx="2313655" cy="68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B4A939-E77C-4B83-909E-0574D26E5001}"/>
              </a:ext>
            </a:extLst>
          </p:cNvPr>
          <p:cNvSpPr/>
          <p:nvPr/>
        </p:nvSpPr>
        <p:spPr>
          <a:xfrm>
            <a:off x="6791952" y="2934980"/>
            <a:ext cx="2313655" cy="68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AFA745-F4DB-4352-AE3E-A673AA58D934}"/>
              </a:ext>
            </a:extLst>
          </p:cNvPr>
          <p:cNvSpPr/>
          <p:nvPr/>
        </p:nvSpPr>
        <p:spPr>
          <a:xfrm>
            <a:off x="9262046" y="2139371"/>
            <a:ext cx="2313655" cy="68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61E0C5-1F9E-4F0C-9AB8-DA5095D653B9}"/>
              </a:ext>
            </a:extLst>
          </p:cNvPr>
          <p:cNvSpPr/>
          <p:nvPr/>
        </p:nvSpPr>
        <p:spPr>
          <a:xfrm>
            <a:off x="9262046" y="2934980"/>
            <a:ext cx="2313655" cy="68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FFB33C-B725-4FB0-A4B1-282808A9FC8C}"/>
              </a:ext>
            </a:extLst>
          </p:cNvPr>
          <p:cNvSpPr/>
          <p:nvPr/>
        </p:nvSpPr>
        <p:spPr>
          <a:xfrm>
            <a:off x="592015" y="3730590"/>
            <a:ext cx="2568898" cy="6888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6688" indent="-166688"/>
            <a:r>
              <a:rPr lang="en-AU" sz="1600" b="1" dirty="0">
                <a:solidFill>
                  <a:schemeClr val="bg1"/>
                </a:solidFill>
              </a:rPr>
              <a:t>3.Brand Awareness via social Media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783CF0-B1AB-4AA5-B132-5E378799E57A}"/>
              </a:ext>
            </a:extLst>
          </p:cNvPr>
          <p:cNvSpPr/>
          <p:nvPr/>
        </p:nvSpPr>
        <p:spPr>
          <a:xfrm>
            <a:off x="592015" y="4526199"/>
            <a:ext cx="2568898" cy="6888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bg1"/>
                </a:solidFill>
              </a:rPr>
              <a:t>4.Google </a:t>
            </a:r>
            <a:r>
              <a:rPr lang="en-AU" sz="1600" b="1" dirty="0" err="1">
                <a:solidFill>
                  <a:schemeClr val="bg1"/>
                </a:solidFill>
              </a:rPr>
              <a:t>Adwords</a:t>
            </a:r>
            <a:endParaRPr lang="en-AU" sz="1600" b="1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81D498-D4BB-4943-8881-0B9D19010369}"/>
              </a:ext>
            </a:extLst>
          </p:cNvPr>
          <p:cNvSpPr/>
          <p:nvPr/>
        </p:nvSpPr>
        <p:spPr>
          <a:xfrm>
            <a:off x="3317352" y="3730590"/>
            <a:ext cx="3301693" cy="68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2"/>
                </a:solidFill>
              </a:rPr>
              <a:t>Brand awareness and brand interest through social media marketing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0A9B4A-6299-4FDB-9B38-497685C08BE2}"/>
              </a:ext>
            </a:extLst>
          </p:cNvPr>
          <p:cNvSpPr/>
          <p:nvPr/>
        </p:nvSpPr>
        <p:spPr>
          <a:xfrm>
            <a:off x="3317352" y="4526199"/>
            <a:ext cx="3301693" cy="68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2"/>
                </a:solidFill>
              </a:rPr>
              <a:t>Create a Google </a:t>
            </a:r>
            <a:r>
              <a:rPr lang="en-US" sz="1100" dirty="0" err="1">
                <a:solidFill>
                  <a:schemeClr val="tx2"/>
                </a:solidFill>
              </a:rPr>
              <a:t>Adwords</a:t>
            </a:r>
            <a:r>
              <a:rPr lang="en-US" sz="1100" dirty="0">
                <a:solidFill>
                  <a:schemeClr val="tx2"/>
                </a:solidFill>
              </a:rPr>
              <a:t> team responsible for creating profitable ads in 100+ countries</a:t>
            </a:r>
            <a:endParaRPr lang="en-AU" sz="1100" dirty="0">
              <a:solidFill>
                <a:schemeClr val="tx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C346E4-94E9-44E9-BDE3-930E1342F62E}"/>
              </a:ext>
            </a:extLst>
          </p:cNvPr>
          <p:cNvSpPr/>
          <p:nvPr/>
        </p:nvSpPr>
        <p:spPr>
          <a:xfrm>
            <a:off x="6791952" y="3730590"/>
            <a:ext cx="2313655" cy="68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398658-89F9-4890-8BAA-D17FC083B705}"/>
              </a:ext>
            </a:extLst>
          </p:cNvPr>
          <p:cNvSpPr/>
          <p:nvPr/>
        </p:nvSpPr>
        <p:spPr>
          <a:xfrm>
            <a:off x="6791952" y="4526199"/>
            <a:ext cx="2313655" cy="68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2FAB2C-1AE5-44C0-A5F8-CA4AAD89A23B}"/>
              </a:ext>
            </a:extLst>
          </p:cNvPr>
          <p:cNvSpPr/>
          <p:nvPr/>
        </p:nvSpPr>
        <p:spPr>
          <a:xfrm>
            <a:off x="9262046" y="3730590"/>
            <a:ext cx="2313655" cy="68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28A48B-DB7E-46BA-B449-E0C42B95EF58}"/>
              </a:ext>
            </a:extLst>
          </p:cNvPr>
          <p:cNvSpPr/>
          <p:nvPr/>
        </p:nvSpPr>
        <p:spPr>
          <a:xfrm>
            <a:off x="9262046" y="4526199"/>
            <a:ext cx="2313655" cy="68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1B7B96-F813-4CA0-87D5-643E60B1B96B}"/>
              </a:ext>
            </a:extLst>
          </p:cNvPr>
          <p:cNvSpPr/>
          <p:nvPr/>
        </p:nvSpPr>
        <p:spPr>
          <a:xfrm>
            <a:off x="592015" y="5321808"/>
            <a:ext cx="2568898" cy="6888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6688" indent="-166688"/>
            <a:r>
              <a:rPr lang="en-AU" sz="1600" b="1" dirty="0">
                <a:solidFill>
                  <a:schemeClr val="bg1"/>
                </a:solidFill>
              </a:rPr>
              <a:t>5.Internal Communication Tools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DB9F97-4237-45DB-84DD-B8552B6C089C}"/>
              </a:ext>
            </a:extLst>
          </p:cNvPr>
          <p:cNvSpPr/>
          <p:nvPr/>
        </p:nvSpPr>
        <p:spPr>
          <a:xfrm>
            <a:off x="3317352" y="5321808"/>
            <a:ext cx="3301693" cy="68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2"/>
                </a:solidFill>
              </a:rPr>
              <a:t>Create internal communication tools such as video conference, screen sharing and instant messaging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FB47F9-86B4-4EF6-BADA-FF3D6DBE8581}"/>
              </a:ext>
            </a:extLst>
          </p:cNvPr>
          <p:cNvSpPr/>
          <p:nvPr/>
        </p:nvSpPr>
        <p:spPr>
          <a:xfrm>
            <a:off x="6791952" y="5321808"/>
            <a:ext cx="2313655" cy="68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10</a:t>
            </a:r>
            <a:endParaRPr lang="en-AU" sz="1400" b="1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4EF28C-BB97-4438-8FE6-EAB97303FEC2}"/>
              </a:ext>
            </a:extLst>
          </p:cNvPr>
          <p:cNvSpPr/>
          <p:nvPr/>
        </p:nvSpPr>
        <p:spPr>
          <a:xfrm>
            <a:off x="9262046" y="5321808"/>
            <a:ext cx="2313655" cy="688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F9917C-860D-4A6C-A7C4-07D5F26CBBDB}"/>
              </a:ext>
            </a:extLst>
          </p:cNvPr>
          <p:cNvSpPr/>
          <p:nvPr/>
        </p:nvSpPr>
        <p:spPr>
          <a:xfrm>
            <a:off x="592015" y="6113453"/>
            <a:ext cx="2568898" cy="317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689D47-C172-4064-AB47-8B1CB6CFF702}"/>
              </a:ext>
            </a:extLst>
          </p:cNvPr>
          <p:cNvSpPr/>
          <p:nvPr/>
        </p:nvSpPr>
        <p:spPr>
          <a:xfrm>
            <a:off x="6791952" y="6113453"/>
            <a:ext cx="2313655" cy="317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$150 M</a:t>
            </a:r>
            <a:endParaRPr lang="en-AU" sz="1400" b="1" dirty="0">
              <a:solidFill>
                <a:schemeClr val="tx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BF1907-E0B1-4884-9682-E11BFECD272F}"/>
              </a:ext>
            </a:extLst>
          </p:cNvPr>
          <p:cNvSpPr/>
          <p:nvPr/>
        </p:nvSpPr>
        <p:spPr>
          <a:xfrm>
            <a:off x="9262046" y="6113453"/>
            <a:ext cx="2313655" cy="317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$50 M</a:t>
            </a:r>
            <a:endParaRPr lang="en-AU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49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465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66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>
            <a:no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Reason 4: </a:t>
            </a:r>
            <a:r>
              <a:rPr lang="en-US" altLang="ja-JP" sz="2400" dirty="0">
                <a:solidFill>
                  <a:srgbClr val="002060"/>
                </a:solidFill>
                <a:ea typeface="MS PGothic" pitchFamily="34" charset="-128"/>
              </a:rPr>
              <a:t>A great return on investment</a:t>
            </a:r>
            <a:br>
              <a:rPr lang="en-US" altLang="ja-JP" sz="2400" dirty="0">
                <a:solidFill>
                  <a:srgbClr val="002060"/>
                </a:solidFill>
                <a:ea typeface="MS PGothic" pitchFamily="34" charset="-128"/>
              </a:rPr>
            </a:br>
            <a:r>
              <a:rPr lang="en-US" b="0" dirty="0"/>
              <a:t>Investing $100 Million in a digital ecosystem model would generate </a:t>
            </a:r>
            <a:br>
              <a:rPr lang="en-US" b="0" dirty="0"/>
            </a:br>
            <a:r>
              <a:rPr lang="en-US" b="0" dirty="0"/>
              <a:t>a circa 100% return on investment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14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90B5F9-90B9-4DDB-8F95-51D207BE3335}"/>
              </a:ext>
            </a:extLst>
          </p:cNvPr>
          <p:cNvSpPr/>
          <p:nvPr/>
        </p:nvSpPr>
        <p:spPr>
          <a:xfrm>
            <a:off x="10209613" y="628824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02A036-7416-4988-925A-EBDA9C107B50}"/>
              </a:ext>
            </a:extLst>
          </p:cNvPr>
          <p:cNvSpPr/>
          <p:nvPr/>
        </p:nvSpPr>
        <p:spPr>
          <a:xfrm>
            <a:off x="10209613" y="731312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D09E1-2772-4230-A5DE-2885A3E7C695}"/>
              </a:ext>
            </a:extLst>
          </p:cNvPr>
          <p:cNvSpPr/>
          <p:nvPr/>
        </p:nvSpPr>
        <p:spPr>
          <a:xfrm>
            <a:off x="10209613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3C893F-BEBA-4082-9EB6-0A56A50A575D}"/>
              </a:ext>
            </a:extLst>
          </p:cNvPr>
          <p:cNvSpPr/>
          <p:nvPr/>
        </p:nvSpPr>
        <p:spPr>
          <a:xfrm>
            <a:off x="10559502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CD83FA-ED72-4561-BBA0-31865A2A34C2}"/>
              </a:ext>
            </a:extLst>
          </p:cNvPr>
          <p:cNvSpPr/>
          <p:nvPr/>
        </p:nvSpPr>
        <p:spPr>
          <a:xfrm>
            <a:off x="10909391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063000-4BDA-4632-ABE1-352A74733347}"/>
              </a:ext>
            </a:extLst>
          </p:cNvPr>
          <p:cNvSpPr/>
          <p:nvPr/>
        </p:nvSpPr>
        <p:spPr>
          <a:xfrm>
            <a:off x="11259281" y="833801"/>
            <a:ext cx="327882" cy="10005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41DB7A-B324-4B89-A276-1DB8C65FC1DF}"/>
              </a:ext>
            </a:extLst>
          </p:cNvPr>
          <p:cNvSpPr/>
          <p:nvPr/>
        </p:nvSpPr>
        <p:spPr>
          <a:xfrm>
            <a:off x="10209613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81FDA5-FBF6-4012-99B4-6A6271B13860}"/>
              </a:ext>
            </a:extLst>
          </p:cNvPr>
          <p:cNvSpPr/>
          <p:nvPr/>
        </p:nvSpPr>
        <p:spPr>
          <a:xfrm>
            <a:off x="10559502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ACB6D-D1AD-4050-BC35-4F7C4C7CD4DD}"/>
              </a:ext>
            </a:extLst>
          </p:cNvPr>
          <p:cNvSpPr/>
          <p:nvPr/>
        </p:nvSpPr>
        <p:spPr>
          <a:xfrm>
            <a:off x="10909391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9B8DAE-3AF9-47DC-8379-1E4D0D9F82A8}"/>
              </a:ext>
            </a:extLst>
          </p:cNvPr>
          <p:cNvSpPr/>
          <p:nvPr/>
        </p:nvSpPr>
        <p:spPr>
          <a:xfrm>
            <a:off x="11259281" y="953661"/>
            <a:ext cx="327882" cy="23908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04E787-39EB-4C57-9727-5AFD27AE0AF8}"/>
              </a:ext>
            </a:extLst>
          </p:cNvPr>
          <p:cNvSpPr/>
          <p:nvPr/>
        </p:nvSpPr>
        <p:spPr>
          <a:xfrm>
            <a:off x="622998" y="2240969"/>
            <a:ext cx="6985116" cy="10368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Investment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6D686A-8AE0-43CF-9DA5-8041A5D93BD6}"/>
              </a:ext>
            </a:extLst>
          </p:cNvPr>
          <p:cNvSpPr/>
          <p:nvPr/>
        </p:nvSpPr>
        <p:spPr>
          <a:xfrm>
            <a:off x="622998" y="3438609"/>
            <a:ext cx="6985116" cy="10368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Additional Revenue generated + Cost savings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D70F93-5343-47AD-AB92-6316DC6C647F}"/>
              </a:ext>
            </a:extLst>
          </p:cNvPr>
          <p:cNvSpPr/>
          <p:nvPr/>
        </p:nvSpPr>
        <p:spPr>
          <a:xfrm>
            <a:off x="7797521" y="2240969"/>
            <a:ext cx="3788228" cy="1036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$100 Million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2735C1-4047-4607-9DD3-AFFA139ED0BA}"/>
              </a:ext>
            </a:extLst>
          </p:cNvPr>
          <p:cNvSpPr/>
          <p:nvPr/>
        </p:nvSpPr>
        <p:spPr>
          <a:xfrm>
            <a:off x="7797521" y="3438609"/>
            <a:ext cx="3788228" cy="1036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150 + 50 = $200 Million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97101FA-7D86-4137-87F5-E253681DCCDB}"/>
              </a:ext>
            </a:extLst>
          </p:cNvPr>
          <p:cNvSpPr/>
          <p:nvPr/>
        </p:nvSpPr>
        <p:spPr>
          <a:xfrm>
            <a:off x="622998" y="4636250"/>
            <a:ext cx="6985116" cy="10368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chemeClr val="bg1"/>
                </a:solidFill>
              </a:rPr>
              <a:t>ROI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E9047D-B49D-4BCF-B1B2-02DD803ABDAE}"/>
              </a:ext>
            </a:extLst>
          </p:cNvPr>
          <p:cNvSpPr/>
          <p:nvPr/>
        </p:nvSpPr>
        <p:spPr>
          <a:xfrm>
            <a:off x="7797521" y="4636250"/>
            <a:ext cx="3788228" cy="1036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(200-100)/100X100 = 100%</a:t>
            </a:r>
          </a:p>
        </p:txBody>
      </p:sp>
    </p:spTree>
    <p:extLst>
      <p:ext uri="{BB962C8B-B14F-4D97-AF65-F5344CB8AC3E}">
        <p14:creationId xmlns:p14="http://schemas.microsoft.com/office/powerpoint/2010/main" val="350315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AC99EFF-354A-44CF-90A6-A74D5DB7C34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89"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AC99EFF-354A-44CF-90A6-A74D5DB7C3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884ADBF-C6BF-47E5-A610-498F4D8C2A1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2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113FD-AA7D-4249-90D7-70AF85B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80008" cy="1091318"/>
          </a:xfrm>
        </p:spPr>
        <p:txBody>
          <a:bodyPr>
            <a:normAutofit/>
          </a:bodyPr>
          <a:lstStyle/>
          <a:p>
            <a:r>
              <a:rPr lang="en-US" sz="2200" dirty="0">
                <a:sym typeface="Arial" panose="020B0604020202020204" pitchFamily="34" charset="0"/>
              </a:rPr>
              <a:t>Interested in more Business &amp; Consulting Toolkits? Our ex-McKinsey, Deloitte &amp; BCG Consultants created 10 Toolkits including practical Frameworks, Tools &amp; Templates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1F3C2F-13AA-4F62-B01D-AF6896CE5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08" y="1598488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1.Corporate &amp; Business Strategy Toolkit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10055-F4D6-4DDF-AC29-5513284C7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458" y="1598488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2.Management Consulting Toolkit</a:t>
            </a:r>
            <a:endParaRPr lang="en-GB" altLang="ja-JP" sz="1100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EABCD1-EF9A-455D-BAD8-DC2534A3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908" y="1598488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3.Change Management Toolkit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283B3E-7B4B-443A-93C9-8B4B94C1F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358" y="1598488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4.Project Management Toolkit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B6B0D-81A1-4C93-8174-450408B1A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7" y="1598488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5.Sales, Marketing &amp; Communication Toolkit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A959AB-7629-4052-B494-C924D29C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08" y="4206874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6.Finance and Mergers &amp; Acquisitions Toolkit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E0C87D-F59B-463F-9923-3D32018B9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458" y="4206874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7.Digital Transformation Toolkit</a:t>
            </a:r>
          </a:p>
          <a:p>
            <a:pPr algn="ctr"/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6628EC-8F0F-4E98-B415-22055B5F4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908" y="4206874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8.Operations &amp; Supply Chain Toolkit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DC7B61-3902-4A98-A4A9-107C6EE7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358" y="4206874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9.Leadership Skills Toolkit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4DBB9D-7322-4230-B777-FD12DBBF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7" y="4206874"/>
            <a:ext cx="1887415" cy="2286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>
            <a:outerShdw blurRad="50800" dist="25400" dir="2700000" algn="tl" rotWithShape="0">
              <a:srgbClr val="002060">
                <a:alpha val="40000"/>
              </a:srgbClr>
            </a:outerShdw>
          </a:effectLst>
        </p:spPr>
        <p:txBody>
          <a:bodyPr wrap="square" tIns="91440" bIns="91440" anchor="t">
            <a:norm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10.Legal Toolkit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F41CEE-E63F-45DD-B920-C68CDD591211}"/>
              </a:ext>
            </a:extLst>
          </p:cNvPr>
          <p:cNvGrpSpPr/>
          <p:nvPr/>
        </p:nvGrpSpPr>
        <p:grpSpPr>
          <a:xfrm>
            <a:off x="5711529" y="5016302"/>
            <a:ext cx="716172" cy="757600"/>
            <a:chOff x="2751134" y="1557423"/>
            <a:chExt cx="3505191" cy="3707958"/>
          </a:xfrm>
          <a:solidFill>
            <a:schemeClr val="bg1"/>
          </a:solidFill>
        </p:grpSpPr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F1A41569-F1B2-4047-A258-E4559DBCA6CD}"/>
                </a:ext>
              </a:extLst>
            </p:cNvPr>
            <p:cNvSpPr/>
            <p:nvPr/>
          </p:nvSpPr>
          <p:spPr bwMode="auto">
            <a:xfrm>
              <a:off x="4021125" y="3030181"/>
              <a:ext cx="2235200" cy="2235200"/>
            </a:xfrm>
            <a:prstGeom prst="gear9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/>
            </a:p>
          </p:txBody>
        </p:sp>
        <p:sp>
          <p:nvSpPr>
            <p:cNvPr id="23" name="Shape 22">
              <a:extLst>
                <a:ext uri="{FF2B5EF4-FFF2-40B4-BE49-F238E27FC236}">
                  <a16:creationId xmlns:a16="http://schemas.microsoft.com/office/drawing/2014/main" id="{B800457E-7BAB-4E4F-A183-650D4A88BC84}"/>
                </a:ext>
              </a:extLst>
            </p:cNvPr>
            <p:cNvSpPr/>
            <p:nvPr/>
          </p:nvSpPr>
          <p:spPr bwMode="auto">
            <a:xfrm>
              <a:off x="2751134" y="3151264"/>
              <a:ext cx="1320800" cy="1320800"/>
            </a:xfrm>
            <a:prstGeom prst="gear9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/>
            </a:p>
          </p:txBody>
        </p:sp>
        <p:sp>
          <p:nvSpPr>
            <p:cNvPr id="24" name="Shape 23">
              <a:extLst>
                <a:ext uri="{FF2B5EF4-FFF2-40B4-BE49-F238E27FC236}">
                  <a16:creationId xmlns:a16="http://schemas.microsoft.com/office/drawing/2014/main" id="{0DC4FD6C-2A10-4D15-9EC4-6973DDA8A7B7}"/>
                </a:ext>
              </a:extLst>
            </p:cNvPr>
            <p:cNvSpPr/>
            <p:nvPr/>
          </p:nvSpPr>
          <p:spPr bwMode="auto">
            <a:xfrm>
              <a:off x="3748086" y="1557423"/>
              <a:ext cx="1657352" cy="1657352"/>
            </a:xfrm>
            <a:prstGeom prst="gear9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/>
            </a:p>
          </p:txBody>
        </p:sp>
      </p:grpSp>
      <p:pic>
        <p:nvPicPr>
          <p:cNvPr id="25" name="Graphic 24" descr="Bullseye">
            <a:extLst>
              <a:ext uri="{FF2B5EF4-FFF2-40B4-BE49-F238E27FC236}">
                <a16:creationId xmlns:a16="http://schemas.microsoft.com/office/drawing/2014/main" id="{BA939FDB-24AF-40CE-B04D-2EEE131208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8032" y="2349082"/>
            <a:ext cx="868964" cy="868963"/>
          </a:xfrm>
          <a:prstGeom prst="rect">
            <a:avLst/>
          </a:prstGeom>
        </p:spPr>
      </p:pic>
      <p:pic>
        <p:nvPicPr>
          <p:cNvPr id="26" name="Graphic 25" descr="Checklist">
            <a:extLst>
              <a:ext uri="{FF2B5EF4-FFF2-40B4-BE49-F238E27FC236}">
                <a16:creationId xmlns:a16="http://schemas.microsoft.com/office/drawing/2014/main" id="{24770BE3-E507-43A6-AD79-1A8A9BE91E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96583" y="2349082"/>
            <a:ext cx="868964" cy="868963"/>
          </a:xfrm>
          <a:prstGeom prst="rect">
            <a:avLst/>
          </a:prstGeom>
        </p:spPr>
      </p:pic>
      <p:pic>
        <p:nvPicPr>
          <p:cNvPr id="27" name="Graphic 26" descr="Coins">
            <a:extLst>
              <a:ext uri="{FF2B5EF4-FFF2-40B4-BE49-F238E27FC236}">
                <a16:creationId xmlns:a16="http://schemas.microsoft.com/office/drawing/2014/main" id="{36375EB2-7ACA-4623-8632-2490DC5238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12233" y="4960621"/>
            <a:ext cx="868964" cy="868963"/>
          </a:xfrm>
          <a:prstGeom prst="rect">
            <a:avLst/>
          </a:prstGeom>
        </p:spPr>
      </p:pic>
      <p:pic>
        <p:nvPicPr>
          <p:cNvPr id="28" name="Graphic 27" descr="Lightbulb and gear">
            <a:extLst>
              <a:ext uri="{FF2B5EF4-FFF2-40B4-BE49-F238E27FC236}">
                <a16:creationId xmlns:a16="http://schemas.microsoft.com/office/drawing/2014/main" id="{789F9701-9507-44D1-83F2-AC33536F2E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12233" y="2349082"/>
            <a:ext cx="868964" cy="868963"/>
          </a:xfrm>
          <a:prstGeom prst="rect">
            <a:avLst/>
          </a:prstGeom>
        </p:spPr>
      </p:pic>
      <p:pic>
        <p:nvPicPr>
          <p:cNvPr id="29" name="Graphic 28" descr="Business Growth">
            <a:extLst>
              <a:ext uri="{FF2B5EF4-FFF2-40B4-BE49-F238E27FC236}">
                <a16:creationId xmlns:a16="http://schemas.microsoft.com/office/drawing/2014/main" id="{22AF92CF-2818-4823-B5CB-AFF9168C0A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35133" y="2349082"/>
            <a:ext cx="868964" cy="868963"/>
          </a:xfrm>
          <a:prstGeom prst="rect">
            <a:avLst/>
          </a:prstGeom>
        </p:spPr>
      </p:pic>
      <p:pic>
        <p:nvPicPr>
          <p:cNvPr id="30" name="Graphic 29" descr="Lecturer">
            <a:extLst>
              <a:ext uri="{FF2B5EF4-FFF2-40B4-BE49-F238E27FC236}">
                <a16:creationId xmlns:a16="http://schemas.microsoft.com/office/drawing/2014/main" id="{5DCE0CE9-B190-4382-9663-592C7498DA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96583" y="4960621"/>
            <a:ext cx="868964" cy="868963"/>
          </a:xfrm>
          <a:prstGeom prst="rect">
            <a:avLst/>
          </a:prstGeom>
        </p:spPr>
      </p:pic>
      <p:pic>
        <p:nvPicPr>
          <p:cNvPr id="31" name="Graphic 30" descr="Scales of justice">
            <a:extLst>
              <a:ext uri="{FF2B5EF4-FFF2-40B4-BE49-F238E27FC236}">
                <a16:creationId xmlns:a16="http://schemas.microsoft.com/office/drawing/2014/main" id="{C6C94696-CBB1-47DA-A750-3035B7EA05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958032" y="4960621"/>
            <a:ext cx="868964" cy="868963"/>
          </a:xfrm>
          <a:prstGeom prst="rect">
            <a:avLst/>
          </a:prstGeom>
        </p:spPr>
      </p:pic>
      <p:sp>
        <p:nvSpPr>
          <p:cNvPr id="32" name="Rectangle: Rounded Corners 31">
            <a:hlinkClick r:id="rId22"/>
            <a:extLst>
              <a:ext uri="{FF2B5EF4-FFF2-40B4-BE49-F238E27FC236}">
                <a16:creationId xmlns:a16="http://schemas.microsoft.com/office/drawing/2014/main" id="{4370470C-911A-4C62-BC74-11468F46F66B}"/>
              </a:ext>
            </a:extLst>
          </p:cNvPr>
          <p:cNvSpPr/>
          <p:nvPr/>
        </p:nvSpPr>
        <p:spPr bwMode="auto">
          <a:xfrm>
            <a:off x="1137115" y="3538293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algn="ctr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100" b="1" kern="1200" dirty="0">
                <a:solidFill>
                  <a:schemeClr val="bg1"/>
                </a:solidFill>
                <a:latin typeface="Arial" charset="0"/>
                <a:ea typeface="+mn-ea"/>
                <a:cs typeface="Times New Roman" pitchFamily="18" charset="0"/>
              </a:rPr>
              <a:t>Visit Website</a:t>
            </a:r>
          </a:p>
        </p:txBody>
      </p:sp>
      <p:sp>
        <p:nvSpPr>
          <p:cNvPr id="33" name="Rectangle: Rounded Corners 32">
            <a:hlinkClick r:id="rId23"/>
            <a:extLst>
              <a:ext uri="{FF2B5EF4-FFF2-40B4-BE49-F238E27FC236}">
                <a16:creationId xmlns:a16="http://schemas.microsoft.com/office/drawing/2014/main" id="{3FEA5F28-781B-4826-A448-C3C8008B8B0B}"/>
              </a:ext>
            </a:extLst>
          </p:cNvPr>
          <p:cNvSpPr/>
          <p:nvPr/>
        </p:nvSpPr>
        <p:spPr bwMode="auto">
          <a:xfrm>
            <a:off x="3298565" y="3538293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algn="ctr" defTabSz="623853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Visit Website</a:t>
            </a:r>
          </a:p>
        </p:txBody>
      </p:sp>
      <p:sp>
        <p:nvSpPr>
          <p:cNvPr id="34" name="Rectangle: Rounded Corners 33">
            <a:hlinkClick r:id="rId24"/>
            <a:extLst>
              <a:ext uri="{FF2B5EF4-FFF2-40B4-BE49-F238E27FC236}">
                <a16:creationId xmlns:a16="http://schemas.microsoft.com/office/drawing/2014/main" id="{9E3E3F31-607A-451A-B56B-9A80D87515D5}"/>
              </a:ext>
            </a:extLst>
          </p:cNvPr>
          <p:cNvSpPr/>
          <p:nvPr/>
        </p:nvSpPr>
        <p:spPr bwMode="auto">
          <a:xfrm>
            <a:off x="5460015" y="3538293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algn="ctr" defTabSz="623853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Visit Website</a:t>
            </a:r>
          </a:p>
        </p:txBody>
      </p:sp>
      <p:sp>
        <p:nvSpPr>
          <p:cNvPr id="35" name="Rectangle: Rounded Corners 34">
            <a:hlinkClick r:id="rId25"/>
            <a:extLst>
              <a:ext uri="{FF2B5EF4-FFF2-40B4-BE49-F238E27FC236}">
                <a16:creationId xmlns:a16="http://schemas.microsoft.com/office/drawing/2014/main" id="{8CBA3807-CCE9-4F1F-B574-9A19D70BF299}"/>
              </a:ext>
            </a:extLst>
          </p:cNvPr>
          <p:cNvSpPr/>
          <p:nvPr/>
        </p:nvSpPr>
        <p:spPr bwMode="auto">
          <a:xfrm>
            <a:off x="7621465" y="3538293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algn="ctr" defTabSz="623853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Visit Website</a:t>
            </a:r>
          </a:p>
        </p:txBody>
      </p:sp>
      <p:sp>
        <p:nvSpPr>
          <p:cNvPr id="36" name="Rectangle: Rounded Corners 35">
            <a:hlinkClick r:id="rId26"/>
            <a:extLst>
              <a:ext uri="{FF2B5EF4-FFF2-40B4-BE49-F238E27FC236}">
                <a16:creationId xmlns:a16="http://schemas.microsoft.com/office/drawing/2014/main" id="{DD543C03-5C66-473F-9A0F-84FD2A7F8DFE}"/>
              </a:ext>
            </a:extLst>
          </p:cNvPr>
          <p:cNvSpPr/>
          <p:nvPr/>
        </p:nvSpPr>
        <p:spPr bwMode="auto">
          <a:xfrm>
            <a:off x="9782914" y="3538293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algn="ctr" defTabSz="623853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Visit Website</a:t>
            </a:r>
          </a:p>
        </p:txBody>
      </p:sp>
      <p:sp>
        <p:nvSpPr>
          <p:cNvPr id="37" name="Rectangle: Rounded Corners 36">
            <a:hlinkClick r:id="rId27"/>
            <a:extLst>
              <a:ext uri="{FF2B5EF4-FFF2-40B4-BE49-F238E27FC236}">
                <a16:creationId xmlns:a16="http://schemas.microsoft.com/office/drawing/2014/main" id="{3811FF16-48C3-4C27-949E-D9A55269C53D}"/>
              </a:ext>
            </a:extLst>
          </p:cNvPr>
          <p:cNvSpPr/>
          <p:nvPr/>
        </p:nvSpPr>
        <p:spPr bwMode="auto">
          <a:xfrm>
            <a:off x="1137115" y="6145568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algn="ctr" defTabSz="623853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Visit Website</a:t>
            </a:r>
          </a:p>
        </p:txBody>
      </p:sp>
      <p:sp>
        <p:nvSpPr>
          <p:cNvPr id="38" name="Rectangle: Rounded Corners 37">
            <a:hlinkClick r:id="rId28"/>
            <a:extLst>
              <a:ext uri="{FF2B5EF4-FFF2-40B4-BE49-F238E27FC236}">
                <a16:creationId xmlns:a16="http://schemas.microsoft.com/office/drawing/2014/main" id="{DE89133E-F1DB-49A2-A468-0FAF06DECD91}"/>
              </a:ext>
            </a:extLst>
          </p:cNvPr>
          <p:cNvSpPr/>
          <p:nvPr/>
        </p:nvSpPr>
        <p:spPr bwMode="auto">
          <a:xfrm>
            <a:off x="5460015" y="6145568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algn="ctr" defTabSz="623853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Visit Website</a:t>
            </a:r>
          </a:p>
        </p:txBody>
      </p:sp>
      <p:sp>
        <p:nvSpPr>
          <p:cNvPr id="39" name="Rectangle: Rounded Corners 38">
            <a:hlinkClick r:id="rId29"/>
            <a:extLst>
              <a:ext uri="{FF2B5EF4-FFF2-40B4-BE49-F238E27FC236}">
                <a16:creationId xmlns:a16="http://schemas.microsoft.com/office/drawing/2014/main" id="{CF296990-A163-46F9-BD0B-2B08DC29FD36}"/>
              </a:ext>
            </a:extLst>
          </p:cNvPr>
          <p:cNvSpPr/>
          <p:nvPr/>
        </p:nvSpPr>
        <p:spPr bwMode="auto">
          <a:xfrm>
            <a:off x="7621465" y="6145568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algn="ctr" defTabSz="623853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Visit Website</a:t>
            </a:r>
          </a:p>
        </p:txBody>
      </p:sp>
      <p:sp>
        <p:nvSpPr>
          <p:cNvPr id="40" name="Rectangle: Rounded Corners 39">
            <a:hlinkClick r:id="rId30"/>
            <a:extLst>
              <a:ext uri="{FF2B5EF4-FFF2-40B4-BE49-F238E27FC236}">
                <a16:creationId xmlns:a16="http://schemas.microsoft.com/office/drawing/2014/main" id="{227808BD-9D8D-4654-B7DD-B98D6E5BEC3D}"/>
              </a:ext>
            </a:extLst>
          </p:cNvPr>
          <p:cNvSpPr/>
          <p:nvPr/>
        </p:nvSpPr>
        <p:spPr bwMode="auto">
          <a:xfrm>
            <a:off x="9782914" y="6145568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algn="ctr" defTabSz="623853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Visit Website</a:t>
            </a:r>
          </a:p>
        </p:txBody>
      </p:sp>
      <p:sp>
        <p:nvSpPr>
          <p:cNvPr id="41" name="Rectangle: Rounded Corners 40">
            <a:hlinkClick r:id="rId31"/>
            <a:extLst>
              <a:ext uri="{FF2B5EF4-FFF2-40B4-BE49-F238E27FC236}">
                <a16:creationId xmlns:a16="http://schemas.microsoft.com/office/drawing/2014/main" id="{5D6D3373-0798-49EE-A6FE-66FF1C483D4B}"/>
              </a:ext>
            </a:extLst>
          </p:cNvPr>
          <p:cNvSpPr/>
          <p:nvPr/>
        </p:nvSpPr>
        <p:spPr bwMode="auto">
          <a:xfrm>
            <a:off x="3298565" y="6145568"/>
            <a:ext cx="1219200" cy="216876"/>
          </a:xfrm>
          <a:prstGeom prst="roundRect">
            <a:avLst>
              <a:gd name="adj" fmla="val 29140"/>
            </a:avLst>
          </a:prstGeom>
          <a:solidFill>
            <a:srgbClr val="3EA9F5"/>
          </a:solidFill>
          <a:ln>
            <a:noFill/>
          </a:ln>
          <a:effectLst/>
        </p:spPr>
        <p:txBody>
          <a:bodyPr wrap="square" lIns="91428" tIns="137160" rIns="91428" bIns="91440" rtlCol="0" anchor="ctr">
            <a:noAutofit/>
          </a:bodyPr>
          <a:lstStyle/>
          <a:p>
            <a:pPr algn="ctr" defTabSz="623853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1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Visit Website</a:t>
            </a:r>
          </a:p>
        </p:txBody>
      </p:sp>
      <p:pic>
        <p:nvPicPr>
          <p:cNvPr id="42" name="Graphic 41" descr="Stream">
            <a:extLst>
              <a:ext uri="{FF2B5EF4-FFF2-40B4-BE49-F238E27FC236}">
                <a16:creationId xmlns:a16="http://schemas.microsoft.com/office/drawing/2014/main" id="{D9B18B2F-DC3C-4B11-AA46-EA874A31DF9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457152" y="4921156"/>
            <a:ext cx="902026" cy="902026"/>
          </a:xfrm>
          <a:prstGeom prst="rect">
            <a:avLst/>
          </a:prstGeom>
        </p:spPr>
      </p:pic>
      <p:pic>
        <p:nvPicPr>
          <p:cNvPr id="43" name="Graphic 42" descr="Playbook">
            <a:extLst>
              <a:ext uri="{FF2B5EF4-FFF2-40B4-BE49-F238E27FC236}">
                <a16:creationId xmlns:a16="http://schemas.microsoft.com/office/drawing/2014/main" id="{099C55EB-628E-4298-9913-CF62438ADE7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50965" y="2332620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AE37A-9246-4985-8F29-8D68449D9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15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7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BD01E70-F8C7-493C-AEDD-E5492D344E9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13"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BD01E70-F8C7-493C-AEDD-E5492D344E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AA098EA-8CD1-417F-A724-88393CE4575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2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113FD-AA7D-4249-90D7-70AF85B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80008" cy="1091318"/>
          </a:xfrm>
        </p:spPr>
        <p:txBody>
          <a:bodyPr>
            <a:normAutofit/>
          </a:bodyPr>
          <a:lstStyle/>
          <a:p>
            <a:r>
              <a:rPr lang="en-US" sz="2200" dirty="0">
                <a:sym typeface="Arial" panose="020B0604020202020204" pitchFamily="34" charset="0"/>
              </a:rPr>
              <a:t>Interested in multiple Business &amp; Consulting Toolkits? Get access to all our Toolkits for </a:t>
            </a:r>
            <a:r>
              <a:rPr lang="en-US" sz="2200" u="sng" dirty="0">
                <a:sym typeface="Arial" panose="020B0604020202020204" pitchFamily="34" charset="0"/>
              </a:rPr>
              <a:t>half the price</a:t>
            </a:r>
            <a:r>
              <a:rPr lang="en-US" sz="2200" dirty="0">
                <a:sym typeface="Arial" panose="020B0604020202020204" pitchFamily="34" charset="0"/>
              </a:rPr>
              <a:t> with the Gold Business &amp; Consulting Package</a:t>
            </a:r>
          </a:p>
        </p:txBody>
      </p:sp>
      <p:sp>
        <p:nvSpPr>
          <p:cNvPr id="4" name="TextBox 3">
            <a:hlinkClick r:id="rId8"/>
            <a:extLst>
              <a:ext uri="{FF2B5EF4-FFF2-40B4-BE49-F238E27FC236}">
                <a16:creationId xmlns:a16="http://schemas.microsoft.com/office/drawing/2014/main" id="{1BC1B3F3-AD3B-48B8-9C10-684287D0D20A}"/>
              </a:ext>
            </a:extLst>
          </p:cNvPr>
          <p:cNvSpPr txBox="1"/>
          <p:nvPr/>
        </p:nvSpPr>
        <p:spPr>
          <a:xfrm>
            <a:off x="3717338" y="6167298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9"/>
              </a:rPr>
              <a:t>www.slidebooks.com</a:t>
            </a: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724769-7F7A-49A0-978E-58661220D668}"/>
              </a:ext>
            </a:extLst>
          </p:cNvPr>
          <p:cNvSpPr txBox="1">
            <a:spLocks/>
          </p:cNvSpPr>
          <p:nvPr/>
        </p:nvSpPr>
        <p:spPr>
          <a:xfrm>
            <a:off x="3718927" y="5354978"/>
            <a:ext cx="4797423" cy="423802"/>
          </a:xfrm>
          <a:prstGeom prst="rect">
            <a:avLst/>
          </a:prstGeom>
        </p:spPr>
        <p:txBody>
          <a:bodyPr/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1800" kern="0" dirty="0"/>
              <a:t>Gold Business &amp; Consulting Package</a:t>
            </a:r>
          </a:p>
        </p:txBody>
      </p:sp>
      <p:sp>
        <p:nvSpPr>
          <p:cNvPr id="11" name="Rectangle: Rounded Corners 10">
            <a:hlinkClick r:id="rId10"/>
            <a:extLst>
              <a:ext uri="{FF2B5EF4-FFF2-40B4-BE49-F238E27FC236}">
                <a16:creationId xmlns:a16="http://schemas.microsoft.com/office/drawing/2014/main" id="{523DBC1D-DD8D-4DA5-94CC-277FB53AA1DE}"/>
              </a:ext>
            </a:extLst>
          </p:cNvPr>
          <p:cNvSpPr/>
          <p:nvPr/>
        </p:nvSpPr>
        <p:spPr bwMode="auto">
          <a:xfrm>
            <a:off x="5323400" y="5812764"/>
            <a:ext cx="1588476" cy="331198"/>
          </a:xfrm>
          <a:prstGeom prst="roundRect">
            <a:avLst>
              <a:gd name="adj" fmla="val 19468"/>
            </a:avLst>
          </a:prstGeom>
          <a:solidFill>
            <a:srgbClr val="3EA9F5"/>
          </a:solidFill>
          <a:ln>
            <a:noFill/>
          </a:ln>
        </p:spPr>
        <p:txBody>
          <a:bodyPr wrap="square" lIns="91428" tIns="365760" rIns="91428" bIns="91440" rtlCol="0" anchor="ctr">
            <a:noAutofit/>
          </a:bodyPr>
          <a:lstStyle/>
          <a:p>
            <a:pPr algn="ctr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2000" b="1" kern="1200" dirty="0">
              <a:solidFill>
                <a:schemeClr val="bg1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13" name="TextBox 12">
            <a:hlinkClick r:id="rId11"/>
            <a:extLst>
              <a:ext uri="{FF2B5EF4-FFF2-40B4-BE49-F238E27FC236}">
                <a16:creationId xmlns:a16="http://schemas.microsoft.com/office/drawing/2014/main" id="{9323C349-62E8-4FBD-AB14-A96D3D6D8849}"/>
              </a:ext>
            </a:extLst>
          </p:cNvPr>
          <p:cNvSpPr txBox="1"/>
          <p:nvPr/>
        </p:nvSpPr>
        <p:spPr>
          <a:xfrm>
            <a:off x="5323400" y="5789428"/>
            <a:ext cx="158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Learn More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4260-85F5-47B2-8F90-716F66040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16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12" name="Picture 11">
            <a:hlinkClick r:id="rId12"/>
            <a:extLst>
              <a:ext uri="{FF2B5EF4-FFF2-40B4-BE49-F238E27FC236}">
                <a16:creationId xmlns:a16="http://schemas.microsoft.com/office/drawing/2014/main" id="{AF7AD942-59ED-47E6-8F2B-EEC9F8BAC2A9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76" y="1676401"/>
            <a:ext cx="6232848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689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A4BA662-CDE2-4A20-B082-F06179C98F0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37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A4BA662-CDE2-4A20-B082-F06179C98F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088ED2B-BEA3-4D03-95DE-285838A9FDF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113FD-AA7D-4249-90D7-70AF85B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80008" cy="10913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Need more help?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Hire one of our Management Consultants for $4,000 a day</a:t>
            </a:r>
          </a:p>
        </p:txBody>
      </p:sp>
      <p:sp>
        <p:nvSpPr>
          <p:cNvPr id="7" name="Rectangle: Rounded Corners 6">
            <a:hlinkClick r:id="rId8"/>
            <a:extLst>
              <a:ext uri="{FF2B5EF4-FFF2-40B4-BE49-F238E27FC236}">
                <a16:creationId xmlns:a16="http://schemas.microsoft.com/office/drawing/2014/main" id="{FCF3B6F5-0780-4160-979E-CDC4B2E2F5EC}"/>
              </a:ext>
            </a:extLst>
          </p:cNvPr>
          <p:cNvSpPr/>
          <p:nvPr/>
        </p:nvSpPr>
        <p:spPr bwMode="auto">
          <a:xfrm>
            <a:off x="4981532" y="6078414"/>
            <a:ext cx="2697480" cy="362068"/>
          </a:xfrm>
          <a:prstGeom prst="roundRect">
            <a:avLst>
              <a:gd name="adj" fmla="val 17808"/>
            </a:avLst>
          </a:prstGeom>
          <a:solidFill>
            <a:srgbClr val="3EA9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8" tIns="228600" rIns="91428" bIns="91440" rtlCol="0" anchor="ctr">
            <a:noAutofit/>
          </a:bodyPr>
          <a:lstStyle/>
          <a:p>
            <a:pPr algn="ctr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2000" b="1" kern="1200" dirty="0">
                <a:solidFill>
                  <a:schemeClr val="bg1"/>
                </a:solidFill>
                <a:latin typeface="Arial" charset="0"/>
                <a:ea typeface="+mn-ea"/>
                <a:cs typeface="Times New Roman" pitchFamily="18" charset="0"/>
              </a:rPr>
              <a:t>Learn More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4D29E9-1B7D-4A64-8E8E-C27E8D1095C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75" t="6088" r="1275" b="2732"/>
          <a:stretch/>
        </p:blipFill>
        <p:spPr>
          <a:xfrm>
            <a:off x="2549769" y="1754442"/>
            <a:ext cx="7625862" cy="207900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60087E-C6E5-459E-91E3-868F1F66289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46" t="3679" r="1268" b="2977"/>
          <a:stretch/>
        </p:blipFill>
        <p:spPr>
          <a:xfrm>
            <a:off x="2549770" y="3956538"/>
            <a:ext cx="7625862" cy="1998785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8DAB30E-4A95-4189-A17B-D6BED1B10135}"/>
              </a:ext>
            </a:extLst>
          </p:cNvPr>
          <p:cNvSpPr/>
          <p:nvPr/>
        </p:nvSpPr>
        <p:spPr>
          <a:xfrm>
            <a:off x="4999118" y="1754442"/>
            <a:ext cx="123868" cy="42008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19C9D-04F3-4DAC-9FB5-A9FED928C93B}"/>
              </a:ext>
            </a:extLst>
          </p:cNvPr>
          <p:cNvSpPr/>
          <p:nvPr/>
        </p:nvSpPr>
        <p:spPr>
          <a:xfrm>
            <a:off x="7599492" y="1754442"/>
            <a:ext cx="123868" cy="42008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hlinkClick r:id="rId8"/>
            <a:extLst>
              <a:ext uri="{FF2B5EF4-FFF2-40B4-BE49-F238E27FC236}">
                <a16:creationId xmlns:a16="http://schemas.microsoft.com/office/drawing/2014/main" id="{D2C8E5D7-AC04-4E2C-9792-0446931001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4286" y="2595384"/>
            <a:ext cx="300385" cy="397119"/>
          </a:xfrm>
          <a:prstGeom prst="rect">
            <a:avLst/>
          </a:prstGeom>
        </p:spPr>
      </p:pic>
      <p:pic>
        <p:nvPicPr>
          <p:cNvPr id="24" name="Picture 23">
            <a:hlinkClick r:id="rId8"/>
            <a:extLst>
              <a:ext uri="{FF2B5EF4-FFF2-40B4-BE49-F238E27FC236}">
                <a16:creationId xmlns:a16="http://schemas.microsoft.com/office/drawing/2014/main" id="{B314C5B3-2F6B-4708-ACA1-B579964685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4286" y="4757370"/>
            <a:ext cx="300385" cy="397119"/>
          </a:xfrm>
          <a:prstGeom prst="rect">
            <a:avLst/>
          </a:prstGeom>
        </p:spPr>
      </p:pic>
      <p:pic>
        <p:nvPicPr>
          <p:cNvPr id="25" name="Picture 24">
            <a:hlinkClick r:id="rId8"/>
            <a:extLst>
              <a:ext uri="{FF2B5EF4-FFF2-40B4-BE49-F238E27FC236}">
                <a16:creationId xmlns:a16="http://schemas.microsoft.com/office/drawing/2014/main" id="{86ECF5B0-5544-4705-9293-14DB7FC5A0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9748470" y="2595384"/>
            <a:ext cx="300385" cy="397119"/>
          </a:xfrm>
          <a:prstGeom prst="rect">
            <a:avLst/>
          </a:prstGeom>
        </p:spPr>
      </p:pic>
      <p:pic>
        <p:nvPicPr>
          <p:cNvPr id="26" name="Picture 25">
            <a:hlinkClick r:id="rId8"/>
            <a:extLst>
              <a:ext uri="{FF2B5EF4-FFF2-40B4-BE49-F238E27FC236}">
                <a16:creationId xmlns:a16="http://schemas.microsoft.com/office/drawing/2014/main" id="{DF0A0498-A119-43DD-8585-C703C0666C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9748470" y="4757370"/>
            <a:ext cx="300385" cy="3971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CE6B-D7D6-49AF-83FE-4C16649B3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17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7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832FE54-3FF5-4B4C-8DBC-DAAD65190EA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61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832FE54-3FF5-4B4C-8DBC-DAAD65190E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9313AF4-C8B1-42E4-ACB5-22D9C13E37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113FD-AA7D-4249-90D7-70AF85B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80008" cy="10913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Thanks for your attention!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AB30E-4A95-4189-A17B-D6BED1B10135}"/>
              </a:ext>
            </a:extLst>
          </p:cNvPr>
          <p:cNvSpPr/>
          <p:nvPr/>
        </p:nvSpPr>
        <p:spPr>
          <a:xfrm>
            <a:off x="4993256" y="1754442"/>
            <a:ext cx="123868" cy="42008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19C9D-04F3-4DAC-9FB5-A9FED928C93B}"/>
              </a:ext>
            </a:extLst>
          </p:cNvPr>
          <p:cNvSpPr/>
          <p:nvPr/>
        </p:nvSpPr>
        <p:spPr>
          <a:xfrm>
            <a:off x="7599492" y="1754442"/>
            <a:ext cx="123868" cy="42008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hlinkClick r:id="rId8"/>
            <a:extLst>
              <a:ext uri="{FF2B5EF4-FFF2-40B4-BE49-F238E27FC236}">
                <a16:creationId xmlns:a16="http://schemas.microsoft.com/office/drawing/2014/main" id="{9C5DE39E-F383-449D-AC9E-CE43548C42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70" y="2473570"/>
            <a:ext cx="5571924" cy="1636509"/>
          </a:xfrm>
          <a:prstGeom prst="rect">
            <a:avLst/>
          </a:prstGeom>
        </p:spPr>
      </p:pic>
      <p:sp>
        <p:nvSpPr>
          <p:cNvPr id="5" name="Rectangle: Rounded Corners 4">
            <a:hlinkClick r:id="rId8"/>
            <a:extLst>
              <a:ext uri="{FF2B5EF4-FFF2-40B4-BE49-F238E27FC236}">
                <a16:creationId xmlns:a16="http://schemas.microsoft.com/office/drawing/2014/main" id="{FF157264-E35D-4C02-921F-0940E6F2CA43}"/>
              </a:ext>
            </a:extLst>
          </p:cNvPr>
          <p:cNvSpPr/>
          <p:nvPr/>
        </p:nvSpPr>
        <p:spPr bwMode="auto">
          <a:xfrm>
            <a:off x="4448318" y="4454770"/>
            <a:ext cx="2948940" cy="362068"/>
          </a:xfrm>
          <a:prstGeom prst="roundRect">
            <a:avLst>
              <a:gd name="adj" fmla="val 17808"/>
            </a:avLst>
          </a:prstGeom>
          <a:solidFill>
            <a:srgbClr val="3EA9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8" tIns="228600" rIns="91428" bIns="91440" rtlCol="0" anchor="ctr">
            <a:noAutofit/>
          </a:bodyPr>
          <a:lstStyle/>
          <a:p>
            <a:pPr algn="ctr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2000" b="1" kern="1200" dirty="0">
                <a:solidFill>
                  <a:schemeClr val="bg1"/>
                </a:solidFill>
                <a:latin typeface="Arial" charset="0"/>
                <a:ea typeface="+mn-ea"/>
                <a:cs typeface="Times New Roman" pitchFamily="18" charset="0"/>
              </a:rPr>
              <a:t>www.slidebooks.com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029769-9B2F-4A51-8446-2206A9A2E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18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1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03399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02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Introduction</a:t>
            </a:r>
            <a:endParaRPr lang="en-US" sz="2000" b="0" kern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AABDC8-1B00-490E-9D85-535D6A959504}"/>
              </a:ext>
            </a:extLst>
          </p:cNvPr>
          <p:cNvSpPr/>
          <p:nvPr/>
        </p:nvSpPr>
        <p:spPr>
          <a:xfrm>
            <a:off x="614516" y="1644445"/>
            <a:ext cx="10967884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38113" lvl="0" indent="-1381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2776"/>
                </a:solidFill>
              </a:rPr>
              <a:t>This presentation is a Digital Transformation Lean Business Case presented to the Board of one of our clients, a leading European retail bank.</a:t>
            </a:r>
          </a:p>
          <a:p>
            <a:pPr marL="138113" lvl="0" indent="-1381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2776"/>
                </a:solidFill>
              </a:rPr>
              <a:t>The objective was to convince the Board to invest $100 million in a Digital Transformation Program. </a:t>
            </a:r>
          </a:p>
          <a:p>
            <a:pPr marL="138113" indent="-13811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2776"/>
                </a:solidFill>
              </a:rPr>
              <a:t>The name and data have been changed for confidentiality reasons.</a:t>
            </a:r>
          </a:p>
        </p:txBody>
      </p:sp>
    </p:spTree>
    <p:extLst>
      <p:ext uri="{BB962C8B-B14F-4D97-AF65-F5344CB8AC3E}">
        <p14:creationId xmlns:p14="http://schemas.microsoft.com/office/powerpoint/2010/main" val="176235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83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690B5F9-90B9-4DDB-8F95-51D207BE3335}"/>
              </a:ext>
            </a:extLst>
          </p:cNvPr>
          <p:cNvSpPr/>
          <p:nvPr/>
        </p:nvSpPr>
        <p:spPr>
          <a:xfrm>
            <a:off x="618835" y="1743074"/>
            <a:ext cx="10954330" cy="8329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lvl="1" indent="-8255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Bank Corp’s shareholders expect an ambitious compound annual revenue growth rate of 15% over the next 5 years</a:t>
            </a:r>
          </a:p>
          <a:p>
            <a:pPr marL="82550" lvl="1" indent="-8255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The Banking industry is mature, with an expected compound annual revenue growth rate of only 3% over the next 5 years</a:t>
            </a:r>
          </a:p>
          <a:p>
            <a:pPr marL="82550" lvl="1" indent="-8255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A Business model shift is required in order to meet our shareholders expectations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CB83BD-BA5C-429A-B579-008A442C4480}"/>
              </a:ext>
            </a:extLst>
          </p:cNvPr>
          <p:cNvSpPr/>
          <p:nvPr/>
        </p:nvSpPr>
        <p:spPr>
          <a:xfrm>
            <a:off x="4924280" y="1591694"/>
            <a:ext cx="2343440" cy="28238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Situation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Executive 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3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02A036-7416-4988-925A-EBDA9C107B50}"/>
              </a:ext>
            </a:extLst>
          </p:cNvPr>
          <p:cNvSpPr/>
          <p:nvPr/>
        </p:nvSpPr>
        <p:spPr>
          <a:xfrm>
            <a:off x="618835" y="2804155"/>
            <a:ext cx="10954330" cy="5783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We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recommend to invest $100 million in a Digital Transformation Program in order to shift our business model from a linear Value Chain model to a digital ecosystem model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0B6003-2D3B-4DBB-B4BB-BCF97DDF28F7}"/>
              </a:ext>
            </a:extLst>
          </p:cNvPr>
          <p:cNvSpPr/>
          <p:nvPr/>
        </p:nvSpPr>
        <p:spPr>
          <a:xfrm>
            <a:off x="4924280" y="2652774"/>
            <a:ext cx="2343440" cy="28238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Recommendation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D09E1-2772-4230-A5DE-2885A3E7C695}"/>
              </a:ext>
            </a:extLst>
          </p:cNvPr>
          <p:cNvSpPr/>
          <p:nvPr/>
        </p:nvSpPr>
        <p:spPr>
          <a:xfrm>
            <a:off x="618835" y="3648529"/>
            <a:ext cx="2607332" cy="7956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An increasingly “digitally friendly world”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3C893F-BEBA-4082-9EB6-0A56A50A575D}"/>
              </a:ext>
            </a:extLst>
          </p:cNvPr>
          <p:cNvSpPr/>
          <p:nvPr/>
        </p:nvSpPr>
        <p:spPr>
          <a:xfrm>
            <a:off x="3401167" y="3648529"/>
            <a:ext cx="2607332" cy="7956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algn="ctr" defTabSz="787400" eaLnBrk="0" hangingPunct="0">
              <a:buClr>
                <a:schemeClr val="tx1"/>
              </a:buClr>
            </a:pPr>
            <a:r>
              <a:rPr lang="en-US" altLang="ja-JP" sz="1200" b="1" dirty="0">
                <a:solidFill>
                  <a:srgbClr val="002060"/>
                </a:solidFill>
                <a:ea typeface="MS PGothic" pitchFamily="34" charset="-128"/>
              </a:rPr>
              <a:t>A low Digital Maturity within Bank Corp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CD83FA-ED72-4561-BBA0-31865A2A34C2}"/>
              </a:ext>
            </a:extLst>
          </p:cNvPr>
          <p:cNvSpPr/>
          <p:nvPr/>
        </p:nvSpPr>
        <p:spPr>
          <a:xfrm>
            <a:off x="6183500" y="3648529"/>
            <a:ext cx="2607332" cy="7956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 digital model would drive profitable growth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063000-4BDA-4632-ABE1-352A74733347}"/>
              </a:ext>
            </a:extLst>
          </p:cNvPr>
          <p:cNvSpPr/>
          <p:nvPr/>
        </p:nvSpPr>
        <p:spPr>
          <a:xfrm>
            <a:off x="8965833" y="3648529"/>
            <a:ext cx="2607332" cy="7956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 great return on investment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5FF3DF-F43C-4360-BD8A-9648F298ECAB}"/>
              </a:ext>
            </a:extLst>
          </p:cNvPr>
          <p:cNvSpPr/>
          <p:nvPr/>
        </p:nvSpPr>
        <p:spPr>
          <a:xfrm>
            <a:off x="1295618" y="3498546"/>
            <a:ext cx="1253767" cy="2795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Reason #1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865C38-0262-48E2-879F-DFE3C26099FA}"/>
              </a:ext>
            </a:extLst>
          </p:cNvPr>
          <p:cNvSpPr/>
          <p:nvPr/>
        </p:nvSpPr>
        <p:spPr>
          <a:xfrm>
            <a:off x="4077950" y="3498546"/>
            <a:ext cx="1253767" cy="2795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Reason #2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28055F-1F20-45A1-9A11-FEF088532A1A}"/>
              </a:ext>
            </a:extLst>
          </p:cNvPr>
          <p:cNvSpPr/>
          <p:nvPr/>
        </p:nvSpPr>
        <p:spPr>
          <a:xfrm>
            <a:off x="6860282" y="3498546"/>
            <a:ext cx="1253767" cy="2795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Reason #3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4AE5CA-EC58-4AC2-847B-6BAE351C40D6}"/>
              </a:ext>
            </a:extLst>
          </p:cNvPr>
          <p:cNvSpPr/>
          <p:nvPr/>
        </p:nvSpPr>
        <p:spPr>
          <a:xfrm>
            <a:off x="9642616" y="3498546"/>
            <a:ext cx="1253767" cy="27958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Reason #4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41DB7A-B324-4B89-A276-1DB8C65FC1DF}"/>
              </a:ext>
            </a:extLst>
          </p:cNvPr>
          <p:cNvSpPr/>
          <p:nvPr/>
        </p:nvSpPr>
        <p:spPr>
          <a:xfrm>
            <a:off x="618835" y="4591665"/>
            <a:ext cx="2607332" cy="19012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marL="82550" marR="0" lvl="0" indent="-825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The number of connected devices worldwide will be 50+ Billion in 2020</a:t>
            </a:r>
          </a:p>
          <a:p>
            <a:pPr marL="82550" marR="0" lvl="0" indent="-825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The use of the online and mobile channels are becoming increasingly important in the banking industry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81FDA5-FBF6-4012-99B4-6A6271B13860}"/>
              </a:ext>
            </a:extLst>
          </p:cNvPr>
          <p:cNvSpPr/>
          <p:nvPr/>
        </p:nvSpPr>
        <p:spPr>
          <a:xfrm>
            <a:off x="3401167" y="4591665"/>
            <a:ext cx="2607332" cy="19012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marL="82550" indent="-825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tx1"/>
                </a:solidFill>
              </a:rPr>
              <a:t>The digital maturity of Bank Corp customer experience is low</a:t>
            </a:r>
          </a:p>
          <a:p>
            <a:pPr marL="82550" indent="-825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chemeClr val="tx1"/>
                </a:solidFill>
              </a:rPr>
              <a:t>The digital maturity of Bank Corp operations is low</a:t>
            </a:r>
          </a:p>
          <a:p>
            <a:pPr marL="82550" indent="-825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ACB6D-D1AD-4050-BC35-4F7C4C7CD4DD}"/>
              </a:ext>
            </a:extLst>
          </p:cNvPr>
          <p:cNvSpPr/>
          <p:nvPr/>
        </p:nvSpPr>
        <p:spPr>
          <a:xfrm>
            <a:off x="6183500" y="4591665"/>
            <a:ext cx="2607332" cy="19012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marL="82550" indent="-825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A digital ecosystem model would generate $150+ million of additional revenue over the next 5 years</a:t>
            </a:r>
          </a:p>
          <a:p>
            <a:pPr marL="82550" indent="-825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A digital ecosystem model would generate circa $50+ million of cost savings over the next 5 years</a:t>
            </a:r>
          </a:p>
          <a:p>
            <a:pPr marL="82550" indent="-825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These additional revenue and cost savings would be driven by 5 key projects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9B8DAE-3AF9-47DC-8379-1E4D0D9F82A8}"/>
              </a:ext>
            </a:extLst>
          </p:cNvPr>
          <p:cNvSpPr/>
          <p:nvPr/>
        </p:nvSpPr>
        <p:spPr>
          <a:xfrm>
            <a:off x="8965833" y="4591665"/>
            <a:ext cx="2607332" cy="19012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 marL="82550" indent="-825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100" dirty="0">
                <a:solidFill>
                  <a:schemeClr val="tx1"/>
                </a:solidFill>
              </a:rPr>
              <a:t>Investing $100 Million in a digital ecosystem model would generate a 100%+ return on investment</a:t>
            </a:r>
          </a:p>
        </p:txBody>
      </p:sp>
    </p:spTree>
    <p:extLst>
      <p:ext uri="{BB962C8B-B14F-4D97-AF65-F5344CB8AC3E}">
        <p14:creationId xmlns:p14="http://schemas.microsoft.com/office/powerpoint/2010/main" val="342524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25493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27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>
            <a:no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Situation</a:t>
            </a:r>
            <a:br>
              <a:rPr lang="en-US" sz="2400" dirty="0"/>
            </a:br>
            <a:r>
              <a:rPr lang="en-US" b="0" dirty="0"/>
              <a:t>Bank Corp’s shareholders expect an ambitious compound annual </a:t>
            </a:r>
            <a:br>
              <a:rPr lang="en-US" b="0" dirty="0"/>
            </a:br>
            <a:r>
              <a:rPr lang="en-US" b="0" dirty="0"/>
              <a:t>revenue growth rate of 15% over the next 5 years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4</a:t>
            </a:fld>
            <a:endParaRPr lang="en-US" sz="1000" dirty="0">
              <a:solidFill>
                <a:srgbClr val="ADAFBB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5C4F40-373D-4EB6-8853-8B43191D51BD}"/>
              </a:ext>
            </a:extLst>
          </p:cNvPr>
          <p:cNvGrpSpPr/>
          <p:nvPr/>
        </p:nvGrpSpPr>
        <p:grpSpPr>
          <a:xfrm>
            <a:off x="10209613" y="628824"/>
            <a:ext cx="1377550" cy="563922"/>
            <a:chOff x="618835" y="1743075"/>
            <a:chExt cx="10954330" cy="44843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90B5F9-90B9-4DDB-8F95-51D207BE3335}"/>
                </a:ext>
              </a:extLst>
            </p:cNvPr>
            <p:cNvSpPr/>
            <p:nvPr/>
          </p:nvSpPr>
          <p:spPr>
            <a:xfrm>
              <a:off x="618835" y="1743075"/>
              <a:ext cx="10954330" cy="65750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ctr" anchorCtr="0"/>
            <a:lstStyle/>
            <a:p>
              <a:pPr marL="82550" indent="-82550"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/>
              </a:pP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02A036-7416-4988-925A-EBDA9C107B50}"/>
                </a:ext>
              </a:extLst>
            </p:cNvPr>
            <p:cNvSpPr/>
            <p:nvPr/>
          </p:nvSpPr>
          <p:spPr>
            <a:xfrm>
              <a:off x="618835" y="2558067"/>
              <a:ext cx="10954330" cy="6575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8D09E1-2772-4230-A5DE-2885A3E7C695}"/>
                </a:ext>
              </a:extLst>
            </p:cNvPr>
            <p:cNvSpPr/>
            <p:nvPr/>
          </p:nvSpPr>
          <p:spPr>
            <a:xfrm>
              <a:off x="618835" y="3373059"/>
              <a:ext cx="2607332" cy="7956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23C893F-BEBA-4082-9EB6-0A56A50A575D}"/>
                </a:ext>
              </a:extLst>
            </p:cNvPr>
            <p:cNvSpPr/>
            <p:nvPr/>
          </p:nvSpPr>
          <p:spPr>
            <a:xfrm>
              <a:off x="3401167" y="3373059"/>
              <a:ext cx="2607332" cy="7956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CD83FA-ED72-4561-BBA0-31865A2A34C2}"/>
                </a:ext>
              </a:extLst>
            </p:cNvPr>
            <p:cNvSpPr/>
            <p:nvPr/>
          </p:nvSpPr>
          <p:spPr>
            <a:xfrm>
              <a:off x="6183500" y="3373059"/>
              <a:ext cx="2607332" cy="7956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063000-4BDA-4632-ABE1-352A74733347}"/>
                </a:ext>
              </a:extLst>
            </p:cNvPr>
            <p:cNvSpPr/>
            <p:nvPr/>
          </p:nvSpPr>
          <p:spPr>
            <a:xfrm>
              <a:off x="8965833" y="3373059"/>
              <a:ext cx="2607332" cy="7956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941DB7A-B324-4B89-A276-1DB8C65FC1DF}"/>
                </a:ext>
              </a:extLst>
            </p:cNvPr>
            <p:cNvSpPr/>
            <p:nvPr/>
          </p:nvSpPr>
          <p:spPr>
            <a:xfrm>
              <a:off x="618835" y="4326194"/>
              <a:ext cx="2607332" cy="19012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82550" marR="0" lvl="0" indent="-825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581FDA5-FBF6-4012-99B4-6A6271B13860}"/>
                </a:ext>
              </a:extLst>
            </p:cNvPr>
            <p:cNvSpPr/>
            <p:nvPr/>
          </p:nvSpPr>
          <p:spPr>
            <a:xfrm>
              <a:off x="3401167" y="4326194"/>
              <a:ext cx="2607332" cy="19012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82550" indent="-82550"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/>
              </a:pP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F8ACB6D-D1AD-4050-BC35-4F7C4C7CD4DD}"/>
                </a:ext>
              </a:extLst>
            </p:cNvPr>
            <p:cNvSpPr/>
            <p:nvPr/>
          </p:nvSpPr>
          <p:spPr>
            <a:xfrm>
              <a:off x="6183500" y="4326194"/>
              <a:ext cx="2607332" cy="19012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82550" marR="0" lvl="0" indent="-825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69B8DAE-3AF9-47DC-8379-1E4D0D9F82A8}"/>
                </a:ext>
              </a:extLst>
            </p:cNvPr>
            <p:cNvSpPr/>
            <p:nvPr/>
          </p:nvSpPr>
          <p:spPr>
            <a:xfrm>
              <a:off x="8965833" y="4326194"/>
              <a:ext cx="2607332" cy="19012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82550" marR="0" lvl="0" indent="-825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1134C07E-90E2-4327-8164-A34F222DC6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264205"/>
              </p:ext>
            </p:extLst>
          </p:nvPr>
        </p:nvGraphicFramePr>
        <p:xfrm>
          <a:off x="3126658" y="1622322"/>
          <a:ext cx="6096000" cy="3838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30E2C01-65F3-4A5D-B086-8C34B5BCB9EB}"/>
              </a:ext>
            </a:extLst>
          </p:cNvPr>
          <p:cNvSpPr txBox="1"/>
          <p:nvPr/>
        </p:nvSpPr>
        <p:spPr>
          <a:xfrm>
            <a:off x="4124634" y="2297772"/>
            <a:ext cx="4038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Compound annual revenue growth rate: +15%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013FBE-E58F-46F9-A25D-42C80D8670E8}"/>
              </a:ext>
            </a:extLst>
          </p:cNvPr>
          <p:cNvSpPr/>
          <p:nvPr/>
        </p:nvSpPr>
        <p:spPr>
          <a:xfrm>
            <a:off x="3834581" y="2605548"/>
            <a:ext cx="4375354" cy="855407"/>
          </a:xfrm>
          <a:custGeom>
            <a:avLst/>
            <a:gdLst>
              <a:gd name="connsiteX0" fmla="*/ 0 w 4375354"/>
              <a:gd name="connsiteY0" fmla="*/ 786581 h 786581"/>
              <a:gd name="connsiteX1" fmla="*/ 0 w 4375354"/>
              <a:gd name="connsiteY1" fmla="*/ 0 h 786581"/>
              <a:gd name="connsiteX2" fmla="*/ 4375354 w 4375354"/>
              <a:gd name="connsiteY2" fmla="*/ 0 h 78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5354" h="786581">
                <a:moveTo>
                  <a:pt x="0" y="786581"/>
                </a:moveTo>
                <a:lnTo>
                  <a:pt x="0" y="0"/>
                </a:lnTo>
                <a:lnTo>
                  <a:pt x="4375354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99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75203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50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>
            <a:no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Situation</a:t>
            </a:r>
            <a:br>
              <a:rPr lang="en-US" sz="2400" dirty="0"/>
            </a:br>
            <a:r>
              <a:rPr lang="en-US" sz="2000" b="0" dirty="0"/>
              <a:t>The Banking industry is mature, with an expected compound annual </a:t>
            </a:r>
            <a:br>
              <a:rPr lang="en-US" sz="2000" b="0" dirty="0"/>
            </a:br>
            <a:r>
              <a:rPr lang="en-US" sz="2000" b="0" dirty="0"/>
              <a:t>revenue growth rate of only 3% over the next 5 years</a:t>
            </a:r>
            <a:endParaRPr lang="en-US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5</a:t>
            </a:fld>
            <a:endParaRPr lang="en-US" sz="1000" dirty="0">
              <a:solidFill>
                <a:srgbClr val="ADAFBB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5C4F40-373D-4EB6-8853-8B43191D51BD}"/>
              </a:ext>
            </a:extLst>
          </p:cNvPr>
          <p:cNvGrpSpPr/>
          <p:nvPr/>
        </p:nvGrpSpPr>
        <p:grpSpPr>
          <a:xfrm>
            <a:off x="10209613" y="628824"/>
            <a:ext cx="1377550" cy="563922"/>
            <a:chOff x="618835" y="1743075"/>
            <a:chExt cx="10954330" cy="44843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90B5F9-90B9-4DDB-8F95-51D207BE3335}"/>
                </a:ext>
              </a:extLst>
            </p:cNvPr>
            <p:cNvSpPr/>
            <p:nvPr/>
          </p:nvSpPr>
          <p:spPr>
            <a:xfrm>
              <a:off x="618835" y="1743075"/>
              <a:ext cx="10954330" cy="65750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ctr" anchorCtr="0"/>
            <a:lstStyle/>
            <a:p>
              <a:pPr marL="82550" indent="-82550"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/>
              </a:pP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02A036-7416-4988-925A-EBDA9C107B50}"/>
                </a:ext>
              </a:extLst>
            </p:cNvPr>
            <p:cNvSpPr/>
            <p:nvPr/>
          </p:nvSpPr>
          <p:spPr>
            <a:xfrm>
              <a:off x="618835" y="2558067"/>
              <a:ext cx="10954330" cy="65750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8D09E1-2772-4230-A5DE-2885A3E7C695}"/>
                </a:ext>
              </a:extLst>
            </p:cNvPr>
            <p:cNvSpPr/>
            <p:nvPr/>
          </p:nvSpPr>
          <p:spPr>
            <a:xfrm>
              <a:off x="618835" y="3373059"/>
              <a:ext cx="2607332" cy="7956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23C893F-BEBA-4082-9EB6-0A56A50A575D}"/>
                </a:ext>
              </a:extLst>
            </p:cNvPr>
            <p:cNvSpPr/>
            <p:nvPr/>
          </p:nvSpPr>
          <p:spPr>
            <a:xfrm>
              <a:off x="3401167" y="3373059"/>
              <a:ext cx="2607332" cy="7956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CD83FA-ED72-4561-BBA0-31865A2A34C2}"/>
                </a:ext>
              </a:extLst>
            </p:cNvPr>
            <p:cNvSpPr/>
            <p:nvPr/>
          </p:nvSpPr>
          <p:spPr>
            <a:xfrm>
              <a:off x="6183500" y="3373059"/>
              <a:ext cx="2607332" cy="7956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063000-4BDA-4632-ABE1-352A74733347}"/>
                </a:ext>
              </a:extLst>
            </p:cNvPr>
            <p:cNvSpPr/>
            <p:nvPr/>
          </p:nvSpPr>
          <p:spPr>
            <a:xfrm>
              <a:off x="8965833" y="3373059"/>
              <a:ext cx="2607332" cy="7956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941DB7A-B324-4B89-A276-1DB8C65FC1DF}"/>
                </a:ext>
              </a:extLst>
            </p:cNvPr>
            <p:cNvSpPr/>
            <p:nvPr/>
          </p:nvSpPr>
          <p:spPr>
            <a:xfrm>
              <a:off x="618835" y="4326194"/>
              <a:ext cx="2607332" cy="19012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82550" marR="0" lvl="0" indent="-825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581FDA5-FBF6-4012-99B4-6A6271B13860}"/>
                </a:ext>
              </a:extLst>
            </p:cNvPr>
            <p:cNvSpPr/>
            <p:nvPr/>
          </p:nvSpPr>
          <p:spPr>
            <a:xfrm>
              <a:off x="3401167" y="4326194"/>
              <a:ext cx="2607332" cy="19012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82550" indent="-82550"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/>
              </a:pP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F8ACB6D-D1AD-4050-BC35-4F7C4C7CD4DD}"/>
                </a:ext>
              </a:extLst>
            </p:cNvPr>
            <p:cNvSpPr/>
            <p:nvPr/>
          </p:nvSpPr>
          <p:spPr>
            <a:xfrm>
              <a:off x="6183500" y="4326194"/>
              <a:ext cx="2607332" cy="19012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82550" marR="0" lvl="0" indent="-825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69B8DAE-3AF9-47DC-8379-1E4D0D9F82A8}"/>
                </a:ext>
              </a:extLst>
            </p:cNvPr>
            <p:cNvSpPr/>
            <p:nvPr/>
          </p:nvSpPr>
          <p:spPr>
            <a:xfrm>
              <a:off x="8965833" y="4326194"/>
              <a:ext cx="2607332" cy="190120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0"/>
            <a:lstStyle/>
            <a:p>
              <a:pPr marL="82550" marR="0" lvl="0" indent="-825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3E027B3-9C6B-4628-87FC-9E1CF4176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820228"/>
              </p:ext>
            </p:extLst>
          </p:nvPr>
        </p:nvGraphicFramePr>
        <p:xfrm>
          <a:off x="3126658" y="1700981"/>
          <a:ext cx="6096000" cy="3760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Rectangle 5">
            <a:extLst>
              <a:ext uri="{FF2B5EF4-FFF2-40B4-BE49-F238E27FC236}">
                <a16:creationId xmlns:a16="http://schemas.microsoft.com/office/drawing/2014/main" id="{C0DE0CF5-1730-4625-82C2-EDADF1C9A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641" y="5713412"/>
            <a:ext cx="7426714" cy="7127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182880" tIns="0" rIns="182880" bIns="0" anchor="ctr"/>
          <a:lstStyle>
            <a:lvl1pPr>
              <a:defRPr sz="1600" b="1">
                <a:solidFill>
                  <a:srgbClr val="0027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 b="1">
                <a:solidFill>
                  <a:srgbClr val="0027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 b="1">
                <a:solidFill>
                  <a:srgbClr val="0027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 b="1">
                <a:solidFill>
                  <a:srgbClr val="0027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 b="1">
                <a:solidFill>
                  <a:srgbClr val="0027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27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27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27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27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+mn-lt"/>
              </a:rPr>
              <a:t>A Business model shift is required in order to meet our shareholders expectations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CB96417-AE32-468C-AFC3-10AD3A9707C8}"/>
              </a:ext>
            </a:extLst>
          </p:cNvPr>
          <p:cNvSpPr/>
          <p:nvPr/>
        </p:nvSpPr>
        <p:spPr bwMode="auto">
          <a:xfrm>
            <a:off x="2423652" y="5803106"/>
            <a:ext cx="457200" cy="5334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2A7F4-BFF0-463E-9C2E-E5871D897ECE}"/>
              </a:ext>
            </a:extLst>
          </p:cNvPr>
          <p:cNvSpPr txBox="1"/>
          <p:nvPr/>
        </p:nvSpPr>
        <p:spPr>
          <a:xfrm>
            <a:off x="4124634" y="2297772"/>
            <a:ext cx="4038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Compound annual revenue growth rate: +3%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08C098-1C41-4CB6-9A74-BD8287A97D71}"/>
              </a:ext>
            </a:extLst>
          </p:cNvPr>
          <p:cNvSpPr/>
          <p:nvPr/>
        </p:nvSpPr>
        <p:spPr>
          <a:xfrm>
            <a:off x="3834581" y="2605548"/>
            <a:ext cx="4375354" cy="1376517"/>
          </a:xfrm>
          <a:custGeom>
            <a:avLst/>
            <a:gdLst>
              <a:gd name="connsiteX0" fmla="*/ 0 w 4375354"/>
              <a:gd name="connsiteY0" fmla="*/ 786581 h 786581"/>
              <a:gd name="connsiteX1" fmla="*/ 0 w 4375354"/>
              <a:gd name="connsiteY1" fmla="*/ 0 h 786581"/>
              <a:gd name="connsiteX2" fmla="*/ 4375354 w 4375354"/>
              <a:gd name="connsiteY2" fmla="*/ 0 h 78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5354" h="786581">
                <a:moveTo>
                  <a:pt x="0" y="786581"/>
                </a:moveTo>
                <a:lnTo>
                  <a:pt x="0" y="0"/>
                </a:lnTo>
                <a:lnTo>
                  <a:pt x="4375354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5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0032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76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>
            <a:no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Recommendation</a:t>
            </a:r>
            <a:br>
              <a:rPr lang="en-US" sz="2400" dirty="0"/>
            </a:br>
            <a:r>
              <a:rPr lang="en-US" sz="1800" b="0" dirty="0"/>
              <a:t>We recommend to invest $100 million in a Digital Transformation Program in order </a:t>
            </a:r>
            <a:br>
              <a:rPr lang="en-US" sz="1800" b="0" dirty="0"/>
            </a:br>
            <a:r>
              <a:rPr lang="en-US" sz="1800" b="0" dirty="0"/>
              <a:t>to shift our business model from a linear Value Chain model to a digital ecosystem model </a:t>
            </a:r>
            <a:endParaRPr lang="en-US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6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90B5F9-90B9-4DDB-8F95-51D207BE3335}"/>
              </a:ext>
            </a:extLst>
          </p:cNvPr>
          <p:cNvSpPr/>
          <p:nvPr/>
        </p:nvSpPr>
        <p:spPr>
          <a:xfrm>
            <a:off x="10209613" y="628824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02A036-7416-4988-925A-EBDA9C107B50}"/>
              </a:ext>
            </a:extLst>
          </p:cNvPr>
          <p:cNvSpPr/>
          <p:nvPr/>
        </p:nvSpPr>
        <p:spPr>
          <a:xfrm>
            <a:off x="10209613" y="731312"/>
            <a:ext cx="1377550" cy="8268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D09E1-2772-4230-A5DE-2885A3E7C695}"/>
              </a:ext>
            </a:extLst>
          </p:cNvPr>
          <p:cNvSpPr/>
          <p:nvPr/>
        </p:nvSpPr>
        <p:spPr>
          <a:xfrm>
            <a:off x="10209613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3C893F-BEBA-4082-9EB6-0A56A50A575D}"/>
              </a:ext>
            </a:extLst>
          </p:cNvPr>
          <p:cNvSpPr/>
          <p:nvPr/>
        </p:nvSpPr>
        <p:spPr>
          <a:xfrm>
            <a:off x="10559502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CD83FA-ED72-4561-BBA0-31865A2A34C2}"/>
              </a:ext>
            </a:extLst>
          </p:cNvPr>
          <p:cNvSpPr/>
          <p:nvPr/>
        </p:nvSpPr>
        <p:spPr>
          <a:xfrm>
            <a:off x="10909391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063000-4BDA-4632-ABE1-352A74733347}"/>
              </a:ext>
            </a:extLst>
          </p:cNvPr>
          <p:cNvSpPr/>
          <p:nvPr/>
        </p:nvSpPr>
        <p:spPr>
          <a:xfrm>
            <a:off x="11259281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41DB7A-B324-4B89-A276-1DB8C65FC1DF}"/>
              </a:ext>
            </a:extLst>
          </p:cNvPr>
          <p:cNvSpPr/>
          <p:nvPr/>
        </p:nvSpPr>
        <p:spPr>
          <a:xfrm>
            <a:off x="10209613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marR="0" lvl="0" indent="-825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81FDA5-FBF6-4012-99B4-6A6271B13860}"/>
              </a:ext>
            </a:extLst>
          </p:cNvPr>
          <p:cNvSpPr/>
          <p:nvPr/>
        </p:nvSpPr>
        <p:spPr>
          <a:xfrm>
            <a:off x="10559502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ACB6D-D1AD-4050-BC35-4F7C4C7CD4DD}"/>
              </a:ext>
            </a:extLst>
          </p:cNvPr>
          <p:cNvSpPr/>
          <p:nvPr/>
        </p:nvSpPr>
        <p:spPr>
          <a:xfrm>
            <a:off x="10909391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marR="0" lvl="0" indent="-825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9B8DAE-3AF9-47DC-8379-1E4D0D9F82A8}"/>
              </a:ext>
            </a:extLst>
          </p:cNvPr>
          <p:cNvSpPr/>
          <p:nvPr/>
        </p:nvSpPr>
        <p:spPr>
          <a:xfrm>
            <a:off x="11259281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marR="0" lvl="0" indent="-825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4B58236-F8A2-4147-86A5-B1BA218CD9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600314"/>
              </p:ext>
            </p:extLst>
          </p:nvPr>
        </p:nvGraphicFramePr>
        <p:xfrm>
          <a:off x="3126658" y="1622323"/>
          <a:ext cx="6096000" cy="3838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35352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5839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00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>
            <a:no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Reason 1: </a:t>
            </a:r>
            <a:r>
              <a:rPr lang="en-US" altLang="ja-JP" sz="2400" dirty="0">
                <a:solidFill>
                  <a:srgbClr val="002060"/>
                </a:solidFill>
                <a:ea typeface="MS PGothic" pitchFamily="34" charset="-128"/>
              </a:rPr>
              <a:t>An increasingly “digitally friendly” world</a:t>
            </a:r>
            <a:br>
              <a:rPr lang="en-US" sz="2400" dirty="0"/>
            </a:br>
            <a:r>
              <a:rPr lang="en-US" b="0" dirty="0"/>
              <a:t>The number of connected devices worldwide will be 50+ Billion in 2020</a:t>
            </a:r>
            <a:endParaRPr lang="en-US" sz="24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7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90B5F9-90B9-4DDB-8F95-51D207BE3335}"/>
              </a:ext>
            </a:extLst>
          </p:cNvPr>
          <p:cNvSpPr/>
          <p:nvPr/>
        </p:nvSpPr>
        <p:spPr>
          <a:xfrm>
            <a:off x="10209613" y="628824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02A036-7416-4988-925A-EBDA9C107B50}"/>
              </a:ext>
            </a:extLst>
          </p:cNvPr>
          <p:cNvSpPr/>
          <p:nvPr/>
        </p:nvSpPr>
        <p:spPr>
          <a:xfrm>
            <a:off x="10209613" y="731312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D09E1-2772-4230-A5DE-2885A3E7C695}"/>
              </a:ext>
            </a:extLst>
          </p:cNvPr>
          <p:cNvSpPr/>
          <p:nvPr/>
        </p:nvSpPr>
        <p:spPr>
          <a:xfrm>
            <a:off x="10209613" y="833801"/>
            <a:ext cx="327882" cy="10005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3C893F-BEBA-4082-9EB6-0A56A50A575D}"/>
              </a:ext>
            </a:extLst>
          </p:cNvPr>
          <p:cNvSpPr/>
          <p:nvPr/>
        </p:nvSpPr>
        <p:spPr>
          <a:xfrm>
            <a:off x="10559502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CD83FA-ED72-4561-BBA0-31865A2A34C2}"/>
              </a:ext>
            </a:extLst>
          </p:cNvPr>
          <p:cNvSpPr/>
          <p:nvPr/>
        </p:nvSpPr>
        <p:spPr>
          <a:xfrm>
            <a:off x="10909391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063000-4BDA-4632-ABE1-352A74733347}"/>
              </a:ext>
            </a:extLst>
          </p:cNvPr>
          <p:cNvSpPr/>
          <p:nvPr/>
        </p:nvSpPr>
        <p:spPr>
          <a:xfrm>
            <a:off x="11259281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41DB7A-B324-4B89-A276-1DB8C65FC1DF}"/>
              </a:ext>
            </a:extLst>
          </p:cNvPr>
          <p:cNvSpPr/>
          <p:nvPr/>
        </p:nvSpPr>
        <p:spPr>
          <a:xfrm>
            <a:off x="10209613" y="953661"/>
            <a:ext cx="327882" cy="23908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81FDA5-FBF6-4012-99B4-6A6271B13860}"/>
              </a:ext>
            </a:extLst>
          </p:cNvPr>
          <p:cNvSpPr/>
          <p:nvPr/>
        </p:nvSpPr>
        <p:spPr>
          <a:xfrm>
            <a:off x="10559502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ACB6D-D1AD-4050-BC35-4F7C4C7CD4DD}"/>
              </a:ext>
            </a:extLst>
          </p:cNvPr>
          <p:cNvSpPr/>
          <p:nvPr/>
        </p:nvSpPr>
        <p:spPr>
          <a:xfrm>
            <a:off x="10909391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marR="0" lvl="0" indent="-825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9B8DAE-3AF9-47DC-8379-1E4D0D9F82A8}"/>
              </a:ext>
            </a:extLst>
          </p:cNvPr>
          <p:cNvSpPr/>
          <p:nvPr/>
        </p:nvSpPr>
        <p:spPr>
          <a:xfrm>
            <a:off x="11259281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marR="0" lvl="0" indent="-825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F7620E-404E-4901-A3FD-BCF0E9CAE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256" y="4727262"/>
            <a:ext cx="744019" cy="11160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835D8F-DC04-4B1A-BC7F-8F8EE3D6E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7386" y="4104230"/>
            <a:ext cx="1159374" cy="17390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E7A4AF-18CE-46B3-BB9E-C4319CC81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5664" y="3340504"/>
            <a:ext cx="1668524" cy="25027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918DB24-5AC8-4F21-8C26-10066C1C1571}"/>
              </a:ext>
            </a:extLst>
          </p:cNvPr>
          <p:cNvSpPr txBox="1"/>
          <p:nvPr/>
        </p:nvSpPr>
        <p:spPr>
          <a:xfrm>
            <a:off x="2727812" y="5950872"/>
            <a:ext cx="163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2014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965CE9-2FC3-4A8B-B76A-1A824A2835CE}"/>
              </a:ext>
            </a:extLst>
          </p:cNvPr>
          <p:cNvSpPr txBox="1"/>
          <p:nvPr/>
        </p:nvSpPr>
        <p:spPr>
          <a:xfrm>
            <a:off x="5011884" y="5950872"/>
            <a:ext cx="163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2017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C4AA78-A198-4BF4-A298-E4C744C07B81}"/>
              </a:ext>
            </a:extLst>
          </p:cNvPr>
          <p:cNvSpPr txBox="1"/>
          <p:nvPr/>
        </p:nvSpPr>
        <p:spPr>
          <a:xfrm>
            <a:off x="7785399" y="5950872"/>
            <a:ext cx="1631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2020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6A2089-B81E-43C3-9CBB-A4496E9E81A2}"/>
              </a:ext>
            </a:extLst>
          </p:cNvPr>
          <p:cNvSpPr txBox="1"/>
          <p:nvPr/>
        </p:nvSpPr>
        <p:spPr>
          <a:xfrm>
            <a:off x="2727812" y="4104230"/>
            <a:ext cx="163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14.4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C6C5D0-A75F-40A1-9D87-47DB08DCDFF5}"/>
              </a:ext>
            </a:extLst>
          </p:cNvPr>
          <p:cNvSpPr txBox="1"/>
          <p:nvPr/>
        </p:nvSpPr>
        <p:spPr>
          <a:xfrm>
            <a:off x="5031333" y="3490319"/>
            <a:ext cx="163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28.4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D7123C-8618-44C2-9F1D-E9A72E39FFF6}"/>
              </a:ext>
            </a:extLst>
          </p:cNvPr>
          <p:cNvSpPr txBox="1"/>
          <p:nvPr/>
        </p:nvSpPr>
        <p:spPr>
          <a:xfrm>
            <a:off x="7766492" y="2783625"/>
            <a:ext cx="163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50.1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2DD88E-94BD-4D08-9C9B-91ED78D2C455}"/>
              </a:ext>
            </a:extLst>
          </p:cNvPr>
          <p:cNvSpPr txBox="1"/>
          <p:nvPr/>
        </p:nvSpPr>
        <p:spPr>
          <a:xfrm>
            <a:off x="3938753" y="1857839"/>
            <a:ext cx="497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Number of connected devices </a:t>
            </a:r>
          </a:p>
          <a:p>
            <a:pPr algn="ctr"/>
            <a:r>
              <a:rPr lang="en-US" b="1" dirty="0"/>
              <a:t>(in Billion)</a:t>
            </a:r>
          </a:p>
        </p:txBody>
      </p:sp>
    </p:spTree>
    <p:extLst>
      <p:ext uri="{BB962C8B-B14F-4D97-AF65-F5344CB8AC3E}">
        <p14:creationId xmlns:p14="http://schemas.microsoft.com/office/powerpoint/2010/main" val="40834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9092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23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>
            <a:no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Reason 1: </a:t>
            </a:r>
            <a:r>
              <a:rPr lang="en-US" altLang="ja-JP" sz="2400" dirty="0">
                <a:solidFill>
                  <a:srgbClr val="002060"/>
                </a:solidFill>
                <a:ea typeface="MS PGothic" pitchFamily="34" charset="-128"/>
              </a:rPr>
              <a:t>An increasingly “digitally friendly” world</a:t>
            </a:r>
            <a:br>
              <a:rPr lang="en-US" sz="2400" dirty="0"/>
            </a:br>
            <a:r>
              <a:rPr lang="en-US" b="0" dirty="0"/>
              <a:t>The use of the online and mobile channels are becoming increasingly </a:t>
            </a:r>
            <a:br>
              <a:rPr lang="en-US" b="0" dirty="0"/>
            </a:br>
            <a:r>
              <a:rPr lang="en-US" b="0" dirty="0"/>
              <a:t>important in the banking industry</a:t>
            </a:r>
            <a:endParaRPr lang="en-US" sz="24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8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90B5F9-90B9-4DDB-8F95-51D207BE3335}"/>
              </a:ext>
            </a:extLst>
          </p:cNvPr>
          <p:cNvSpPr/>
          <p:nvPr/>
        </p:nvSpPr>
        <p:spPr>
          <a:xfrm>
            <a:off x="10209613" y="628824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02A036-7416-4988-925A-EBDA9C107B50}"/>
              </a:ext>
            </a:extLst>
          </p:cNvPr>
          <p:cNvSpPr/>
          <p:nvPr/>
        </p:nvSpPr>
        <p:spPr>
          <a:xfrm>
            <a:off x="10209613" y="731312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D09E1-2772-4230-A5DE-2885A3E7C695}"/>
              </a:ext>
            </a:extLst>
          </p:cNvPr>
          <p:cNvSpPr/>
          <p:nvPr/>
        </p:nvSpPr>
        <p:spPr>
          <a:xfrm>
            <a:off x="10209613" y="833801"/>
            <a:ext cx="327882" cy="10005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3C893F-BEBA-4082-9EB6-0A56A50A575D}"/>
              </a:ext>
            </a:extLst>
          </p:cNvPr>
          <p:cNvSpPr/>
          <p:nvPr/>
        </p:nvSpPr>
        <p:spPr>
          <a:xfrm>
            <a:off x="10559502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CD83FA-ED72-4561-BBA0-31865A2A34C2}"/>
              </a:ext>
            </a:extLst>
          </p:cNvPr>
          <p:cNvSpPr/>
          <p:nvPr/>
        </p:nvSpPr>
        <p:spPr>
          <a:xfrm>
            <a:off x="10909391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063000-4BDA-4632-ABE1-352A74733347}"/>
              </a:ext>
            </a:extLst>
          </p:cNvPr>
          <p:cNvSpPr/>
          <p:nvPr/>
        </p:nvSpPr>
        <p:spPr>
          <a:xfrm>
            <a:off x="11259281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41DB7A-B324-4B89-A276-1DB8C65FC1DF}"/>
              </a:ext>
            </a:extLst>
          </p:cNvPr>
          <p:cNvSpPr/>
          <p:nvPr/>
        </p:nvSpPr>
        <p:spPr>
          <a:xfrm>
            <a:off x="10209613" y="953661"/>
            <a:ext cx="327882" cy="23908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81FDA5-FBF6-4012-99B4-6A6271B13860}"/>
              </a:ext>
            </a:extLst>
          </p:cNvPr>
          <p:cNvSpPr/>
          <p:nvPr/>
        </p:nvSpPr>
        <p:spPr>
          <a:xfrm>
            <a:off x="10559502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ACB6D-D1AD-4050-BC35-4F7C4C7CD4DD}"/>
              </a:ext>
            </a:extLst>
          </p:cNvPr>
          <p:cNvSpPr/>
          <p:nvPr/>
        </p:nvSpPr>
        <p:spPr>
          <a:xfrm>
            <a:off x="10909391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marR="0" lvl="0" indent="-825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9B8DAE-3AF9-47DC-8379-1E4D0D9F82A8}"/>
              </a:ext>
            </a:extLst>
          </p:cNvPr>
          <p:cNvSpPr/>
          <p:nvPr/>
        </p:nvSpPr>
        <p:spPr>
          <a:xfrm>
            <a:off x="11259281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marR="0" lvl="0" indent="-825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9" name="TextBox 50">
            <a:extLst>
              <a:ext uri="{FF2B5EF4-FFF2-40B4-BE49-F238E27FC236}">
                <a16:creationId xmlns:a16="http://schemas.microsoft.com/office/drawing/2014/main" id="{83BBD454-7AB6-43A7-AB73-0D8E8C765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02" y="1979822"/>
            <a:ext cx="25628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dirty="0"/>
              <a:t>Channels</a:t>
            </a: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888385BE-0AAF-4BCA-A645-6A6383D92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563" y="1979822"/>
            <a:ext cx="24141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 dirty="0"/>
              <a:t>1996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FEAE49-5500-4A01-900E-2741CE09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19" y="1979822"/>
            <a:ext cx="24141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 dirty="0"/>
              <a:t>2006</a:t>
            </a:r>
          </a:p>
        </p:txBody>
      </p:sp>
      <p:sp>
        <p:nvSpPr>
          <p:cNvPr id="52" name="TextBox 50">
            <a:extLst>
              <a:ext uri="{FF2B5EF4-FFF2-40B4-BE49-F238E27FC236}">
                <a16:creationId xmlns:a16="http://schemas.microsoft.com/office/drawing/2014/main" id="{13219E42-B4CB-4101-881F-9713E7E47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474" y="1979822"/>
            <a:ext cx="241417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 dirty="0"/>
              <a:t>2016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567DF3-F566-45B3-9340-6DE44A7B38DD}"/>
              </a:ext>
            </a:extLst>
          </p:cNvPr>
          <p:cNvSpPr/>
          <p:nvPr/>
        </p:nvSpPr>
        <p:spPr bwMode="auto">
          <a:xfrm>
            <a:off x="518372" y="2243709"/>
            <a:ext cx="11027184" cy="533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43" name="TextBox 50">
            <a:extLst>
              <a:ext uri="{FF2B5EF4-FFF2-40B4-BE49-F238E27FC236}">
                <a16:creationId xmlns:a16="http://schemas.microsoft.com/office/drawing/2014/main" id="{4D82749C-741E-455B-931B-0FA10984C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02" y="2402532"/>
            <a:ext cx="25628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/>
              <a:t>ATM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EA7286-10BB-4A82-AC2F-D1F79B2932C8}"/>
              </a:ext>
            </a:extLst>
          </p:cNvPr>
          <p:cNvSpPr/>
          <p:nvPr/>
        </p:nvSpPr>
        <p:spPr bwMode="auto">
          <a:xfrm>
            <a:off x="4683357" y="2434959"/>
            <a:ext cx="150591" cy="15059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09A154-B38F-4032-8113-217629ECE4CD}"/>
              </a:ext>
            </a:extLst>
          </p:cNvPr>
          <p:cNvSpPr/>
          <p:nvPr/>
        </p:nvSpPr>
        <p:spPr bwMode="auto">
          <a:xfrm>
            <a:off x="7426841" y="2378487"/>
            <a:ext cx="263534" cy="2635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3B6054E-27E3-4E0D-AAD4-573DDB7855FB}"/>
              </a:ext>
            </a:extLst>
          </p:cNvPr>
          <p:cNvSpPr/>
          <p:nvPr/>
        </p:nvSpPr>
        <p:spPr bwMode="auto">
          <a:xfrm>
            <a:off x="10170324" y="2322015"/>
            <a:ext cx="376478" cy="3764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E24167-358E-40EE-ADFE-CE2C7F13A218}"/>
              </a:ext>
            </a:extLst>
          </p:cNvPr>
          <p:cNvSpPr/>
          <p:nvPr/>
        </p:nvSpPr>
        <p:spPr bwMode="auto">
          <a:xfrm>
            <a:off x="518372" y="4440701"/>
            <a:ext cx="11027184" cy="533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47" name="TextBox 50">
            <a:extLst>
              <a:ext uri="{FF2B5EF4-FFF2-40B4-BE49-F238E27FC236}">
                <a16:creationId xmlns:a16="http://schemas.microsoft.com/office/drawing/2014/main" id="{47565E19-66D5-441B-8463-5CEF1997C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02" y="4599524"/>
            <a:ext cx="25628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/>
              <a:t>Website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FC01A57-4668-4948-A79C-086FA21986A2}"/>
              </a:ext>
            </a:extLst>
          </p:cNvPr>
          <p:cNvSpPr/>
          <p:nvPr/>
        </p:nvSpPr>
        <p:spPr bwMode="auto">
          <a:xfrm>
            <a:off x="4683357" y="4631951"/>
            <a:ext cx="150591" cy="15059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207E966-D89C-4370-9BAD-AD5876CC44E9}"/>
              </a:ext>
            </a:extLst>
          </p:cNvPr>
          <p:cNvSpPr/>
          <p:nvPr/>
        </p:nvSpPr>
        <p:spPr bwMode="auto">
          <a:xfrm>
            <a:off x="7426841" y="4575479"/>
            <a:ext cx="263534" cy="2635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4611D1F-69DB-43AE-8E57-534558D04A18}"/>
              </a:ext>
            </a:extLst>
          </p:cNvPr>
          <p:cNvSpPr/>
          <p:nvPr/>
        </p:nvSpPr>
        <p:spPr bwMode="auto">
          <a:xfrm>
            <a:off x="10132677" y="4481360"/>
            <a:ext cx="451773" cy="4517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48" name="TextBox 50">
            <a:extLst>
              <a:ext uri="{FF2B5EF4-FFF2-40B4-BE49-F238E27FC236}">
                <a16:creationId xmlns:a16="http://schemas.microsoft.com/office/drawing/2014/main" id="{564D1BE3-F03F-4FD2-8161-A522369FD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01" y="5242891"/>
            <a:ext cx="25628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/>
              <a:t>Mobile Application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F5DFFD-CA0A-4F44-AA24-E27693E521D8}"/>
              </a:ext>
            </a:extLst>
          </p:cNvPr>
          <p:cNvSpPr/>
          <p:nvPr/>
        </p:nvSpPr>
        <p:spPr bwMode="auto">
          <a:xfrm>
            <a:off x="7426841" y="5218846"/>
            <a:ext cx="263534" cy="2635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AEF670E-423C-4AEF-A06A-9C7DB579640E}"/>
              </a:ext>
            </a:extLst>
          </p:cNvPr>
          <p:cNvSpPr/>
          <p:nvPr/>
        </p:nvSpPr>
        <p:spPr bwMode="auto">
          <a:xfrm>
            <a:off x="10132677" y="5124727"/>
            <a:ext cx="451773" cy="4517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7BCEEE-B575-4A49-B71F-1AC01F823E8A}"/>
              </a:ext>
            </a:extLst>
          </p:cNvPr>
          <p:cNvSpPr/>
          <p:nvPr/>
        </p:nvSpPr>
        <p:spPr bwMode="auto">
          <a:xfrm>
            <a:off x="8492357" y="5767205"/>
            <a:ext cx="2996836" cy="7431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B95EA96-2D57-4A55-9A81-7B435992E883}"/>
              </a:ext>
            </a:extLst>
          </p:cNvPr>
          <p:cNvSpPr/>
          <p:nvPr/>
        </p:nvSpPr>
        <p:spPr bwMode="auto">
          <a:xfrm>
            <a:off x="8913358" y="5934608"/>
            <a:ext cx="150591" cy="15059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5F71999-D1C9-4E7D-A62D-00CDBCEF5931}"/>
              </a:ext>
            </a:extLst>
          </p:cNvPr>
          <p:cNvSpPr/>
          <p:nvPr/>
        </p:nvSpPr>
        <p:spPr bwMode="auto">
          <a:xfrm>
            <a:off x="9806966" y="5893696"/>
            <a:ext cx="263534" cy="2635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B61DB71-4A82-4C71-8A53-D24F8C1FA185}"/>
              </a:ext>
            </a:extLst>
          </p:cNvPr>
          <p:cNvSpPr/>
          <p:nvPr/>
        </p:nvSpPr>
        <p:spPr bwMode="auto">
          <a:xfrm>
            <a:off x="10813516" y="5837224"/>
            <a:ext cx="376478" cy="3764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65" name="TextBox 50">
            <a:extLst>
              <a:ext uri="{FF2B5EF4-FFF2-40B4-BE49-F238E27FC236}">
                <a16:creationId xmlns:a16="http://schemas.microsoft.com/office/drawing/2014/main" id="{B6460EC9-5BC8-485E-B2BE-DF74EADB2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913" y="5992565"/>
            <a:ext cx="57257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/>
              <a:t>Key:</a:t>
            </a:r>
          </a:p>
        </p:txBody>
      </p:sp>
      <p:sp>
        <p:nvSpPr>
          <p:cNvPr id="66" name="TextBox 50">
            <a:extLst>
              <a:ext uri="{FF2B5EF4-FFF2-40B4-BE49-F238E27FC236}">
                <a16:creationId xmlns:a16="http://schemas.microsoft.com/office/drawing/2014/main" id="{A7042A49-4C79-4DDA-97BF-19CED8AC8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5123" y="6242318"/>
            <a:ext cx="8470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 dirty="0"/>
              <a:t>Low usage</a:t>
            </a:r>
          </a:p>
        </p:txBody>
      </p:sp>
      <p:sp>
        <p:nvSpPr>
          <p:cNvPr id="67" name="TextBox 50">
            <a:extLst>
              <a:ext uri="{FF2B5EF4-FFF2-40B4-BE49-F238E27FC236}">
                <a16:creationId xmlns:a16="http://schemas.microsoft.com/office/drawing/2014/main" id="{98E1A13F-4DCA-40B6-89B9-E97CBD231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7955" y="6242318"/>
            <a:ext cx="108760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 dirty="0"/>
              <a:t>High  usage</a:t>
            </a:r>
          </a:p>
        </p:txBody>
      </p:sp>
      <p:sp>
        <p:nvSpPr>
          <p:cNvPr id="44" name="TextBox 50">
            <a:extLst>
              <a:ext uri="{FF2B5EF4-FFF2-40B4-BE49-F238E27FC236}">
                <a16:creationId xmlns:a16="http://schemas.microsoft.com/office/drawing/2014/main" id="{C76D798B-BA9A-4E5F-90A4-E8C8C8D1D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02" y="2951780"/>
            <a:ext cx="25628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/>
              <a:t>Email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24B9512-9FAD-41EC-8812-A61142762FE7}"/>
              </a:ext>
            </a:extLst>
          </p:cNvPr>
          <p:cNvSpPr/>
          <p:nvPr/>
        </p:nvSpPr>
        <p:spPr bwMode="auto">
          <a:xfrm>
            <a:off x="4626885" y="2927735"/>
            <a:ext cx="263534" cy="2635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51D7753-F071-4F48-BF4A-1AD91AB907E8}"/>
              </a:ext>
            </a:extLst>
          </p:cNvPr>
          <p:cNvSpPr/>
          <p:nvPr/>
        </p:nvSpPr>
        <p:spPr bwMode="auto">
          <a:xfrm>
            <a:off x="7483313" y="2984207"/>
            <a:ext cx="150591" cy="15059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82A8C09-A0B7-4178-B1A0-19C4BE5A8F26}"/>
              </a:ext>
            </a:extLst>
          </p:cNvPr>
          <p:cNvSpPr/>
          <p:nvPr/>
        </p:nvSpPr>
        <p:spPr bwMode="auto">
          <a:xfrm>
            <a:off x="10283268" y="2984207"/>
            <a:ext cx="150591" cy="15059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46" name="TextBox 50">
            <a:extLst>
              <a:ext uri="{FF2B5EF4-FFF2-40B4-BE49-F238E27FC236}">
                <a16:creationId xmlns:a16="http://schemas.microsoft.com/office/drawing/2014/main" id="{CB875F40-2CFB-4A2B-995A-DD5CC3919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02" y="4050276"/>
            <a:ext cx="25628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/>
              <a:t>Call Center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CB0E0DD-3F38-4444-9E62-0841AD3D4051}"/>
              </a:ext>
            </a:extLst>
          </p:cNvPr>
          <p:cNvSpPr/>
          <p:nvPr/>
        </p:nvSpPr>
        <p:spPr bwMode="auto">
          <a:xfrm>
            <a:off x="7426841" y="4026231"/>
            <a:ext cx="263534" cy="2635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233D75E-F754-4D78-ADC2-1DD037778EF6}"/>
              </a:ext>
            </a:extLst>
          </p:cNvPr>
          <p:cNvSpPr/>
          <p:nvPr/>
        </p:nvSpPr>
        <p:spPr bwMode="auto">
          <a:xfrm>
            <a:off x="4626885" y="4026231"/>
            <a:ext cx="263534" cy="2635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8E94B1-38ED-499F-89B5-528344E6EEB6}"/>
              </a:ext>
            </a:extLst>
          </p:cNvPr>
          <p:cNvSpPr/>
          <p:nvPr/>
        </p:nvSpPr>
        <p:spPr bwMode="auto">
          <a:xfrm>
            <a:off x="10226796" y="4026231"/>
            <a:ext cx="263534" cy="2635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869F7D-C3D1-46C0-81FC-2C4B7E9D622D}"/>
              </a:ext>
            </a:extLst>
          </p:cNvPr>
          <p:cNvSpPr/>
          <p:nvPr/>
        </p:nvSpPr>
        <p:spPr bwMode="auto">
          <a:xfrm>
            <a:off x="518372" y="3342205"/>
            <a:ext cx="11027184" cy="533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45" name="TextBox 50">
            <a:extLst>
              <a:ext uri="{FF2B5EF4-FFF2-40B4-BE49-F238E27FC236}">
                <a16:creationId xmlns:a16="http://schemas.microsoft.com/office/drawing/2014/main" id="{1F6D6209-C391-4E78-B376-F6E930BF1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02" y="3501028"/>
            <a:ext cx="25628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dirty="0"/>
              <a:t>Branch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4341EF3-B278-46B8-8492-902E13CED861}"/>
              </a:ext>
            </a:extLst>
          </p:cNvPr>
          <p:cNvSpPr/>
          <p:nvPr/>
        </p:nvSpPr>
        <p:spPr bwMode="auto">
          <a:xfrm>
            <a:off x="4495118" y="3345216"/>
            <a:ext cx="527069" cy="52706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8F9103A-94BC-49EE-B5D3-85C981A02A48}"/>
              </a:ext>
            </a:extLst>
          </p:cNvPr>
          <p:cNvSpPr/>
          <p:nvPr/>
        </p:nvSpPr>
        <p:spPr bwMode="auto">
          <a:xfrm>
            <a:off x="7332722" y="3382864"/>
            <a:ext cx="451773" cy="4517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DC5B30F-BB7A-4DAD-8084-BE4DB7814687}"/>
              </a:ext>
            </a:extLst>
          </p:cNvPr>
          <p:cNvSpPr/>
          <p:nvPr/>
        </p:nvSpPr>
        <p:spPr bwMode="auto">
          <a:xfrm>
            <a:off x="10170324" y="3420511"/>
            <a:ext cx="376478" cy="3764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sz="14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ED2C53D-4AE5-42D2-86F0-8594B66D6E23}"/>
              </a:ext>
            </a:extLst>
          </p:cNvPr>
          <p:cNvSpPr txBox="1"/>
          <p:nvPr/>
        </p:nvSpPr>
        <p:spPr>
          <a:xfrm>
            <a:off x="5043885" y="1573160"/>
            <a:ext cx="5029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Channel usage evolution</a:t>
            </a:r>
          </a:p>
        </p:txBody>
      </p:sp>
    </p:spTree>
    <p:extLst>
      <p:ext uri="{BB962C8B-B14F-4D97-AF65-F5344CB8AC3E}">
        <p14:creationId xmlns:p14="http://schemas.microsoft.com/office/powerpoint/2010/main" val="231686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39544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48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</p:spPr>
        <p:txBody>
          <a:bodyPr>
            <a:no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Reason 2: </a:t>
            </a:r>
            <a:r>
              <a:rPr lang="en-US" altLang="ja-JP" sz="2400" dirty="0">
                <a:solidFill>
                  <a:srgbClr val="002060"/>
                </a:solidFill>
                <a:ea typeface="MS PGothic" pitchFamily="34" charset="-128"/>
              </a:rPr>
              <a:t>A low Digital Maturity within Bank Corp</a:t>
            </a:r>
            <a:br>
              <a:rPr lang="en-US" altLang="ja-JP" sz="2400" dirty="0">
                <a:solidFill>
                  <a:srgbClr val="002060"/>
                </a:solidFill>
                <a:ea typeface="MS PGothic" pitchFamily="34" charset="-128"/>
              </a:rPr>
            </a:br>
            <a:r>
              <a:rPr lang="en-US" b="0" dirty="0"/>
              <a:t>The digital maturity of Bank Corp customer experience is low</a:t>
            </a:r>
            <a:endParaRPr lang="en-US" sz="24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9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90B5F9-90B9-4DDB-8F95-51D207BE3335}"/>
              </a:ext>
            </a:extLst>
          </p:cNvPr>
          <p:cNvSpPr/>
          <p:nvPr/>
        </p:nvSpPr>
        <p:spPr>
          <a:xfrm>
            <a:off x="10209613" y="628824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02A036-7416-4988-925A-EBDA9C107B50}"/>
              </a:ext>
            </a:extLst>
          </p:cNvPr>
          <p:cNvSpPr/>
          <p:nvPr/>
        </p:nvSpPr>
        <p:spPr>
          <a:xfrm>
            <a:off x="10209613" y="731312"/>
            <a:ext cx="1377550" cy="826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D09E1-2772-4230-A5DE-2885A3E7C695}"/>
              </a:ext>
            </a:extLst>
          </p:cNvPr>
          <p:cNvSpPr/>
          <p:nvPr/>
        </p:nvSpPr>
        <p:spPr>
          <a:xfrm>
            <a:off x="10209613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3C893F-BEBA-4082-9EB6-0A56A50A575D}"/>
              </a:ext>
            </a:extLst>
          </p:cNvPr>
          <p:cNvSpPr/>
          <p:nvPr/>
        </p:nvSpPr>
        <p:spPr>
          <a:xfrm>
            <a:off x="10559502" y="833801"/>
            <a:ext cx="327882" cy="10005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CD83FA-ED72-4561-BBA0-31865A2A34C2}"/>
              </a:ext>
            </a:extLst>
          </p:cNvPr>
          <p:cNvSpPr/>
          <p:nvPr/>
        </p:nvSpPr>
        <p:spPr>
          <a:xfrm>
            <a:off x="10909391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063000-4BDA-4632-ABE1-352A74733347}"/>
              </a:ext>
            </a:extLst>
          </p:cNvPr>
          <p:cNvSpPr/>
          <p:nvPr/>
        </p:nvSpPr>
        <p:spPr>
          <a:xfrm>
            <a:off x="11259281" y="833801"/>
            <a:ext cx="327882" cy="100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41DB7A-B324-4B89-A276-1DB8C65FC1DF}"/>
              </a:ext>
            </a:extLst>
          </p:cNvPr>
          <p:cNvSpPr/>
          <p:nvPr/>
        </p:nvSpPr>
        <p:spPr>
          <a:xfrm>
            <a:off x="10209613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81FDA5-FBF6-4012-99B4-6A6271B13860}"/>
              </a:ext>
            </a:extLst>
          </p:cNvPr>
          <p:cNvSpPr/>
          <p:nvPr/>
        </p:nvSpPr>
        <p:spPr>
          <a:xfrm>
            <a:off x="10559502" y="953661"/>
            <a:ext cx="327882" cy="23908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 anchorCtr="0"/>
          <a:lstStyle/>
          <a:p>
            <a:pPr marL="82550" indent="-825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ACB6D-D1AD-4050-BC35-4F7C4C7CD4DD}"/>
              </a:ext>
            </a:extLst>
          </p:cNvPr>
          <p:cNvSpPr/>
          <p:nvPr/>
        </p:nvSpPr>
        <p:spPr>
          <a:xfrm>
            <a:off x="10909391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marR="0" lvl="0" indent="-825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9B8DAE-3AF9-47DC-8379-1E4D0D9F82A8}"/>
              </a:ext>
            </a:extLst>
          </p:cNvPr>
          <p:cNvSpPr/>
          <p:nvPr/>
        </p:nvSpPr>
        <p:spPr>
          <a:xfrm>
            <a:off x="11259281" y="953661"/>
            <a:ext cx="327882" cy="239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marL="82550" marR="0" lvl="0" indent="-825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E58714-43A1-4DAC-8092-F0A1284C0908}"/>
              </a:ext>
            </a:extLst>
          </p:cNvPr>
          <p:cNvSpPr txBox="1"/>
          <p:nvPr/>
        </p:nvSpPr>
        <p:spPr>
          <a:xfrm>
            <a:off x="848756" y="1909334"/>
            <a:ext cx="199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Bank Corp maturity level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B47DDD6-949D-4992-91E5-3BD85AB24348}"/>
              </a:ext>
            </a:extLst>
          </p:cNvPr>
          <p:cNvSpPr txBox="1"/>
          <p:nvPr/>
        </p:nvSpPr>
        <p:spPr>
          <a:xfrm>
            <a:off x="6083016" y="1909334"/>
            <a:ext cx="2866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Bank Industry average maturity level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E535C77-339F-48E2-8B43-D8F3C05E83A9}"/>
              </a:ext>
            </a:extLst>
          </p:cNvPr>
          <p:cNvSpPr txBox="1"/>
          <p:nvPr/>
        </p:nvSpPr>
        <p:spPr>
          <a:xfrm>
            <a:off x="706260" y="2660104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D7399F-168D-4F31-AAAF-E6D55226E8DA}"/>
              </a:ext>
            </a:extLst>
          </p:cNvPr>
          <p:cNvSpPr txBox="1"/>
          <p:nvPr/>
        </p:nvSpPr>
        <p:spPr>
          <a:xfrm>
            <a:off x="11409566" y="2660104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95" name="Rectangle 15">
            <a:extLst>
              <a:ext uri="{FF2B5EF4-FFF2-40B4-BE49-F238E27FC236}">
                <a16:creationId xmlns:a16="http://schemas.microsoft.com/office/drawing/2014/main" id="{89CEEF4A-439C-4AA9-83C0-892EAE6C914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59990" y="3352001"/>
            <a:ext cx="3265976" cy="30488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lIns="91440" tIns="91440" rIns="91440" bIns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Single channel (i.e. phone, branch, email) 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Low knowledge of the customers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No customer segmentation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No integrated customer engagement strategy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Bills are sent by physical mail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React to customer needs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E727614D-6EF3-4584-945E-F17A9D81BB6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90439" y="3352001"/>
            <a:ext cx="3265976" cy="30488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lIns="91440" tIns="91440" rIns="91440" bIns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Multi channels but siloed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Partial knowledge of the customers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Limited customer segmentation allowing for slightly targeted customer experience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Beginning to define an integrated customer engagement strategy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Bills are sent by email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Begin to define how to proactively answer customer needs</a:t>
            </a:r>
          </a:p>
        </p:txBody>
      </p:sp>
      <p:sp>
        <p:nvSpPr>
          <p:cNvPr id="97" name="Rectangle 15">
            <a:extLst>
              <a:ext uri="{FF2B5EF4-FFF2-40B4-BE49-F238E27FC236}">
                <a16:creationId xmlns:a16="http://schemas.microsoft.com/office/drawing/2014/main" id="{454D0741-6D38-4181-8433-5B93ADA4FFC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92302" y="3352001"/>
            <a:ext cx="3265976" cy="30488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lIns="91440" tIns="91440" rIns="91440" bIns="0" anchor="t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Omni-channel model where all the channels are integrated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360</a:t>
            </a:r>
            <a:r>
              <a:rPr lang="en-US" sz="1050" baseline="30000" dirty="0"/>
              <a:t>o</a:t>
            </a:r>
            <a:r>
              <a:rPr lang="en-US" sz="1050" dirty="0"/>
              <a:t>  view of the customers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Detailed segmentation allowing for targeted customer experience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Holistic integrated customer engagement strategy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Bills are sent by email and can be customized via the company’s website or phone application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050" dirty="0"/>
              <a:t>Proactively answer customer needs, and influence buying decisions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98" name="Rectangle 15">
            <a:extLst>
              <a:ext uri="{FF2B5EF4-FFF2-40B4-BE49-F238E27FC236}">
                <a16:creationId xmlns:a16="http://schemas.microsoft.com/office/drawing/2014/main" id="{CC083EE0-2B5C-4C19-B59E-08042F40176C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59990" y="2944857"/>
            <a:ext cx="3265976" cy="356899"/>
          </a:xfrm>
          <a:prstGeom prst="rect">
            <a:avLst/>
          </a:prstGeom>
          <a:solidFill>
            <a:srgbClr val="FFC5C5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lIns="91440" tIns="0" rIns="91440" bIns="0" anchor="ctr"/>
          <a:lstStyle/>
          <a:p>
            <a:pPr algn="ctr" defTabSz="787400" eaLnBrk="0" hangingPunct="0">
              <a:buClr>
                <a:schemeClr val="tx1"/>
              </a:buClr>
            </a:pPr>
            <a:r>
              <a:rPr lang="en-US" altLang="ja-JP" sz="1400" b="1" dirty="0">
                <a:solidFill>
                  <a:srgbClr val="FF5050"/>
                </a:solidFill>
                <a:ea typeface="MS PGothic" pitchFamily="34" charset="-128"/>
              </a:rPr>
              <a:t>1. Low maturity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B6F1E02-8A7B-40A8-8DCD-35C211144408}"/>
              </a:ext>
            </a:extLst>
          </p:cNvPr>
          <p:cNvSpPr txBox="1"/>
          <p:nvPr/>
        </p:nvSpPr>
        <p:spPr>
          <a:xfrm>
            <a:off x="1799743" y="1597688"/>
            <a:ext cx="859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Customer experience digital maturity assessment</a:t>
            </a:r>
          </a:p>
        </p:txBody>
      </p:sp>
      <p:sp>
        <p:nvSpPr>
          <p:cNvPr id="100" name="Rectangle 15">
            <a:extLst>
              <a:ext uri="{FF2B5EF4-FFF2-40B4-BE49-F238E27FC236}">
                <a16:creationId xmlns:a16="http://schemas.microsoft.com/office/drawing/2014/main" id="{7D1C5D49-92C1-430D-A476-BB166DDB2F9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90439" y="2944857"/>
            <a:ext cx="3265976" cy="356899"/>
          </a:xfrm>
          <a:prstGeom prst="rect">
            <a:avLst/>
          </a:prstGeom>
          <a:solidFill>
            <a:srgbClr val="FAE8B6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lIns="91440" tIns="0" rIns="91440" bIns="0" anchor="ctr"/>
          <a:lstStyle/>
          <a:p>
            <a:pPr algn="ctr" defTabSz="787400" eaLnBrk="0" hangingPunct="0">
              <a:buClr>
                <a:schemeClr val="tx1"/>
              </a:buClr>
            </a:pPr>
            <a:r>
              <a:rPr lang="en-US" altLang="ja-JP" sz="1400" b="1" dirty="0">
                <a:solidFill>
                  <a:srgbClr val="FFC000"/>
                </a:solidFill>
                <a:ea typeface="MS PGothic" pitchFamily="34" charset="-128"/>
              </a:rPr>
              <a:t>2. Medium maturity</a:t>
            </a:r>
          </a:p>
        </p:txBody>
      </p:sp>
      <p:sp>
        <p:nvSpPr>
          <p:cNvPr id="101" name="Rectangle 15">
            <a:extLst>
              <a:ext uri="{FF2B5EF4-FFF2-40B4-BE49-F238E27FC236}">
                <a16:creationId xmlns:a16="http://schemas.microsoft.com/office/drawing/2014/main" id="{E32B3E8A-90A1-4A21-AF7C-1561B8F9D8C9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92302" y="2944857"/>
            <a:ext cx="3265976" cy="356899"/>
          </a:xfrm>
          <a:prstGeom prst="rect">
            <a:avLst/>
          </a:prstGeom>
          <a:solidFill>
            <a:srgbClr val="DAEFC3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lIns="91440" tIns="0" rIns="91440" bIns="0" anchor="ctr"/>
          <a:lstStyle/>
          <a:p>
            <a:pPr algn="ctr" defTabSz="787400" eaLnBrk="0" hangingPunct="0">
              <a:buClr>
                <a:schemeClr val="tx1"/>
              </a:buClr>
            </a:pPr>
            <a:r>
              <a:rPr lang="en-US" altLang="ja-JP" sz="1400" b="1" dirty="0">
                <a:solidFill>
                  <a:srgbClr val="00B050"/>
                </a:solidFill>
                <a:ea typeface="MS PGothic" pitchFamily="34" charset="-128"/>
              </a:rPr>
              <a:t>3. High maturity</a:t>
            </a:r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22B80F9A-F34A-4B12-A261-6F32DE9925CC}"/>
              </a:ext>
            </a:extLst>
          </p:cNvPr>
          <p:cNvSpPr/>
          <p:nvPr/>
        </p:nvSpPr>
        <p:spPr bwMode="auto">
          <a:xfrm>
            <a:off x="1592732" y="2190224"/>
            <a:ext cx="427723" cy="25424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chemeClr val="tx2">
                  <a:lumMod val="60000"/>
                  <a:lumOff val="40000"/>
                </a:schemeClr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104" name="Arrow: Down 103">
            <a:extLst>
              <a:ext uri="{FF2B5EF4-FFF2-40B4-BE49-F238E27FC236}">
                <a16:creationId xmlns:a16="http://schemas.microsoft.com/office/drawing/2014/main" id="{AB6E24FD-5856-4CD0-BFE7-2E3E042321E5}"/>
              </a:ext>
            </a:extLst>
          </p:cNvPr>
          <p:cNvSpPr/>
          <p:nvPr/>
        </p:nvSpPr>
        <p:spPr bwMode="auto">
          <a:xfrm>
            <a:off x="7302400" y="2190224"/>
            <a:ext cx="427723" cy="25424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chemeClr val="tx2">
                  <a:lumMod val="60000"/>
                  <a:lumOff val="40000"/>
                </a:schemeClr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9A7F03C9-82AD-4D59-B8D1-EA74485FF11A}"/>
              </a:ext>
            </a:extLst>
          </p:cNvPr>
          <p:cNvSpPr/>
          <p:nvPr/>
        </p:nvSpPr>
        <p:spPr bwMode="auto">
          <a:xfrm>
            <a:off x="859990" y="2703262"/>
            <a:ext cx="10498289" cy="190683"/>
          </a:xfrm>
          <a:prstGeom prst="rightArrow">
            <a:avLst/>
          </a:prstGeom>
          <a:gradFill flip="none" rotWithShape="1">
            <a:gsLst>
              <a:gs pos="54500">
                <a:srgbClr val="FAE8B6"/>
              </a:gs>
              <a:gs pos="0">
                <a:srgbClr val="FFC5C5"/>
              </a:gs>
              <a:gs pos="100000">
                <a:srgbClr val="DAEFC3"/>
              </a:gs>
            </a:gsLst>
            <a:lin ang="0" scaled="1"/>
            <a:tileRect/>
          </a:gra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solidFill>
                <a:srgbClr val="0C2870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B294AAC-1205-4D4F-9E35-F6F0551E214E}"/>
              </a:ext>
            </a:extLst>
          </p:cNvPr>
          <p:cNvSpPr txBox="1"/>
          <p:nvPr/>
        </p:nvSpPr>
        <p:spPr>
          <a:xfrm>
            <a:off x="7263628" y="24212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1.9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D8F21A8-5B6C-4C95-AD23-201E29090AC4}"/>
              </a:ext>
            </a:extLst>
          </p:cNvPr>
          <p:cNvSpPr txBox="1"/>
          <p:nvPr/>
        </p:nvSpPr>
        <p:spPr>
          <a:xfrm>
            <a:off x="1553960" y="24212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6168344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EHY7w9p97v31oJEX9mA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3whRzF.kF3DXO1apkEo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LE9WS72SqpZufFKGkeW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6OshOgcz1ZkcHGw0AtB7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Fj9g7Zy2LthORA4sdb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heme/theme1.xml><?xml version="1.0" encoding="utf-8"?>
<a:theme xmlns:a="http://schemas.openxmlformats.org/drawingml/2006/main" name="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3414</TotalTime>
  <Words>1496</Words>
  <Application>Microsoft Office PowerPoint</Application>
  <PresentationFormat>Widescreen</PresentationFormat>
  <Paragraphs>291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Wingdings 3</vt:lpstr>
      <vt:lpstr>Custom Design</vt:lpstr>
      <vt:lpstr>think-cell Slide</vt:lpstr>
      <vt:lpstr>Digital Transformation Lean Business Case</vt:lpstr>
      <vt:lpstr>Introduction</vt:lpstr>
      <vt:lpstr>Executive Summary</vt:lpstr>
      <vt:lpstr>Situation Bank Corp’s shareholders expect an ambitious compound annual  revenue growth rate of 15% over the next 5 years</vt:lpstr>
      <vt:lpstr>Situation The Banking industry is mature, with an expected compound annual  revenue growth rate of only 3% over the next 5 years</vt:lpstr>
      <vt:lpstr>Recommendation We recommend to invest $100 million in a Digital Transformation Program in order  to shift our business model from a linear Value Chain model to a digital ecosystem model </vt:lpstr>
      <vt:lpstr>Reason 1: An increasingly “digitally friendly” world The number of connected devices worldwide will be 50+ Billion in 2020</vt:lpstr>
      <vt:lpstr>Reason 1: An increasingly “digitally friendly” world The use of the online and mobile channels are becoming increasingly  important in the banking industry</vt:lpstr>
      <vt:lpstr>Reason 2: A low Digital Maturity within Bank Corp The digital maturity of Bank Corp customer experience is low</vt:lpstr>
      <vt:lpstr>Reason 2: A low Digital Maturity within Bank Corp The digital maturity of Bank Corp operations is low</vt:lpstr>
      <vt:lpstr>Reason 3: A digital model would drive profitable growth A digital ecosystem model would generate circa $150+ million of additional  revenue over the next 5 years</vt:lpstr>
      <vt:lpstr>Reason 3: A digital model would drive profitable growth A digital ecosystem model would generate circa $50+ million of cost  savings over the next 5 years</vt:lpstr>
      <vt:lpstr>Reason 3: A digital model would drive profitable growth The additional revenue and cost savings would be driven by 5 key projects</vt:lpstr>
      <vt:lpstr>Reason 4: A great return on investment Investing $100 Million in a digital ecosystem model would generate  a circa 100% return on investment</vt:lpstr>
      <vt:lpstr>Interested in more Business &amp; Consulting Toolkits? Our ex-McKinsey, Deloitte &amp; BCG Consultants created 10 Toolkits including practical Frameworks, Tools &amp; Templates</vt:lpstr>
      <vt:lpstr>Interested in multiple Business &amp; Consulting Toolkits? Get access to all our Toolkits for half the price with the Gold Business &amp; Consulting Package</vt:lpstr>
      <vt:lpstr>Need more help?  Hire one of our Management Consultants for $4,000 a day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Aurelien Dom</dc:creator>
  <cp:keywords/>
  <cp:lastModifiedBy>Aurelien Domont</cp:lastModifiedBy>
  <cp:revision>367</cp:revision>
  <dcterms:created xsi:type="dcterms:W3CDTF">2020-07-08T04:44:55Z</dcterms:created>
  <dcterms:modified xsi:type="dcterms:W3CDTF">2020-08-27T00:59:08Z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