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4"/>
  </p:sldMasterIdLst>
  <p:notesMasterIdLst>
    <p:notesMasterId r:id="rId27"/>
  </p:notesMasterIdLst>
  <p:handoutMasterIdLst>
    <p:handoutMasterId r:id="rId28"/>
  </p:handoutMasterIdLst>
  <p:sldIdLst>
    <p:sldId id="256" r:id="rId5"/>
    <p:sldId id="1609" r:id="rId6"/>
    <p:sldId id="1518" r:id="rId7"/>
    <p:sldId id="1863" r:id="rId8"/>
    <p:sldId id="1848" r:id="rId9"/>
    <p:sldId id="1849" r:id="rId10"/>
    <p:sldId id="1850" r:id="rId11"/>
    <p:sldId id="1851" r:id="rId12"/>
    <p:sldId id="1852" r:id="rId13"/>
    <p:sldId id="1853" r:id="rId14"/>
    <p:sldId id="1854" r:id="rId15"/>
    <p:sldId id="1855" r:id="rId16"/>
    <p:sldId id="1856" r:id="rId17"/>
    <p:sldId id="1857" r:id="rId18"/>
    <p:sldId id="1858" r:id="rId19"/>
    <p:sldId id="1859" r:id="rId20"/>
    <p:sldId id="1860" r:id="rId21"/>
    <p:sldId id="1861" r:id="rId22"/>
    <p:sldId id="1515" r:id="rId23"/>
    <p:sldId id="1862" r:id="rId24"/>
    <p:sldId id="293" r:id="rId25"/>
    <p:sldId id="296"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3" userDrawn="1">
          <p15:clr>
            <a:srgbClr val="A4A3A4"/>
          </p15:clr>
        </p15:guide>
        <p15:guide id="2" orient="horz" pos="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BF6DE"/>
    <a:srgbClr val="D3EFCE"/>
    <a:srgbClr val="E5F4D4"/>
    <a:srgbClr val="3075FF"/>
    <a:srgbClr val="002060"/>
    <a:srgbClr val="9BEB99"/>
    <a:srgbClr val="ADAFBB"/>
    <a:srgbClr val="A3A5B3"/>
    <a:srgbClr val="CACB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3675B-E5D3-4C32-8913-7DF0841991F9}" v="8" dt="2020-09-24T07:26:40.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13" autoAdjust="0"/>
    <p:restoredTop sz="93840" autoAdjust="0"/>
  </p:normalViewPr>
  <p:slideViewPr>
    <p:cSldViewPr snapToGrid="0">
      <p:cViewPr varScale="1">
        <p:scale>
          <a:sx n="114" d="100"/>
          <a:sy n="114" d="100"/>
        </p:scale>
        <p:origin x="930" y="102"/>
      </p:cViewPr>
      <p:guideLst>
        <p:guide pos="393"/>
        <p:guide orient="horz" pos="6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3873675B-E5D3-4C32-8913-7DF0841991F9}"/>
    <pc:docChg chg="custSel addSld delSld modSld">
      <pc:chgData name="Aurelien Domont" userId="6da7715ce44349b3" providerId="LiveId" clId="{3873675B-E5D3-4C32-8913-7DF0841991F9}" dt="2020-09-24T07:30:33.641" v="481" actId="14100"/>
      <pc:docMkLst>
        <pc:docMk/>
      </pc:docMkLst>
      <pc:sldChg chg="del">
        <pc:chgData name="Aurelien Domont" userId="6da7715ce44349b3" providerId="LiveId" clId="{3873675B-E5D3-4C32-8913-7DF0841991F9}" dt="2020-09-24T07:16:24.106" v="1" actId="47"/>
        <pc:sldMkLst>
          <pc:docMk/>
          <pc:sldMk cId="1048030620" sldId="1516"/>
        </pc:sldMkLst>
      </pc:sldChg>
      <pc:sldChg chg="addSp delSp modSp mod">
        <pc:chgData name="Aurelien Domont" userId="6da7715ce44349b3" providerId="LiveId" clId="{3873675B-E5D3-4C32-8913-7DF0841991F9}" dt="2020-09-24T07:28:53.373" v="462" actId="208"/>
        <pc:sldMkLst>
          <pc:docMk/>
          <pc:sldMk cId="3022188194" sldId="1518"/>
        </pc:sldMkLst>
        <pc:spChg chg="add mod">
          <ac:chgData name="Aurelien Domont" userId="6da7715ce44349b3" providerId="LiveId" clId="{3873675B-E5D3-4C32-8913-7DF0841991F9}" dt="2020-09-24T07:26:14.529" v="289" actId="14100"/>
          <ac:spMkLst>
            <pc:docMk/>
            <pc:sldMk cId="3022188194" sldId="1518"/>
            <ac:spMk id="9" creationId="{D1E7C254-27E8-4C80-BD23-5AA385ED0BB0}"/>
          </ac:spMkLst>
        </pc:spChg>
        <pc:spChg chg="add mod">
          <ac:chgData name="Aurelien Domont" userId="6da7715ce44349b3" providerId="LiveId" clId="{3873675B-E5D3-4C32-8913-7DF0841991F9}" dt="2020-09-24T07:28:25.733" v="445" actId="14100"/>
          <ac:spMkLst>
            <pc:docMk/>
            <pc:sldMk cId="3022188194" sldId="1518"/>
            <ac:spMk id="10" creationId="{667C03EA-83CA-40BE-AFCB-091FF55BE510}"/>
          </ac:spMkLst>
        </pc:spChg>
        <pc:spChg chg="add del mod">
          <ac:chgData name="Aurelien Domont" userId="6da7715ce44349b3" providerId="LiveId" clId="{3873675B-E5D3-4C32-8913-7DF0841991F9}" dt="2020-09-24T07:26:01.930" v="285" actId="478"/>
          <ac:spMkLst>
            <pc:docMk/>
            <pc:sldMk cId="3022188194" sldId="1518"/>
            <ac:spMk id="11" creationId="{DA6E4B53-DC27-41A7-9115-8DFB96E500EA}"/>
          </ac:spMkLst>
        </pc:spChg>
        <pc:spChg chg="add del mod">
          <ac:chgData name="Aurelien Domont" userId="6da7715ce44349b3" providerId="LiveId" clId="{3873675B-E5D3-4C32-8913-7DF0841991F9}" dt="2020-09-24T07:26:01.930" v="285" actId="478"/>
          <ac:spMkLst>
            <pc:docMk/>
            <pc:sldMk cId="3022188194" sldId="1518"/>
            <ac:spMk id="12" creationId="{AE06A770-41BD-4B4A-BE90-319B5154AD0B}"/>
          </ac:spMkLst>
        </pc:spChg>
        <pc:spChg chg="add del mod">
          <ac:chgData name="Aurelien Domont" userId="6da7715ce44349b3" providerId="LiveId" clId="{3873675B-E5D3-4C32-8913-7DF0841991F9}" dt="2020-09-24T07:26:24.081" v="293" actId="478"/>
          <ac:spMkLst>
            <pc:docMk/>
            <pc:sldMk cId="3022188194" sldId="1518"/>
            <ac:spMk id="13" creationId="{323510EF-0BCD-47A5-82D1-FBC7033C1A4D}"/>
          </ac:spMkLst>
        </pc:spChg>
        <pc:spChg chg="mod">
          <ac:chgData name="Aurelien Domont" userId="6da7715ce44349b3" providerId="LiveId" clId="{3873675B-E5D3-4C32-8913-7DF0841991F9}" dt="2020-09-24T07:22:46.869" v="221" actId="20577"/>
          <ac:spMkLst>
            <pc:docMk/>
            <pc:sldMk cId="3022188194" sldId="1518"/>
            <ac:spMk id="14" creationId="{C9800183-F524-4412-AB39-A6E1A21FF0B3}"/>
          </ac:spMkLst>
        </pc:spChg>
        <pc:spChg chg="add mod">
          <ac:chgData name="Aurelien Domont" userId="6da7715ce44349b3" providerId="LiveId" clId="{3873675B-E5D3-4C32-8913-7DF0841991F9}" dt="2020-09-24T07:28:35.643" v="460" actId="20577"/>
          <ac:spMkLst>
            <pc:docMk/>
            <pc:sldMk cId="3022188194" sldId="1518"/>
            <ac:spMk id="15" creationId="{07CBBD6D-7032-4404-9B10-7EA5A7DC582E}"/>
          </ac:spMkLst>
        </pc:spChg>
        <pc:spChg chg="add mod">
          <ac:chgData name="Aurelien Domont" userId="6da7715ce44349b3" providerId="LiveId" clId="{3873675B-E5D3-4C32-8913-7DF0841991F9}" dt="2020-09-24T07:26:20.923" v="292" actId="403"/>
          <ac:spMkLst>
            <pc:docMk/>
            <pc:sldMk cId="3022188194" sldId="1518"/>
            <ac:spMk id="18" creationId="{5714E95A-480E-44A6-9C6B-8E577094B451}"/>
          </ac:spMkLst>
        </pc:spChg>
        <pc:spChg chg="add del mod">
          <ac:chgData name="Aurelien Domont" userId="6da7715ce44349b3" providerId="LiveId" clId="{3873675B-E5D3-4C32-8913-7DF0841991F9}" dt="2020-09-24T07:26:01.930" v="285" actId="478"/>
          <ac:spMkLst>
            <pc:docMk/>
            <pc:sldMk cId="3022188194" sldId="1518"/>
            <ac:spMk id="19" creationId="{2F2D61E4-398F-4269-B507-C30BBB5D6D8F}"/>
          </ac:spMkLst>
        </pc:spChg>
        <pc:spChg chg="add del mod">
          <ac:chgData name="Aurelien Domont" userId="6da7715ce44349b3" providerId="LiveId" clId="{3873675B-E5D3-4C32-8913-7DF0841991F9}" dt="2020-09-24T07:26:27.051" v="294" actId="478"/>
          <ac:spMkLst>
            <pc:docMk/>
            <pc:sldMk cId="3022188194" sldId="1518"/>
            <ac:spMk id="20" creationId="{0CB9EFD2-A59B-4A1B-8E6D-DF3633B72898}"/>
          </ac:spMkLst>
        </pc:spChg>
        <pc:spChg chg="add del mod">
          <ac:chgData name="Aurelien Domont" userId="6da7715ce44349b3" providerId="LiveId" clId="{3873675B-E5D3-4C32-8913-7DF0841991F9}" dt="2020-09-24T07:24:02.854" v="258" actId="478"/>
          <ac:spMkLst>
            <pc:docMk/>
            <pc:sldMk cId="3022188194" sldId="1518"/>
            <ac:spMk id="21" creationId="{CE812983-A827-418A-B49C-BC1281D13EC3}"/>
          </ac:spMkLst>
        </pc:spChg>
        <pc:spChg chg="add mod">
          <ac:chgData name="Aurelien Domont" userId="6da7715ce44349b3" providerId="LiveId" clId="{3873675B-E5D3-4C32-8913-7DF0841991F9}" dt="2020-09-24T07:26:20.923" v="292" actId="403"/>
          <ac:spMkLst>
            <pc:docMk/>
            <pc:sldMk cId="3022188194" sldId="1518"/>
            <ac:spMk id="25" creationId="{31B2B469-6C77-4E8E-913F-4D6148A073AE}"/>
          </ac:spMkLst>
        </pc:spChg>
        <pc:spChg chg="add mod">
          <ac:chgData name="Aurelien Domont" userId="6da7715ce44349b3" providerId="LiveId" clId="{3873675B-E5D3-4C32-8913-7DF0841991F9}" dt="2020-09-24T07:26:20.923" v="292" actId="403"/>
          <ac:spMkLst>
            <pc:docMk/>
            <pc:sldMk cId="3022188194" sldId="1518"/>
            <ac:spMk id="26" creationId="{D547C259-6BD4-4048-86EB-353F61DD9806}"/>
          </ac:spMkLst>
        </pc:spChg>
        <pc:spChg chg="add mod">
          <ac:chgData name="Aurelien Domont" userId="6da7715ce44349b3" providerId="LiveId" clId="{3873675B-E5D3-4C32-8913-7DF0841991F9}" dt="2020-09-24T07:26:20.923" v="292" actId="403"/>
          <ac:spMkLst>
            <pc:docMk/>
            <pc:sldMk cId="3022188194" sldId="1518"/>
            <ac:spMk id="27" creationId="{C1A96B1E-19C8-4270-8560-97DF46F2D829}"/>
          </ac:spMkLst>
        </pc:spChg>
        <pc:spChg chg="add mod">
          <ac:chgData name="Aurelien Domont" userId="6da7715ce44349b3" providerId="LiveId" clId="{3873675B-E5D3-4C32-8913-7DF0841991F9}" dt="2020-09-24T07:26:20.923" v="292" actId="403"/>
          <ac:spMkLst>
            <pc:docMk/>
            <pc:sldMk cId="3022188194" sldId="1518"/>
            <ac:spMk id="28" creationId="{B8523912-61A5-42E0-A4C6-5F91CF46C323}"/>
          </ac:spMkLst>
        </pc:spChg>
        <pc:spChg chg="add mod">
          <ac:chgData name="Aurelien Domont" userId="6da7715ce44349b3" providerId="LiveId" clId="{3873675B-E5D3-4C32-8913-7DF0841991F9}" dt="2020-09-24T07:28:50.533" v="461" actId="208"/>
          <ac:spMkLst>
            <pc:docMk/>
            <pc:sldMk cId="3022188194" sldId="1518"/>
            <ac:spMk id="29" creationId="{E2B7B902-0955-465D-ADB1-78D68C4C6E84}"/>
          </ac:spMkLst>
        </pc:spChg>
        <pc:spChg chg="add mod">
          <ac:chgData name="Aurelien Domont" userId="6da7715ce44349b3" providerId="LiveId" clId="{3873675B-E5D3-4C32-8913-7DF0841991F9}" dt="2020-09-24T07:28:50.533" v="461" actId="208"/>
          <ac:spMkLst>
            <pc:docMk/>
            <pc:sldMk cId="3022188194" sldId="1518"/>
            <ac:spMk id="30" creationId="{1C714F5A-006A-4CFF-B366-1FB2A5B2B3A8}"/>
          </ac:spMkLst>
        </pc:spChg>
        <pc:spChg chg="add mod">
          <ac:chgData name="Aurelien Domont" userId="6da7715ce44349b3" providerId="LiveId" clId="{3873675B-E5D3-4C32-8913-7DF0841991F9}" dt="2020-09-24T07:28:53.373" v="462" actId="208"/>
          <ac:spMkLst>
            <pc:docMk/>
            <pc:sldMk cId="3022188194" sldId="1518"/>
            <ac:spMk id="31" creationId="{249B6312-9B17-4728-855A-91A64BDE2A1C}"/>
          </ac:spMkLst>
        </pc:spChg>
        <pc:spChg chg="add del mod">
          <ac:chgData name="Aurelien Domont" userId="6da7715ce44349b3" providerId="LiveId" clId="{3873675B-E5D3-4C32-8913-7DF0841991F9}" dt="2020-09-24T07:27:13.885" v="299" actId="478"/>
          <ac:spMkLst>
            <pc:docMk/>
            <pc:sldMk cId="3022188194" sldId="1518"/>
            <ac:spMk id="32" creationId="{99243163-E2C5-4241-849D-7CFB781C6806}"/>
          </ac:spMkLst>
        </pc:spChg>
        <pc:spChg chg="add del mod">
          <ac:chgData name="Aurelien Domont" userId="6da7715ce44349b3" providerId="LiveId" clId="{3873675B-E5D3-4C32-8913-7DF0841991F9}" dt="2020-09-24T07:27:13.885" v="299" actId="478"/>
          <ac:spMkLst>
            <pc:docMk/>
            <pc:sldMk cId="3022188194" sldId="1518"/>
            <ac:spMk id="33" creationId="{AD62B763-FF96-4EF7-BEA5-3F64FE0F5026}"/>
          </ac:spMkLst>
        </pc:spChg>
        <pc:spChg chg="add del mod">
          <ac:chgData name="Aurelien Domont" userId="6da7715ce44349b3" providerId="LiveId" clId="{3873675B-E5D3-4C32-8913-7DF0841991F9}" dt="2020-09-24T07:27:13.885" v="299" actId="478"/>
          <ac:spMkLst>
            <pc:docMk/>
            <pc:sldMk cId="3022188194" sldId="1518"/>
            <ac:spMk id="34" creationId="{5962F269-135E-4B78-A3E2-2920F857CD89}"/>
          </ac:spMkLst>
        </pc:spChg>
        <pc:spChg chg="del mod">
          <ac:chgData name="Aurelien Domont" userId="6da7715ce44349b3" providerId="LiveId" clId="{3873675B-E5D3-4C32-8913-7DF0841991F9}" dt="2020-09-24T07:24:02.854" v="258" actId="478"/>
          <ac:spMkLst>
            <pc:docMk/>
            <pc:sldMk cId="3022188194" sldId="1518"/>
            <ac:spMk id="41" creationId="{CDAC5E1B-649F-44B2-9B6A-55DFC5F981F5}"/>
          </ac:spMkLst>
        </pc:spChg>
        <pc:spChg chg="del">
          <ac:chgData name="Aurelien Domont" userId="6da7715ce44349b3" providerId="LiveId" clId="{3873675B-E5D3-4C32-8913-7DF0841991F9}" dt="2020-09-24T07:24:02.854" v="258" actId="478"/>
          <ac:spMkLst>
            <pc:docMk/>
            <pc:sldMk cId="3022188194" sldId="1518"/>
            <ac:spMk id="42" creationId="{30A4BAB1-ECB5-481A-979F-8F991EB2B28D}"/>
          </ac:spMkLst>
        </pc:spChg>
        <pc:picChg chg="del">
          <ac:chgData name="Aurelien Domont" userId="6da7715ce44349b3" providerId="LiveId" clId="{3873675B-E5D3-4C32-8913-7DF0841991F9}" dt="2020-09-24T07:18:37.845" v="23" actId="478"/>
          <ac:picMkLst>
            <pc:docMk/>
            <pc:sldMk cId="3022188194" sldId="1518"/>
            <ac:picMk id="40" creationId="{27542136-C3AF-40E2-B294-B19A0A391709}"/>
          </ac:picMkLst>
        </pc:picChg>
        <pc:cxnChg chg="add del mod">
          <ac:chgData name="Aurelien Domont" userId="6da7715ce44349b3" providerId="LiveId" clId="{3873675B-E5D3-4C32-8913-7DF0841991F9}" dt="2020-09-24T07:25:29.404" v="282" actId="478"/>
          <ac:cxnSpMkLst>
            <pc:docMk/>
            <pc:sldMk cId="3022188194" sldId="1518"/>
            <ac:cxnSpMk id="22" creationId="{83B7F319-1BFF-43B0-81C7-A7B5281A6C73}"/>
          </ac:cxnSpMkLst>
        </pc:cxnChg>
        <pc:cxnChg chg="add del mod">
          <ac:chgData name="Aurelien Domont" userId="6da7715ce44349b3" providerId="LiveId" clId="{3873675B-E5D3-4C32-8913-7DF0841991F9}" dt="2020-09-24T07:26:01.930" v="285" actId="478"/>
          <ac:cxnSpMkLst>
            <pc:docMk/>
            <pc:sldMk cId="3022188194" sldId="1518"/>
            <ac:cxnSpMk id="23" creationId="{ADAAD8E8-AF99-4C8F-BE90-404891EC27F0}"/>
          </ac:cxnSpMkLst>
        </pc:cxnChg>
        <pc:cxnChg chg="add del mod">
          <ac:chgData name="Aurelien Domont" userId="6da7715ce44349b3" providerId="LiveId" clId="{3873675B-E5D3-4C32-8913-7DF0841991F9}" dt="2020-09-24T07:26:04.484" v="286" actId="478"/>
          <ac:cxnSpMkLst>
            <pc:docMk/>
            <pc:sldMk cId="3022188194" sldId="1518"/>
            <ac:cxnSpMk id="24" creationId="{006A32F4-E2FA-44F4-8CA6-C1B00251B25C}"/>
          </ac:cxnSpMkLst>
        </pc:cxnChg>
      </pc:sldChg>
      <pc:sldChg chg="modSp mod">
        <pc:chgData name="Aurelien Domont" userId="6da7715ce44349b3" providerId="LiveId" clId="{3873675B-E5D3-4C32-8913-7DF0841991F9}" dt="2020-09-24T07:18:19.458" v="11" actId="948"/>
        <pc:sldMkLst>
          <pc:docMk/>
          <pc:sldMk cId="2674311003" sldId="1609"/>
        </pc:sldMkLst>
        <pc:spChg chg="mod">
          <ac:chgData name="Aurelien Domont" userId="6da7715ce44349b3" providerId="LiveId" clId="{3873675B-E5D3-4C32-8913-7DF0841991F9}" dt="2020-09-24T07:18:19.458" v="11" actId="948"/>
          <ac:spMkLst>
            <pc:docMk/>
            <pc:sldMk cId="2674311003" sldId="1609"/>
            <ac:spMk id="3" creationId="{5A344048-DBDE-413B-8AF9-F87D45AC158E}"/>
          </ac:spMkLst>
        </pc:spChg>
      </pc:sldChg>
      <pc:sldChg chg="modSp mod">
        <pc:chgData name="Aurelien Domont" userId="6da7715ce44349b3" providerId="LiveId" clId="{3873675B-E5D3-4C32-8913-7DF0841991F9}" dt="2020-09-24T07:30:33.641" v="481" actId="14100"/>
        <pc:sldMkLst>
          <pc:docMk/>
          <pc:sldMk cId="684678840" sldId="1857"/>
        </pc:sldMkLst>
        <pc:spChg chg="mod">
          <ac:chgData name="Aurelien Domont" userId="6da7715ce44349b3" providerId="LiveId" clId="{3873675B-E5D3-4C32-8913-7DF0841991F9}" dt="2020-09-24T07:30:33.641" v="481" actId="14100"/>
          <ac:spMkLst>
            <pc:docMk/>
            <pc:sldMk cId="684678840" sldId="1857"/>
            <ac:spMk id="41" creationId="{CDAC5E1B-649F-44B2-9B6A-55DFC5F981F5}"/>
          </ac:spMkLst>
        </pc:spChg>
        <pc:spChg chg="mod">
          <ac:chgData name="Aurelien Domont" userId="6da7715ce44349b3" providerId="LiveId" clId="{3873675B-E5D3-4C32-8913-7DF0841991F9}" dt="2020-09-24T07:30:30.516" v="480" actId="1035"/>
          <ac:spMkLst>
            <pc:docMk/>
            <pc:sldMk cId="684678840" sldId="1857"/>
            <ac:spMk id="42" creationId="{30A4BAB1-ECB5-481A-979F-8F991EB2B28D}"/>
          </ac:spMkLst>
        </pc:spChg>
      </pc:sldChg>
      <pc:sldChg chg="add">
        <pc:chgData name="Aurelien Domont" userId="6da7715ce44349b3" providerId="LiveId" clId="{3873675B-E5D3-4C32-8913-7DF0841991F9}" dt="2020-09-24T07:16:22.590" v="0"/>
        <pc:sldMkLst>
          <pc:docMk/>
          <pc:sldMk cId="1754585881" sldId="1862"/>
        </pc:sldMkLst>
      </pc:sldChg>
      <pc:sldChg chg="add">
        <pc:chgData name="Aurelien Domont" userId="6da7715ce44349b3" providerId="LiveId" clId="{3873675B-E5D3-4C32-8913-7DF0841991F9}" dt="2020-09-24T07:18:26.641" v="12"/>
        <pc:sldMkLst>
          <pc:docMk/>
          <pc:sldMk cId="2207873510" sldId="1863"/>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9/24/2020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1298892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2"/>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1"/>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xml"/><Relationship Id="rId7" Type="http://schemas.openxmlformats.org/officeDocument/2006/relationships/hyperlink" Target="https://www.slidebooks.com/" TargetMode="Externa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5.png"/><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5.png"/><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5.png"/><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5.png"/><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5.png"/><Relationship Id="rId2" Type="http://schemas.openxmlformats.org/officeDocument/2006/relationships/tags" Target="../tags/tag3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5.png"/><Relationship Id="rId2" Type="http://schemas.openxmlformats.org/officeDocument/2006/relationships/tags" Target="../tags/tag34.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5.png"/><Relationship Id="rId2" Type="http://schemas.openxmlformats.org/officeDocument/2006/relationships/tags" Target="../tags/tag3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5.png"/><Relationship Id="rId2" Type="http://schemas.openxmlformats.org/officeDocument/2006/relationships/tags" Target="../tags/tag38.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5.png"/><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hyperlink" Target="https://www.slidebooks.com/collections/financial-templates/products/merger-and-acquisition-toolkit?variant=17648913989" TargetMode="External"/><Relationship Id="rId3" Type="http://schemas.openxmlformats.org/officeDocument/2006/relationships/tags" Target="../tags/tag43.xml"/><Relationship Id="rId21" Type="http://schemas.openxmlformats.org/officeDocument/2006/relationships/hyperlink" Target="https://www.slidebooks.com/collections/discounted-bundle/products/strategy-toolkit?variant=17648810693" TargetMode="External"/><Relationship Id="rId34" Type="http://schemas.openxmlformats.org/officeDocument/2006/relationships/image" Target="../media/image24.sv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hyperlink" Target="https://www.slidebooks.com/collections/sales-and-marketing/products/marketing-sales-toolkit?variant=31584180011090" TargetMode="External"/><Relationship Id="rId33" Type="http://schemas.openxmlformats.org/officeDocument/2006/relationships/image" Target="../media/image23.png"/><Relationship Id="rId2" Type="http://schemas.openxmlformats.org/officeDocument/2006/relationships/tags" Target="../tags/tag42.xml"/><Relationship Id="rId16" Type="http://schemas.openxmlformats.org/officeDocument/2006/relationships/image" Target="../media/image16.svg"/><Relationship Id="rId20" Type="http://schemas.openxmlformats.org/officeDocument/2006/relationships/image" Target="../media/image20.svg"/><Relationship Id="rId29" Type="http://schemas.openxmlformats.org/officeDocument/2006/relationships/hyperlink" Target="https://www.slidebooks.com/collections/discounted-bundle/products/legal-toolkit?variant=31584776880210" TargetMode="External"/><Relationship Id="rId1" Type="http://schemas.openxmlformats.org/officeDocument/2006/relationships/vmlDrawing" Target="../drawings/vmlDrawing21.vml"/><Relationship Id="rId6" Type="http://schemas.openxmlformats.org/officeDocument/2006/relationships/image" Target="../media/image6.emf"/><Relationship Id="rId11" Type="http://schemas.openxmlformats.org/officeDocument/2006/relationships/image" Target="../media/image11.png"/><Relationship Id="rId24" Type="http://schemas.openxmlformats.org/officeDocument/2006/relationships/hyperlink" Target="https://www.slidebooks.com/collections/discounted-bundle/products/project-manager-toolkit?variant=773543889" TargetMode="External"/><Relationship Id="rId32" Type="http://schemas.openxmlformats.org/officeDocument/2006/relationships/image" Target="../media/image22.svg"/><Relationship Id="rId5" Type="http://schemas.openxmlformats.org/officeDocument/2006/relationships/oleObject" Target="../embeddings/oleObject20.bin"/><Relationship Id="rId15" Type="http://schemas.openxmlformats.org/officeDocument/2006/relationships/image" Target="../media/image15.png"/><Relationship Id="rId23" Type="http://schemas.openxmlformats.org/officeDocument/2006/relationships/hyperlink" Target="https://www.slidebooks.com/collections/discounted-bundle/products/change-management-toolbox?variant=935073897" TargetMode="External"/><Relationship Id="rId28" Type="http://schemas.openxmlformats.org/officeDocument/2006/relationships/hyperlink" Target="https://www.slidebooks.com/collections/discounted-bundle/products/behavioral-skills-toolkit?variant=22116212677" TargetMode="External"/><Relationship Id="rId10" Type="http://schemas.openxmlformats.org/officeDocument/2006/relationships/image" Target="../media/image10.svg"/><Relationship Id="rId19" Type="http://schemas.openxmlformats.org/officeDocument/2006/relationships/image" Target="../media/image19.png"/><Relationship Id="rId31" Type="http://schemas.openxmlformats.org/officeDocument/2006/relationships/image" Target="../media/image21.png"/><Relationship Id="rId4" Type="http://schemas.openxmlformats.org/officeDocument/2006/relationships/slideLayout" Target="../slideLayouts/slideLayout3.xml"/><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hyperlink" Target="https://www.slidebooks.com/collections/management-consulting/products/management-consulting-toolkit?variant=22532413423698" TargetMode="External"/><Relationship Id="rId27" Type="http://schemas.openxmlformats.org/officeDocument/2006/relationships/hyperlink" Target="https://www.slidebooks.com/collections/operations-and-supply-chain-management/products/operational-excellence-toolkit?variant=21571101957" TargetMode="External"/><Relationship Id="rId30" Type="http://schemas.openxmlformats.org/officeDocument/2006/relationships/hyperlink" Target="https://www.slidebooks.com/products/digital-transformation-toolkit?variant=32127821316178" TargetMode="External"/><Relationship Id="rId8"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9.xml"/><Relationship Id="rId7" Type="http://schemas.openxmlformats.org/officeDocument/2006/relationships/image" Target="../media/image3.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slidebooks.com/products/business-toolkit?variant=12473147916370&amp;utm_source=email&amp;utm_medium=email&amp;utm_campaign=entering%20new%20market" TargetMode="External"/><Relationship Id="rId13" Type="http://schemas.openxmlformats.org/officeDocument/2006/relationships/hyperlink" Target="https://www.slidebooks.com/collections/best-seller-business-documents/products/business-toolkit?variant=12473147916370&amp;utm_source=email&amp;utm_medium=email&amp;utm_campaign=entering%20new%20market" TargetMode="External"/><Relationship Id="rId3" Type="http://schemas.openxmlformats.org/officeDocument/2006/relationships/tags" Target="../tags/tag45.xml"/><Relationship Id="rId7" Type="http://schemas.openxmlformats.org/officeDocument/2006/relationships/image" Target="../media/image6.emf"/><Relationship Id="rId12" Type="http://schemas.openxmlformats.org/officeDocument/2006/relationships/hyperlink" Target="https://www.slidebooks.com/products/business-toolkit?variant=12473147916370" TargetMode="External"/><Relationship Id="rId2" Type="http://schemas.openxmlformats.org/officeDocument/2006/relationships/tags" Target="../tags/tag44.xml"/><Relationship Id="rId1" Type="http://schemas.openxmlformats.org/officeDocument/2006/relationships/vmlDrawing" Target="../drawings/vmlDrawing22.vml"/><Relationship Id="rId6" Type="http://schemas.openxmlformats.org/officeDocument/2006/relationships/oleObject" Target="../embeddings/oleObject21.bin"/><Relationship Id="rId11" Type="http://schemas.openxmlformats.org/officeDocument/2006/relationships/hyperlink" Target="http://www.slidebooks.com/" TargetMode="External"/><Relationship Id="rId5" Type="http://schemas.openxmlformats.org/officeDocument/2006/relationships/notesSlide" Target="../notesSlides/notesSlide1.xml"/><Relationship Id="rId10" Type="http://schemas.openxmlformats.org/officeDocument/2006/relationships/hyperlink" Target="https://www.slidebooks.com/products/strategy-toolkit?variant=17648810693" TargetMode="External"/><Relationship Id="rId4" Type="http://schemas.openxmlformats.org/officeDocument/2006/relationships/slideLayout" Target="../slideLayouts/slideLayout3.xml"/><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47.xml"/><Relationship Id="rId7" Type="http://schemas.openxmlformats.org/officeDocument/2006/relationships/hyperlink" Target="https://www.slidebooks.com/" TargetMode="External"/><Relationship Id="rId2" Type="http://schemas.openxmlformats.org/officeDocument/2006/relationships/tags" Target="../tags/tag46.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2.bin"/><Relationship Id="rId10" Type="http://schemas.openxmlformats.org/officeDocument/2006/relationships/image" Target="../media/image28.png"/><Relationship Id="rId4" Type="http://schemas.openxmlformats.org/officeDocument/2006/relationships/slideLayout" Target="../slideLayouts/slideLayout3.xml"/><Relationship Id="rId9"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9.xml"/><Relationship Id="rId7" Type="http://schemas.openxmlformats.org/officeDocument/2006/relationships/hyperlink" Target="https://www.slidebooks.com/" TargetMode="External"/><Relationship Id="rId2" Type="http://schemas.openxmlformats.org/officeDocument/2006/relationships/tags" Target="../tags/tag48.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5.png"/><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5.pn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5.png"/><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5.png"/><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5.png"/><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2"/>
            </p:custDataLst>
            <p:extLst>
              <p:ext uri="{D42A27DB-BD31-4B8C-83A1-F6EECF244321}">
                <p14:modId xmlns:p14="http://schemas.microsoft.com/office/powerpoint/2010/main" val="1597449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a:bodyPr>
          <a:lstStyle/>
          <a:p>
            <a:r>
              <a:rPr lang="en-US" sz="5400" dirty="0"/>
              <a:t>Project Financials Tutorial</a:t>
            </a:r>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49299"/>
          </a:xfrm>
        </p:spPr>
        <p:txBody>
          <a:bodyPr lIns="0" tIns="0" rIns="0" bIns="0">
            <a:spAutoFit/>
          </a:bodyPr>
          <a:lstStyle/>
          <a:p>
            <a:r>
              <a:rPr lang="en-US" sz="1800" b="1" dirty="0"/>
              <a:t>Created by Consultants previously from Deloitte, McKinsey &amp; BCG</a:t>
            </a:r>
          </a:p>
        </p:txBody>
      </p:sp>
      <p:pic>
        <p:nvPicPr>
          <p:cNvPr id="7" name="Picture 6">
            <a:hlinkClick r:id="rId7"/>
            <a:extLst>
              <a:ext uri="{FF2B5EF4-FFF2-40B4-BE49-F238E27FC236}">
                <a16:creationId xmlns:a16="http://schemas.microsoft.com/office/drawing/2014/main" id="{56F6D9FE-2BD8-43FA-8517-544E7B92AA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6245" y="5169132"/>
            <a:ext cx="4306571" cy="1264867"/>
          </a:xfrm>
          <a:prstGeom prst="rect">
            <a:avLst/>
          </a:prstGeom>
        </p:spPr>
      </p:pic>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36633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0"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Cumulative Cash Flow</a:t>
            </a:r>
            <a:br>
              <a:rPr lang="en-US" sz="2400"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1035"/>
          <a:stretch/>
        </p:blipFill>
        <p:spPr>
          <a:xfrm>
            <a:off x="1370057" y="2753034"/>
            <a:ext cx="9451886" cy="3647766"/>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4313670"/>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40114"/>
              <a:gd name="adj2" fmla="val 22036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Cumulative Cash Flow represents the total amount of cash that will be generated since the beginning of the project. The formula to calculate your Cumulative Cash Flow for, let’s say, Year 2 is:</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Cash Flow on Year 0 + Cash Flow on Year 1 + Cash Flow on Year 2</a:t>
            </a:r>
          </a:p>
        </p:txBody>
      </p:sp>
      <p:sp>
        <p:nvSpPr>
          <p:cNvPr id="8" name="Slide Number Placeholder 7">
            <a:extLst>
              <a:ext uri="{FF2B5EF4-FFF2-40B4-BE49-F238E27FC236}">
                <a16:creationId xmlns:a16="http://schemas.microsoft.com/office/drawing/2014/main" id="{3237CB2A-BE26-4E5C-89D1-6D51C8A773C7}"/>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10</a:t>
            </a:fld>
            <a:endParaRPr lang="en-US" sz="1000" dirty="0">
              <a:solidFill>
                <a:srgbClr val="ADAFBB"/>
              </a:solidFill>
            </a:endParaRPr>
          </a:p>
        </p:txBody>
      </p:sp>
    </p:spTree>
    <p:extLst>
      <p:ext uri="{BB962C8B-B14F-4D97-AF65-F5344CB8AC3E}">
        <p14:creationId xmlns:p14="http://schemas.microsoft.com/office/powerpoint/2010/main" val="2896019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4024657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4"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Net Present Value</a:t>
            </a:r>
            <a:br>
              <a:rPr lang="en-US" sz="2400"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4726625"/>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40634"/>
              <a:gd name="adj2" fmla="val 25759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NPV for, let’s say, the Year 2, is calculated like this:</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Cash Flow on year 2 x (1/(1+Discount rate)^the period number</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You’ll see in the next 2 slides what we mean by Discount rate and Period</a:t>
            </a:r>
          </a:p>
        </p:txBody>
      </p:sp>
      <p:sp>
        <p:nvSpPr>
          <p:cNvPr id="8" name="Slide Number Placeholder 7">
            <a:extLst>
              <a:ext uri="{FF2B5EF4-FFF2-40B4-BE49-F238E27FC236}">
                <a16:creationId xmlns:a16="http://schemas.microsoft.com/office/drawing/2014/main" id="{3E8FA752-64CE-4076-A955-3BE422B66A1B}"/>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11</a:t>
            </a:fld>
            <a:endParaRPr lang="en-US" sz="1000" dirty="0">
              <a:solidFill>
                <a:srgbClr val="ADAFBB"/>
              </a:solidFill>
            </a:endParaRPr>
          </a:p>
        </p:txBody>
      </p:sp>
    </p:spTree>
    <p:extLst>
      <p:ext uri="{BB962C8B-B14F-4D97-AF65-F5344CB8AC3E}">
        <p14:creationId xmlns:p14="http://schemas.microsoft.com/office/powerpoint/2010/main" val="3879198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754938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8"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Discount Rate</a:t>
            </a:r>
            <a:br>
              <a:rPr lang="en-US" sz="2400"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4539813"/>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4497"/>
              <a:gd name="adj2" fmla="val 24387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900" b="1" dirty="0">
                <a:solidFill>
                  <a:srgbClr val="0C2870"/>
                </a:solidFill>
                <a:latin typeface="Arial" charset="0"/>
                <a:cs typeface="Times New Roman" pitchFamily="18" charset="0"/>
              </a:rPr>
              <a:t>Because money today could be earning interest, a dollar received now is worth more than a dollar received in the future.</a:t>
            </a:r>
          </a:p>
          <a:p>
            <a:pPr defTabSz="623853" fontAlgn="base">
              <a:spcBef>
                <a:spcPts val="300"/>
              </a:spcBef>
              <a:spcAft>
                <a:spcPts val="300"/>
              </a:spcAft>
              <a:buClr>
                <a:srgbClr val="000000"/>
              </a:buClr>
            </a:pPr>
            <a:r>
              <a:rPr lang="en-US" sz="900" b="1" dirty="0">
                <a:solidFill>
                  <a:srgbClr val="0C2870"/>
                </a:solidFill>
                <a:latin typeface="Arial" charset="0"/>
                <a:cs typeface="Times New Roman" pitchFamily="18" charset="0"/>
              </a:rPr>
              <a:t>To reflect this principle, a Discount Rate is used to discount future net cash flows to present value.</a:t>
            </a:r>
          </a:p>
          <a:p>
            <a:pPr marL="88900" indent="-88900" defTabSz="623853" fontAlgn="base">
              <a:buClr>
                <a:srgbClr val="000000"/>
              </a:buClr>
              <a:buFont typeface="Arial" panose="020B0604020202020204" pitchFamily="34" charset="0"/>
              <a:buChar char="•"/>
            </a:pPr>
            <a:r>
              <a:rPr lang="en-US" sz="900" dirty="0">
                <a:solidFill>
                  <a:srgbClr val="0C2870"/>
                </a:solidFill>
                <a:latin typeface="Arial" charset="0"/>
                <a:cs typeface="Times New Roman" pitchFamily="18" charset="0"/>
              </a:rPr>
              <a:t>A Company usually has a standard assumed Discount Rate provided by the Finance Department</a:t>
            </a:r>
          </a:p>
          <a:p>
            <a:pPr marL="88900" indent="-88900" defTabSz="623853" fontAlgn="base">
              <a:buClr>
                <a:srgbClr val="000000"/>
              </a:buClr>
              <a:buFont typeface="Arial" panose="020B0604020202020204" pitchFamily="34" charset="0"/>
              <a:buChar char="•"/>
            </a:pPr>
            <a:r>
              <a:rPr lang="en-US" sz="900" dirty="0">
                <a:solidFill>
                  <a:srgbClr val="0C2870"/>
                </a:solidFill>
                <a:latin typeface="Arial" charset="0"/>
                <a:cs typeface="Times New Roman" pitchFamily="18" charset="0"/>
              </a:rPr>
              <a:t>This Discount Rate is often calculated based on the Weighted Average Cost of Capital (WACC), that is to say the cost of receiving money from your bank and shareholders</a:t>
            </a:r>
          </a:p>
          <a:p>
            <a:pPr marL="88900" indent="-88900" defTabSz="623853" fontAlgn="base">
              <a:buClr>
                <a:srgbClr val="000000"/>
              </a:buClr>
              <a:buFont typeface="Arial" panose="020B0604020202020204" pitchFamily="34" charset="0"/>
              <a:buChar char="•"/>
            </a:pPr>
            <a:r>
              <a:rPr lang="en-US" sz="900" dirty="0">
                <a:solidFill>
                  <a:srgbClr val="0C2870"/>
                </a:solidFill>
                <a:latin typeface="Arial" charset="0"/>
                <a:cs typeface="Times New Roman" pitchFamily="18" charset="0"/>
              </a:rPr>
              <a:t>In our example, the Company has a Discount Rate (R) of 9%</a:t>
            </a:r>
          </a:p>
        </p:txBody>
      </p:sp>
      <p:sp>
        <p:nvSpPr>
          <p:cNvPr id="8" name="Slide Number Placeholder 7">
            <a:extLst>
              <a:ext uri="{FF2B5EF4-FFF2-40B4-BE49-F238E27FC236}">
                <a16:creationId xmlns:a16="http://schemas.microsoft.com/office/drawing/2014/main" id="{F6DDE536-1E83-49C5-8F78-0094FF87BEA7}"/>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12</a:t>
            </a:fld>
            <a:endParaRPr lang="en-US" sz="1000" dirty="0">
              <a:solidFill>
                <a:srgbClr val="ADAFBB"/>
              </a:solidFill>
            </a:endParaRPr>
          </a:p>
        </p:txBody>
      </p:sp>
    </p:spTree>
    <p:extLst>
      <p:ext uri="{BB962C8B-B14F-4D97-AF65-F5344CB8AC3E}">
        <p14:creationId xmlns:p14="http://schemas.microsoft.com/office/powerpoint/2010/main" val="1264531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1966389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2"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kern="0" dirty="0"/>
              <a:t>Period</a:t>
            </a:r>
            <a:br>
              <a:rPr lang="en-US"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4933103"/>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9490"/>
              <a:gd name="adj2" fmla="val 28208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In order to calculate your Net Present Value, you will also have to use the Periods. Year 1 is the period 1, Year 2 is the period 2, etc.</a:t>
            </a:r>
          </a:p>
        </p:txBody>
      </p:sp>
      <p:sp>
        <p:nvSpPr>
          <p:cNvPr id="8" name="Slide Number Placeholder 7">
            <a:extLst>
              <a:ext uri="{FF2B5EF4-FFF2-40B4-BE49-F238E27FC236}">
                <a16:creationId xmlns:a16="http://schemas.microsoft.com/office/drawing/2014/main" id="{6D548919-B77E-459E-9328-56E7AC60A297}"/>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13</a:t>
            </a:fld>
            <a:endParaRPr lang="en-US" sz="1000" dirty="0">
              <a:solidFill>
                <a:srgbClr val="ADAFBB"/>
              </a:solidFill>
            </a:endParaRPr>
          </a:p>
        </p:txBody>
      </p:sp>
    </p:spTree>
    <p:extLst>
      <p:ext uri="{BB962C8B-B14F-4D97-AF65-F5344CB8AC3E}">
        <p14:creationId xmlns:p14="http://schemas.microsoft.com/office/powerpoint/2010/main" val="308136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17050014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6"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Payback Period</a:t>
            </a:r>
            <a:br>
              <a:rPr lang="en-US" sz="2400"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5181164"/>
            <a:ext cx="9681643" cy="187566"/>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3040"/>
              <a:gd name="adj2" fmla="val 31319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Payback period is the amount of time (usually measured in years) it takes to recover the project investment. In other words, it is the breakeven point. In our example, it is easy to see that we needed more than 3 years to breakeven. To know exactly how much more, we need to create 3 rows that will help us calculate the exact breakeven point.</a:t>
            </a:r>
          </a:p>
        </p:txBody>
      </p:sp>
      <p:sp>
        <p:nvSpPr>
          <p:cNvPr id="8" name="Slide Number Placeholder 7">
            <a:extLst>
              <a:ext uri="{FF2B5EF4-FFF2-40B4-BE49-F238E27FC236}">
                <a16:creationId xmlns:a16="http://schemas.microsoft.com/office/drawing/2014/main" id="{1C702CE4-C0B1-46BE-BA60-D4CF5D35EF8E}"/>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14</a:t>
            </a:fld>
            <a:endParaRPr lang="en-US" sz="1000" dirty="0">
              <a:solidFill>
                <a:srgbClr val="ADAFBB"/>
              </a:solidFill>
            </a:endParaRPr>
          </a:p>
        </p:txBody>
      </p:sp>
    </p:spTree>
    <p:extLst>
      <p:ext uri="{BB962C8B-B14F-4D97-AF65-F5344CB8AC3E}">
        <p14:creationId xmlns:p14="http://schemas.microsoft.com/office/powerpoint/2010/main" val="68467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14933429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0"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kern="0" dirty="0"/>
              <a:t>The 3 required rows to calculate Payback Period</a:t>
            </a:r>
            <a:br>
              <a:rPr lang="en-US"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5365721"/>
            <a:ext cx="9681643" cy="631955"/>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3040"/>
              <a:gd name="adj2" fmla="val 32322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chemeClr val="tx2"/>
              </a:buClr>
            </a:pPr>
            <a:r>
              <a:rPr lang="en-US" sz="900" b="1" dirty="0">
                <a:solidFill>
                  <a:srgbClr val="0C2870"/>
                </a:solidFill>
                <a:latin typeface="Arial" charset="0"/>
                <a:cs typeface="Times New Roman" pitchFamily="18" charset="0"/>
              </a:rPr>
              <a:t>In order to calculate the Payback period, you need to create:</a:t>
            </a:r>
          </a:p>
          <a:p>
            <a:pPr marL="285750" indent="-171450" defTabSz="623853" fontAlgn="base">
              <a:spcBef>
                <a:spcPts val="300"/>
              </a:spcBef>
              <a:spcAft>
                <a:spcPts val="300"/>
              </a:spcAft>
              <a:buClr>
                <a:schemeClr val="tx2"/>
              </a:buClr>
              <a:buFont typeface="+mj-lt"/>
              <a:buAutoNum type="arabicPeriod"/>
            </a:pPr>
            <a:r>
              <a:rPr lang="en-US" sz="900" b="1" dirty="0">
                <a:solidFill>
                  <a:srgbClr val="0C2870"/>
                </a:solidFill>
                <a:latin typeface="Arial" charset="0"/>
                <a:cs typeface="Times New Roman" pitchFamily="18" charset="0"/>
              </a:rPr>
              <a:t>A row to calculate the number of years of negative cumulative cash flow</a:t>
            </a:r>
          </a:p>
          <a:p>
            <a:pPr marL="285750" indent="-171450" defTabSz="623853" fontAlgn="base">
              <a:spcBef>
                <a:spcPts val="300"/>
              </a:spcBef>
              <a:spcAft>
                <a:spcPts val="300"/>
              </a:spcAft>
              <a:buClr>
                <a:schemeClr val="tx2"/>
              </a:buClr>
              <a:buFont typeface="+mj-lt"/>
              <a:buAutoNum type="arabicPeriod"/>
            </a:pPr>
            <a:r>
              <a:rPr lang="en-US" sz="900" b="1" dirty="0">
                <a:solidFill>
                  <a:srgbClr val="0C2870"/>
                </a:solidFill>
                <a:latin typeface="Arial" charset="0"/>
                <a:cs typeface="Times New Roman" pitchFamily="18" charset="0"/>
              </a:rPr>
              <a:t>A row to calculate the fraction for each year which do not have a negative cumulative cash flow</a:t>
            </a:r>
          </a:p>
          <a:p>
            <a:pPr marL="285750" indent="-171450" defTabSz="623853" fontAlgn="base">
              <a:spcBef>
                <a:spcPts val="300"/>
              </a:spcBef>
              <a:spcAft>
                <a:spcPts val="300"/>
              </a:spcAft>
              <a:buClr>
                <a:schemeClr val="tx2"/>
              </a:buClr>
              <a:buFont typeface="+mj-lt"/>
              <a:buAutoNum type="arabicPeriod"/>
            </a:pPr>
            <a:r>
              <a:rPr lang="en-US" sz="900" b="1" dirty="0">
                <a:solidFill>
                  <a:srgbClr val="0C2870"/>
                </a:solidFill>
                <a:latin typeface="Arial" charset="0"/>
                <a:ea typeface="ＭＳ Ｐゴシック" pitchFamily="50" charset="-128"/>
                <a:cs typeface="Times New Roman" pitchFamily="18" charset="0"/>
              </a:rPr>
              <a:t>A row that will identify the relevant fraction, that will be added to the number of negative </a:t>
            </a:r>
            <a:r>
              <a:rPr lang="en-US" sz="900" b="1" dirty="0">
                <a:solidFill>
                  <a:srgbClr val="0C2870"/>
                </a:solidFill>
                <a:latin typeface="Arial" charset="0"/>
                <a:cs typeface="Times New Roman" pitchFamily="18" charset="0"/>
              </a:rPr>
              <a:t>cumulative </a:t>
            </a:r>
            <a:r>
              <a:rPr lang="en-US" sz="900" b="1" dirty="0">
                <a:solidFill>
                  <a:srgbClr val="0C2870"/>
                </a:solidFill>
                <a:latin typeface="Arial" charset="0"/>
                <a:ea typeface="ＭＳ Ｐゴシック" pitchFamily="50" charset="-128"/>
                <a:cs typeface="Times New Roman" pitchFamily="18" charset="0"/>
              </a:rPr>
              <a:t>cash flow. In our example, the fraction that we need is the one on Year 4.</a:t>
            </a:r>
            <a:endParaRPr lang="en-US" sz="900" b="1" dirty="0">
              <a:solidFill>
                <a:srgbClr val="0C2870"/>
              </a:solidFill>
              <a:latin typeface="Arial" charset="0"/>
              <a:cs typeface="Times New Roman" pitchFamily="18" charset="0"/>
            </a:endParaRPr>
          </a:p>
        </p:txBody>
      </p:sp>
      <p:sp>
        <p:nvSpPr>
          <p:cNvPr id="8" name="Slide Number Placeholder 7">
            <a:extLst>
              <a:ext uri="{FF2B5EF4-FFF2-40B4-BE49-F238E27FC236}">
                <a16:creationId xmlns:a16="http://schemas.microsoft.com/office/drawing/2014/main" id="{1057F557-C1F0-4290-9E49-5C82935E5CD2}"/>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15</a:t>
            </a:fld>
            <a:endParaRPr lang="en-US" sz="1000" dirty="0">
              <a:solidFill>
                <a:srgbClr val="ADAFBB"/>
              </a:solidFill>
            </a:endParaRPr>
          </a:p>
        </p:txBody>
      </p:sp>
    </p:spTree>
    <p:extLst>
      <p:ext uri="{BB962C8B-B14F-4D97-AF65-F5344CB8AC3E}">
        <p14:creationId xmlns:p14="http://schemas.microsoft.com/office/powerpoint/2010/main" val="48251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32920032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4"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Payback Period</a:t>
            </a:r>
            <a:br>
              <a:rPr lang="en-US" sz="2400"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9F0433C9-D049-44E0-8A1F-973AC76F7C7C}"/>
              </a:ext>
            </a:extLst>
          </p:cNvPr>
          <p:cNvSpPr/>
          <p:nvPr/>
        </p:nvSpPr>
        <p:spPr bwMode="auto">
          <a:xfrm>
            <a:off x="1255179" y="5161173"/>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4288"/>
              <a:gd name="adj2" fmla="val 31147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payback period will simply be your number of negative cumulative cash flow + the fraction of the first year of positive cash flow</a:t>
            </a:r>
          </a:p>
        </p:txBody>
      </p:sp>
      <p:sp>
        <p:nvSpPr>
          <p:cNvPr id="9" name="Slide Number Placeholder 7">
            <a:extLst>
              <a:ext uri="{FF2B5EF4-FFF2-40B4-BE49-F238E27FC236}">
                <a16:creationId xmlns:a16="http://schemas.microsoft.com/office/drawing/2014/main" id="{1234350B-3A6A-4220-BEB8-BACDF1281E27}"/>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16</a:t>
            </a:fld>
            <a:endParaRPr lang="en-US" sz="1000" dirty="0">
              <a:solidFill>
                <a:srgbClr val="ADAFBB"/>
              </a:solidFill>
            </a:endParaRPr>
          </a:p>
        </p:txBody>
      </p:sp>
    </p:spTree>
    <p:extLst>
      <p:ext uri="{BB962C8B-B14F-4D97-AF65-F5344CB8AC3E}">
        <p14:creationId xmlns:p14="http://schemas.microsoft.com/office/powerpoint/2010/main" val="282601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2475533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8"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Internal Rate of Return (IRR)</a:t>
            </a:r>
            <a:br>
              <a:rPr lang="en-US" sz="2400"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9F0433C9-D049-44E0-8A1F-973AC76F7C7C}"/>
              </a:ext>
            </a:extLst>
          </p:cNvPr>
          <p:cNvSpPr/>
          <p:nvPr/>
        </p:nvSpPr>
        <p:spPr bwMode="auto">
          <a:xfrm>
            <a:off x="1255179" y="5984805"/>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40842"/>
              <a:gd name="adj2" fmla="val 39082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chemeClr val="tx2"/>
              </a:buClr>
            </a:pPr>
            <a:r>
              <a:rPr lang="en-US" sz="900" b="1" dirty="0">
                <a:solidFill>
                  <a:srgbClr val="0C2870"/>
                </a:solidFill>
                <a:latin typeface="Arial" charset="0"/>
                <a:cs typeface="Times New Roman" pitchFamily="18" charset="0"/>
              </a:rPr>
              <a:t>IRR is the rate of growth a project is expected to generate</a:t>
            </a:r>
          </a:p>
          <a:p>
            <a:pPr defTabSz="623853" fontAlgn="base">
              <a:spcBef>
                <a:spcPts val="300"/>
              </a:spcBef>
              <a:spcAft>
                <a:spcPts val="300"/>
              </a:spcAft>
              <a:buClr>
                <a:schemeClr val="tx2"/>
              </a:buClr>
            </a:pPr>
            <a:r>
              <a:rPr lang="en-US" sz="900" b="1" dirty="0">
                <a:solidFill>
                  <a:srgbClr val="0C2870"/>
                </a:solidFill>
                <a:latin typeface="Arial" charset="0"/>
                <a:cs typeface="Times New Roman" pitchFamily="18" charset="0"/>
              </a:rPr>
              <a:t>To calculate IRR, you simply need to:</a:t>
            </a:r>
          </a:p>
          <a:p>
            <a:pPr marL="228600" indent="-228600" defTabSz="623853" fontAlgn="base">
              <a:spcBef>
                <a:spcPts val="100"/>
              </a:spcBef>
              <a:spcAft>
                <a:spcPts val="100"/>
              </a:spcAft>
              <a:buClr>
                <a:schemeClr val="tx2"/>
              </a:buClr>
              <a:buFont typeface="+mj-lt"/>
              <a:buAutoNum type="arabicPeriod"/>
            </a:pPr>
            <a:r>
              <a:rPr lang="en-US" sz="900" b="1" dirty="0">
                <a:solidFill>
                  <a:srgbClr val="0C2870"/>
                </a:solidFill>
                <a:latin typeface="Arial" charset="0"/>
                <a:cs typeface="Times New Roman" pitchFamily="18" charset="0"/>
              </a:rPr>
              <a:t>Use the IRR excel formula by inputting “=IRR(” in the relevant cell</a:t>
            </a:r>
          </a:p>
          <a:p>
            <a:pPr marL="228600" indent="-228600" defTabSz="623853" fontAlgn="base">
              <a:spcBef>
                <a:spcPts val="100"/>
              </a:spcBef>
              <a:spcAft>
                <a:spcPts val="100"/>
              </a:spcAft>
              <a:buClr>
                <a:schemeClr val="tx2"/>
              </a:buClr>
              <a:buFont typeface="+mj-lt"/>
              <a:buAutoNum type="arabicPeriod"/>
            </a:pPr>
            <a:r>
              <a:rPr lang="en-US" sz="900" b="1" dirty="0">
                <a:solidFill>
                  <a:srgbClr val="0C2870"/>
                </a:solidFill>
                <a:latin typeface="Arial" charset="0"/>
                <a:cs typeface="Times New Roman" pitchFamily="18" charset="0"/>
              </a:rPr>
              <a:t>Select your cash flow from year 0 to year 5</a:t>
            </a:r>
          </a:p>
          <a:p>
            <a:pPr marL="228600" indent="-228600" defTabSz="623853" fontAlgn="base">
              <a:spcBef>
                <a:spcPts val="100"/>
              </a:spcBef>
              <a:spcAft>
                <a:spcPts val="100"/>
              </a:spcAft>
              <a:buClr>
                <a:schemeClr val="tx2"/>
              </a:buClr>
              <a:buFont typeface="+mj-lt"/>
              <a:buAutoNum type="arabicPeriod"/>
            </a:pPr>
            <a:r>
              <a:rPr lang="en-US" sz="900" b="1" dirty="0">
                <a:solidFill>
                  <a:srgbClr val="0C2870"/>
                </a:solidFill>
                <a:latin typeface="Arial" charset="0"/>
                <a:cs typeface="Times New Roman" pitchFamily="18" charset="0"/>
              </a:rPr>
              <a:t>Close the bracket “)”</a:t>
            </a:r>
          </a:p>
        </p:txBody>
      </p:sp>
      <p:sp>
        <p:nvSpPr>
          <p:cNvPr id="9" name="Slide Number Placeholder 7">
            <a:extLst>
              <a:ext uri="{FF2B5EF4-FFF2-40B4-BE49-F238E27FC236}">
                <a16:creationId xmlns:a16="http://schemas.microsoft.com/office/drawing/2014/main" id="{AE524FE1-07CB-4BDF-BE7C-F8CD11F7F042}"/>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17</a:t>
            </a:fld>
            <a:endParaRPr lang="en-US" sz="1000" dirty="0">
              <a:solidFill>
                <a:srgbClr val="ADAFBB"/>
              </a:solidFill>
            </a:endParaRPr>
          </a:p>
        </p:txBody>
      </p:sp>
    </p:spTree>
    <p:extLst>
      <p:ext uri="{BB962C8B-B14F-4D97-AF65-F5344CB8AC3E}">
        <p14:creationId xmlns:p14="http://schemas.microsoft.com/office/powerpoint/2010/main" val="84366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39555807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2"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Return on Investment (ROI)</a:t>
            </a:r>
            <a:br>
              <a:rPr lang="en-US" sz="2400"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501"/>
          <a:stretch/>
        </p:blipFill>
        <p:spPr>
          <a:xfrm>
            <a:off x="1370057" y="2753034"/>
            <a:ext cx="9451886" cy="3667431"/>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9F0433C9-D049-44E0-8A1F-973AC76F7C7C}"/>
              </a:ext>
            </a:extLst>
          </p:cNvPr>
          <p:cNvSpPr/>
          <p:nvPr/>
        </p:nvSpPr>
        <p:spPr bwMode="auto">
          <a:xfrm>
            <a:off x="1255179" y="6191283"/>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40842"/>
              <a:gd name="adj2" fmla="val 39082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ROI is simply calculated with the formula below:</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How much money you’ve made divided by how much money you’ve spent</a:t>
            </a:r>
          </a:p>
        </p:txBody>
      </p:sp>
      <p:sp>
        <p:nvSpPr>
          <p:cNvPr id="9" name="Slide Number Placeholder 7">
            <a:extLst>
              <a:ext uri="{FF2B5EF4-FFF2-40B4-BE49-F238E27FC236}">
                <a16:creationId xmlns:a16="http://schemas.microsoft.com/office/drawing/2014/main" id="{F899EC29-8C8D-4687-8ABE-0B44DB90833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18</a:t>
            </a:fld>
            <a:endParaRPr lang="en-US" sz="1000" dirty="0">
              <a:solidFill>
                <a:srgbClr val="ADAFBB"/>
              </a:solidFill>
            </a:endParaRPr>
          </a:p>
        </p:txBody>
      </p:sp>
    </p:spTree>
    <p:extLst>
      <p:ext uri="{BB962C8B-B14F-4D97-AF65-F5344CB8AC3E}">
        <p14:creationId xmlns:p14="http://schemas.microsoft.com/office/powerpoint/2010/main" val="2263937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7B2B35E-A0FA-4C01-841E-E25D14A1BF29}"/>
              </a:ext>
            </a:extLst>
          </p:cNvPr>
          <p:cNvGraphicFramePr>
            <a:graphicFrameLocks noChangeAspect="1"/>
          </p:cNvGraphicFramePr>
          <p:nvPr>
            <p:custDataLst>
              <p:tags r:id="rId2"/>
            </p:custDataLst>
            <p:extLst>
              <p:ext uri="{D42A27DB-BD31-4B8C-83A1-F6EECF244321}">
                <p14:modId xmlns:p14="http://schemas.microsoft.com/office/powerpoint/2010/main" val="37256310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6"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37B2B35E-A0FA-4C01-841E-E25D14A1BF2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94575BC-379D-44B1-83E1-69099FC647D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200" dirty="0">
                <a:latin typeface="+mn-lt"/>
              </a:rPr>
              <a:t>Interested in more Business &amp; Consulting Toolkits? Our ex-McKinsey, Deloitte &amp; BCG Consultants created 10 Toolkits including practical Frameworks, Tools &amp; Templates</a:t>
            </a:r>
          </a:p>
        </p:txBody>
      </p:sp>
      <p:sp>
        <p:nvSpPr>
          <p:cNvPr id="8" name="Rectangle 7">
            <a:extLst>
              <a:ext uri="{FF2B5EF4-FFF2-40B4-BE49-F238E27FC236}">
                <a16:creationId xmlns:a16="http://schemas.microsoft.com/office/drawing/2014/main" id="{7A1F3C2F-13AA-4F62-B01D-AF6896CE5414}"/>
              </a:ext>
            </a:extLst>
          </p:cNvPr>
          <p:cNvSpPr>
            <a:spLocks noChangeArrowheads="1"/>
          </p:cNvSpPr>
          <p:nvPr/>
        </p:nvSpPr>
        <p:spPr bwMode="auto">
          <a:xfrm>
            <a:off x="8030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1.Corporate &amp; Business Strategy Toolkit</a:t>
            </a:r>
          </a:p>
        </p:txBody>
      </p:sp>
      <p:sp>
        <p:nvSpPr>
          <p:cNvPr id="9" name="Rectangle 8">
            <a:extLst>
              <a:ext uri="{FF2B5EF4-FFF2-40B4-BE49-F238E27FC236}">
                <a16:creationId xmlns:a16="http://schemas.microsoft.com/office/drawing/2014/main" id="{82E10055-F4D6-4DDF-AC29-5513284C7B1F}"/>
              </a:ext>
            </a:extLst>
          </p:cNvPr>
          <p:cNvSpPr>
            <a:spLocks noChangeArrowheads="1"/>
          </p:cNvSpPr>
          <p:nvPr/>
        </p:nvSpPr>
        <p:spPr bwMode="auto">
          <a:xfrm>
            <a:off x="29644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2.Management Consulting Toolkit</a:t>
            </a:r>
            <a:endParaRPr kumimoji="0" lang="en-GB" altLang="ja-JP" sz="1100" b="1" i="0" u="none" strike="noStrike" kern="1200" cap="none" spc="0" normalizeH="0" baseline="0" noProof="0" dirty="0">
              <a:ln>
                <a:noFill/>
              </a:ln>
              <a:solidFill>
                <a:srgbClr val="002060"/>
              </a:solidFill>
              <a:effectLst/>
              <a:uLnTx/>
              <a:uFillTx/>
              <a:latin typeface="Arial" panose="020B0604020202020204"/>
              <a:ea typeface="ＭＳ Ｐゴシック" panose="020B0600070205080204" pitchFamily="34" charset="-128"/>
              <a:cs typeface="+mn-cs"/>
            </a:endParaRPr>
          </a:p>
        </p:txBody>
      </p:sp>
      <p:sp>
        <p:nvSpPr>
          <p:cNvPr id="12" name="Rectangle 11">
            <a:extLst>
              <a:ext uri="{FF2B5EF4-FFF2-40B4-BE49-F238E27FC236}">
                <a16:creationId xmlns:a16="http://schemas.microsoft.com/office/drawing/2014/main" id="{4EEABCD1-EF9A-455D-BAD8-DC2534A3586F}"/>
              </a:ext>
            </a:extLst>
          </p:cNvPr>
          <p:cNvSpPr>
            <a:spLocks noChangeArrowheads="1"/>
          </p:cNvSpPr>
          <p:nvPr/>
        </p:nvSpPr>
        <p:spPr bwMode="auto">
          <a:xfrm>
            <a:off x="51259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3.Change Management Toolkit</a:t>
            </a:r>
          </a:p>
        </p:txBody>
      </p:sp>
      <p:sp>
        <p:nvSpPr>
          <p:cNvPr id="14" name="Rectangle 13">
            <a:extLst>
              <a:ext uri="{FF2B5EF4-FFF2-40B4-BE49-F238E27FC236}">
                <a16:creationId xmlns:a16="http://schemas.microsoft.com/office/drawing/2014/main" id="{94283B3E-7B4B-443A-93C9-8B4B94C1F3CF}"/>
              </a:ext>
            </a:extLst>
          </p:cNvPr>
          <p:cNvSpPr>
            <a:spLocks noChangeArrowheads="1"/>
          </p:cNvSpPr>
          <p:nvPr/>
        </p:nvSpPr>
        <p:spPr bwMode="auto">
          <a:xfrm>
            <a:off x="72873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4.Project Management Toolkit</a:t>
            </a:r>
          </a:p>
        </p:txBody>
      </p:sp>
      <p:sp>
        <p:nvSpPr>
          <p:cNvPr id="15" name="Rectangle 14">
            <a:extLst>
              <a:ext uri="{FF2B5EF4-FFF2-40B4-BE49-F238E27FC236}">
                <a16:creationId xmlns:a16="http://schemas.microsoft.com/office/drawing/2014/main" id="{BC5B6B0D-81A1-4C93-8174-450408B1A84E}"/>
              </a:ext>
            </a:extLst>
          </p:cNvPr>
          <p:cNvSpPr>
            <a:spLocks noChangeArrowheads="1"/>
          </p:cNvSpPr>
          <p:nvPr/>
        </p:nvSpPr>
        <p:spPr bwMode="auto">
          <a:xfrm>
            <a:off x="9448807"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5.Sales, Marketing &amp; Communication Toolkit</a:t>
            </a:r>
          </a:p>
        </p:txBody>
      </p:sp>
      <p:sp>
        <p:nvSpPr>
          <p:cNvPr id="16" name="Rectangle 15">
            <a:extLst>
              <a:ext uri="{FF2B5EF4-FFF2-40B4-BE49-F238E27FC236}">
                <a16:creationId xmlns:a16="http://schemas.microsoft.com/office/drawing/2014/main" id="{D3A959AB-7629-4052-B494-C924D29C4DAC}"/>
              </a:ext>
            </a:extLst>
          </p:cNvPr>
          <p:cNvSpPr>
            <a:spLocks noChangeArrowheads="1"/>
          </p:cNvSpPr>
          <p:nvPr/>
        </p:nvSpPr>
        <p:spPr bwMode="auto">
          <a:xfrm>
            <a:off x="8030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6.Finance and Mergers &amp; Acquisitions Toolkit</a:t>
            </a:r>
          </a:p>
        </p:txBody>
      </p:sp>
      <p:sp>
        <p:nvSpPr>
          <p:cNvPr id="17" name="Rectangle 16">
            <a:extLst>
              <a:ext uri="{FF2B5EF4-FFF2-40B4-BE49-F238E27FC236}">
                <a16:creationId xmlns:a16="http://schemas.microsoft.com/office/drawing/2014/main" id="{C5E0C87D-F59B-463F-9923-3D32018B9697}"/>
              </a:ext>
            </a:extLst>
          </p:cNvPr>
          <p:cNvSpPr>
            <a:spLocks noChangeArrowheads="1"/>
          </p:cNvSpPr>
          <p:nvPr/>
        </p:nvSpPr>
        <p:spPr bwMode="auto">
          <a:xfrm>
            <a:off x="29644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7.Digital Transformation Toolkit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8" name="Rectangle 17">
            <a:extLst>
              <a:ext uri="{FF2B5EF4-FFF2-40B4-BE49-F238E27FC236}">
                <a16:creationId xmlns:a16="http://schemas.microsoft.com/office/drawing/2014/main" id="{556628EC-8F0F-4E98-B415-22055B5F4BB6}"/>
              </a:ext>
            </a:extLst>
          </p:cNvPr>
          <p:cNvSpPr>
            <a:spLocks noChangeArrowheads="1"/>
          </p:cNvSpPr>
          <p:nvPr/>
        </p:nvSpPr>
        <p:spPr bwMode="auto">
          <a:xfrm>
            <a:off x="51259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8.Operations &amp; Supply Chain Toolkit</a:t>
            </a:r>
          </a:p>
        </p:txBody>
      </p:sp>
      <p:sp>
        <p:nvSpPr>
          <p:cNvPr id="19" name="Rectangle 18">
            <a:extLst>
              <a:ext uri="{FF2B5EF4-FFF2-40B4-BE49-F238E27FC236}">
                <a16:creationId xmlns:a16="http://schemas.microsoft.com/office/drawing/2014/main" id="{28DC7B61-3902-4A98-A4A9-107C6EE78B44}"/>
              </a:ext>
            </a:extLst>
          </p:cNvPr>
          <p:cNvSpPr>
            <a:spLocks noChangeArrowheads="1"/>
          </p:cNvSpPr>
          <p:nvPr/>
        </p:nvSpPr>
        <p:spPr bwMode="auto">
          <a:xfrm>
            <a:off x="72873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9.Leadership Skills Toolkit</a:t>
            </a:r>
          </a:p>
        </p:txBody>
      </p:sp>
      <p:sp>
        <p:nvSpPr>
          <p:cNvPr id="20" name="Rectangle 19">
            <a:extLst>
              <a:ext uri="{FF2B5EF4-FFF2-40B4-BE49-F238E27FC236}">
                <a16:creationId xmlns:a16="http://schemas.microsoft.com/office/drawing/2014/main" id="{354DBB9D-7322-4230-B777-FD12DBBFB809}"/>
              </a:ext>
            </a:extLst>
          </p:cNvPr>
          <p:cNvSpPr>
            <a:spLocks noChangeArrowheads="1"/>
          </p:cNvSpPr>
          <p:nvPr/>
        </p:nvSpPr>
        <p:spPr bwMode="auto">
          <a:xfrm>
            <a:off x="9448807"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10.Legal Toolkit</a:t>
            </a:r>
          </a:p>
        </p:txBody>
      </p:sp>
      <p:grpSp>
        <p:nvGrpSpPr>
          <p:cNvPr id="21" name="Group 20">
            <a:extLst>
              <a:ext uri="{FF2B5EF4-FFF2-40B4-BE49-F238E27FC236}">
                <a16:creationId xmlns:a16="http://schemas.microsoft.com/office/drawing/2014/main" id="{3FF41CEE-E63F-45DD-B920-C68CDD591211}"/>
              </a:ext>
            </a:extLst>
          </p:cNvPr>
          <p:cNvGrpSpPr/>
          <p:nvPr/>
        </p:nvGrpSpPr>
        <p:grpSpPr>
          <a:xfrm>
            <a:off x="5711529" y="5016302"/>
            <a:ext cx="716172" cy="757600"/>
            <a:chOff x="2751134" y="1557423"/>
            <a:chExt cx="3505191" cy="3707958"/>
          </a:xfrm>
          <a:solidFill>
            <a:schemeClr val="bg1"/>
          </a:solidFill>
        </p:grpSpPr>
        <p:sp>
          <p:nvSpPr>
            <p:cNvPr id="22" name="Shape 21">
              <a:extLst>
                <a:ext uri="{FF2B5EF4-FFF2-40B4-BE49-F238E27FC236}">
                  <a16:creationId xmlns:a16="http://schemas.microsoft.com/office/drawing/2014/main" id="{F1A41569-F1B2-4047-A258-E4559DBCA6CD}"/>
                </a:ext>
              </a:extLst>
            </p:cNvPr>
            <p:cNvSpPr/>
            <p:nvPr/>
          </p:nvSpPr>
          <p:spPr bwMode="auto">
            <a:xfrm>
              <a:off x="4021125" y="3030181"/>
              <a:ext cx="2235200" cy="22352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3" name="Shape 22">
              <a:extLst>
                <a:ext uri="{FF2B5EF4-FFF2-40B4-BE49-F238E27FC236}">
                  <a16:creationId xmlns:a16="http://schemas.microsoft.com/office/drawing/2014/main" id="{B800457E-7BAB-4E4F-A183-650D4A88BC84}"/>
                </a:ext>
              </a:extLst>
            </p:cNvPr>
            <p:cNvSpPr/>
            <p:nvPr/>
          </p:nvSpPr>
          <p:spPr bwMode="auto">
            <a:xfrm>
              <a:off x="2751134" y="3151264"/>
              <a:ext cx="1320800" cy="13208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4" name="Shape 23">
              <a:extLst>
                <a:ext uri="{FF2B5EF4-FFF2-40B4-BE49-F238E27FC236}">
                  <a16:creationId xmlns:a16="http://schemas.microsoft.com/office/drawing/2014/main" id="{0DC4FD6C-2A10-4D15-9EC4-6973DDA8A7B7}"/>
                </a:ext>
              </a:extLst>
            </p:cNvPr>
            <p:cNvSpPr/>
            <p:nvPr/>
          </p:nvSpPr>
          <p:spPr bwMode="auto">
            <a:xfrm>
              <a:off x="3748086" y="1557423"/>
              <a:ext cx="1657352" cy="1657352"/>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pic>
        <p:nvPicPr>
          <p:cNvPr id="25" name="Graphic 24" descr="Bullseye">
            <a:extLst>
              <a:ext uri="{FF2B5EF4-FFF2-40B4-BE49-F238E27FC236}">
                <a16:creationId xmlns:a16="http://schemas.microsoft.com/office/drawing/2014/main" id="{BA939FDB-24AF-40CE-B04D-2EEE131208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58032" y="2349082"/>
            <a:ext cx="868964" cy="868963"/>
          </a:xfrm>
          <a:prstGeom prst="rect">
            <a:avLst/>
          </a:prstGeom>
        </p:spPr>
      </p:pic>
      <p:pic>
        <p:nvPicPr>
          <p:cNvPr id="26" name="Graphic 25" descr="Checklist">
            <a:extLst>
              <a:ext uri="{FF2B5EF4-FFF2-40B4-BE49-F238E27FC236}">
                <a16:creationId xmlns:a16="http://schemas.microsoft.com/office/drawing/2014/main" id="{24770BE3-E507-43A6-AD79-1A8A9BE91E5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96583" y="2349082"/>
            <a:ext cx="868964" cy="868963"/>
          </a:xfrm>
          <a:prstGeom prst="rect">
            <a:avLst/>
          </a:prstGeom>
        </p:spPr>
      </p:pic>
      <p:pic>
        <p:nvPicPr>
          <p:cNvPr id="27" name="Graphic 26" descr="Coins">
            <a:extLst>
              <a:ext uri="{FF2B5EF4-FFF2-40B4-BE49-F238E27FC236}">
                <a16:creationId xmlns:a16="http://schemas.microsoft.com/office/drawing/2014/main" id="{36375EB2-7ACA-4623-8632-2490DC52389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12233" y="4960621"/>
            <a:ext cx="868964" cy="868963"/>
          </a:xfrm>
          <a:prstGeom prst="rect">
            <a:avLst/>
          </a:prstGeom>
        </p:spPr>
      </p:pic>
      <p:pic>
        <p:nvPicPr>
          <p:cNvPr id="28" name="Graphic 27" descr="Lightbulb and gear">
            <a:extLst>
              <a:ext uri="{FF2B5EF4-FFF2-40B4-BE49-F238E27FC236}">
                <a16:creationId xmlns:a16="http://schemas.microsoft.com/office/drawing/2014/main" id="{789F9701-9507-44D1-83F2-AC33536F2EE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12233" y="2349082"/>
            <a:ext cx="868964" cy="868963"/>
          </a:xfrm>
          <a:prstGeom prst="rect">
            <a:avLst/>
          </a:prstGeom>
        </p:spPr>
      </p:pic>
      <p:pic>
        <p:nvPicPr>
          <p:cNvPr id="29" name="Graphic 28" descr="Business Growth">
            <a:extLst>
              <a:ext uri="{FF2B5EF4-FFF2-40B4-BE49-F238E27FC236}">
                <a16:creationId xmlns:a16="http://schemas.microsoft.com/office/drawing/2014/main" id="{22AF92CF-2818-4823-B5CB-AFF9168C0AA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635133" y="2349082"/>
            <a:ext cx="868964" cy="868963"/>
          </a:xfrm>
          <a:prstGeom prst="rect">
            <a:avLst/>
          </a:prstGeom>
        </p:spPr>
      </p:pic>
      <p:pic>
        <p:nvPicPr>
          <p:cNvPr id="30" name="Graphic 29" descr="Lecturer">
            <a:extLst>
              <a:ext uri="{FF2B5EF4-FFF2-40B4-BE49-F238E27FC236}">
                <a16:creationId xmlns:a16="http://schemas.microsoft.com/office/drawing/2014/main" id="{5DCE0CE9-B190-4382-9663-592C7498DA3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796583" y="4960621"/>
            <a:ext cx="868964" cy="868963"/>
          </a:xfrm>
          <a:prstGeom prst="rect">
            <a:avLst/>
          </a:prstGeom>
        </p:spPr>
      </p:pic>
      <p:pic>
        <p:nvPicPr>
          <p:cNvPr id="31" name="Graphic 30" descr="Scales of justice">
            <a:extLst>
              <a:ext uri="{FF2B5EF4-FFF2-40B4-BE49-F238E27FC236}">
                <a16:creationId xmlns:a16="http://schemas.microsoft.com/office/drawing/2014/main" id="{C6C94696-CBB1-47DA-A750-3035B7EA050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958032" y="4960621"/>
            <a:ext cx="868964" cy="868963"/>
          </a:xfrm>
          <a:prstGeom prst="rect">
            <a:avLst/>
          </a:prstGeom>
        </p:spPr>
      </p:pic>
      <p:sp>
        <p:nvSpPr>
          <p:cNvPr id="32" name="Rectangle: Rounded Corners 31">
            <a:hlinkClick r:id="rId21"/>
            <a:extLst>
              <a:ext uri="{FF2B5EF4-FFF2-40B4-BE49-F238E27FC236}">
                <a16:creationId xmlns:a16="http://schemas.microsoft.com/office/drawing/2014/main" id="{4370470C-911A-4C62-BC74-11468F46F66B}"/>
              </a:ext>
            </a:extLst>
          </p:cNvPr>
          <p:cNvSpPr/>
          <p:nvPr/>
        </p:nvSpPr>
        <p:spPr bwMode="auto">
          <a:xfrm>
            <a:off x="11371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3" name="Rectangle: Rounded Corners 32">
            <a:hlinkClick r:id="rId22"/>
            <a:extLst>
              <a:ext uri="{FF2B5EF4-FFF2-40B4-BE49-F238E27FC236}">
                <a16:creationId xmlns:a16="http://schemas.microsoft.com/office/drawing/2014/main" id="{3FEA5F28-781B-4826-A448-C3C8008B8B0B}"/>
              </a:ext>
            </a:extLst>
          </p:cNvPr>
          <p:cNvSpPr/>
          <p:nvPr/>
        </p:nvSpPr>
        <p:spPr bwMode="auto">
          <a:xfrm>
            <a:off x="32985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4" name="Rectangle: Rounded Corners 33">
            <a:hlinkClick r:id="rId23"/>
            <a:extLst>
              <a:ext uri="{FF2B5EF4-FFF2-40B4-BE49-F238E27FC236}">
                <a16:creationId xmlns:a16="http://schemas.microsoft.com/office/drawing/2014/main" id="{9E3E3F31-607A-451A-B56B-9A80D87515D5}"/>
              </a:ext>
            </a:extLst>
          </p:cNvPr>
          <p:cNvSpPr/>
          <p:nvPr/>
        </p:nvSpPr>
        <p:spPr bwMode="auto">
          <a:xfrm>
            <a:off x="54600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5" name="Rectangle: Rounded Corners 34">
            <a:hlinkClick r:id="rId24"/>
            <a:extLst>
              <a:ext uri="{FF2B5EF4-FFF2-40B4-BE49-F238E27FC236}">
                <a16:creationId xmlns:a16="http://schemas.microsoft.com/office/drawing/2014/main" id="{8CBA3807-CCE9-4F1F-B574-9A19D70BF299}"/>
              </a:ext>
            </a:extLst>
          </p:cNvPr>
          <p:cNvSpPr/>
          <p:nvPr/>
        </p:nvSpPr>
        <p:spPr bwMode="auto">
          <a:xfrm>
            <a:off x="76214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6" name="Rectangle: Rounded Corners 35">
            <a:hlinkClick r:id="rId25"/>
            <a:extLst>
              <a:ext uri="{FF2B5EF4-FFF2-40B4-BE49-F238E27FC236}">
                <a16:creationId xmlns:a16="http://schemas.microsoft.com/office/drawing/2014/main" id="{DD543C03-5C66-473F-9A0F-84FD2A7F8DFE}"/>
              </a:ext>
            </a:extLst>
          </p:cNvPr>
          <p:cNvSpPr/>
          <p:nvPr/>
        </p:nvSpPr>
        <p:spPr bwMode="auto">
          <a:xfrm>
            <a:off x="9782914"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7" name="Rectangle: Rounded Corners 36">
            <a:hlinkClick r:id="rId26"/>
            <a:extLst>
              <a:ext uri="{FF2B5EF4-FFF2-40B4-BE49-F238E27FC236}">
                <a16:creationId xmlns:a16="http://schemas.microsoft.com/office/drawing/2014/main" id="{3811FF16-48C3-4C27-949E-D9A55269C53D}"/>
              </a:ext>
            </a:extLst>
          </p:cNvPr>
          <p:cNvSpPr/>
          <p:nvPr/>
        </p:nvSpPr>
        <p:spPr bwMode="auto">
          <a:xfrm>
            <a:off x="11371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8" name="Rectangle: Rounded Corners 37">
            <a:hlinkClick r:id="rId27"/>
            <a:extLst>
              <a:ext uri="{FF2B5EF4-FFF2-40B4-BE49-F238E27FC236}">
                <a16:creationId xmlns:a16="http://schemas.microsoft.com/office/drawing/2014/main" id="{DE89133E-F1DB-49A2-A468-0FAF06DECD91}"/>
              </a:ext>
            </a:extLst>
          </p:cNvPr>
          <p:cNvSpPr/>
          <p:nvPr/>
        </p:nvSpPr>
        <p:spPr bwMode="auto">
          <a:xfrm>
            <a:off x="54600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9" name="Rectangle: Rounded Corners 38">
            <a:hlinkClick r:id="rId28"/>
            <a:extLst>
              <a:ext uri="{FF2B5EF4-FFF2-40B4-BE49-F238E27FC236}">
                <a16:creationId xmlns:a16="http://schemas.microsoft.com/office/drawing/2014/main" id="{CF296990-A163-46F9-BD0B-2B08DC29FD36}"/>
              </a:ext>
            </a:extLst>
          </p:cNvPr>
          <p:cNvSpPr/>
          <p:nvPr/>
        </p:nvSpPr>
        <p:spPr bwMode="auto">
          <a:xfrm>
            <a:off x="76214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40" name="Rectangle: Rounded Corners 39">
            <a:hlinkClick r:id="rId29"/>
            <a:extLst>
              <a:ext uri="{FF2B5EF4-FFF2-40B4-BE49-F238E27FC236}">
                <a16:creationId xmlns:a16="http://schemas.microsoft.com/office/drawing/2014/main" id="{227808BD-9D8D-4654-B7DD-B98D6E5BEC3D}"/>
              </a:ext>
            </a:extLst>
          </p:cNvPr>
          <p:cNvSpPr/>
          <p:nvPr/>
        </p:nvSpPr>
        <p:spPr bwMode="auto">
          <a:xfrm>
            <a:off x="9782914"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41" name="Rectangle: Rounded Corners 40">
            <a:hlinkClick r:id="rId30"/>
            <a:extLst>
              <a:ext uri="{FF2B5EF4-FFF2-40B4-BE49-F238E27FC236}">
                <a16:creationId xmlns:a16="http://schemas.microsoft.com/office/drawing/2014/main" id="{5D6D3373-0798-49EE-A6FE-66FF1C483D4B}"/>
              </a:ext>
            </a:extLst>
          </p:cNvPr>
          <p:cNvSpPr/>
          <p:nvPr/>
        </p:nvSpPr>
        <p:spPr bwMode="auto">
          <a:xfrm>
            <a:off x="32985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pic>
        <p:nvPicPr>
          <p:cNvPr id="42" name="Graphic 41" descr="Stream">
            <a:extLst>
              <a:ext uri="{FF2B5EF4-FFF2-40B4-BE49-F238E27FC236}">
                <a16:creationId xmlns:a16="http://schemas.microsoft.com/office/drawing/2014/main" id="{D9B18B2F-DC3C-4B11-AA46-EA874A31DF9D}"/>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3457152" y="4921156"/>
            <a:ext cx="902026" cy="902026"/>
          </a:xfrm>
          <a:prstGeom prst="rect">
            <a:avLst/>
          </a:prstGeom>
        </p:spPr>
      </p:pic>
      <p:pic>
        <p:nvPicPr>
          <p:cNvPr id="43" name="Graphic 42" descr="Playbook">
            <a:extLst>
              <a:ext uri="{FF2B5EF4-FFF2-40B4-BE49-F238E27FC236}">
                <a16:creationId xmlns:a16="http://schemas.microsoft.com/office/drawing/2014/main" id="{099C55EB-628E-4298-9913-CF62438ADE7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3450965" y="2332620"/>
            <a:ext cx="914400" cy="914400"/>
          </a:xfrm>
          <a:prstGeom prst="rect">
            <a:avLst/>
          </a:prstGeom>
        </p:spPr>
      </p:pic>
      <p:sp>
        <p:nvSpPr>
          <p:cNvPr id="3" name="Slide Number Placeholder 2">
            <a:extLst>
              <a:ext uri="{FF2B5EF4-FFF2-40B4-BE49-F238E27FC236}">
                <a16:creationId xmlns:a16="http://schemas.microsoft.com/office/drawing/2014/main" id="{D277C7CA-79FB-45BF-BD71-71FE1F553382}"/>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19</a:t>
            </a:fld>
            <a:endParaRPr lang="en-US" sz="1000" dirty="0">
              <a:solidFill>
                <a:srgbClr val="ADAFBB"/>
              </a:solidFill>
            </a:endParaRPr>
          </a:p>
        </p:txBody>
      </p:sp>
    </p:spTree>
    <p:extLst>
      <p:ext uri="{BB962C8B-B14F-4D97-AF65-F5344CB8AC3E}">
        <p14:creationId xmlns:p14="http://schemas.microsoft.com/office/powerpoint/2010/main" val="6055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8"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55093"/>
          </a:xfrm>
        </p:spPr>
        <p:txBody>
          <a:bodyPr>
            <a:spAutoFit/>
          </a:bodyPr>
          <a:lstStyle/>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Overview</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Cash Flow</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Cumulative Cash Flow</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Net Present Value (NPV)</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Payback Period</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Internal Rate of Return (IRR)</a:t>
            </a:r>
          </a:p>
          <a:p>
            <a:pPr marL="457200" indent="-342900" defTabSz="914400">
              <a:lnSpc>
                <a:spcPct val="100000"/>
              </a:lnSpc>
              <a:spcBef>
                <a:spcPts val="1500"/>
              </a:spcBef>
              <a:spcAft>
                <a:spcPts val="1500"/>
              </a:spcAft>
              <a:buFont typeface="+mj-lt"/>
              <a:buAutoNum type="arabicPeriod"/>
              <a:defRPr/>
            </a:pPr>
            <a:r>
              <a:rPr lang="en-US" sz="2000" dirty="0">
                <a:solidFill>
                  <a:schemeClr val="tx1"/>
                </a:solidFill>
                <a:latin typeface="Arial"/>
                <a:cs typeface="+mn-cs"/>
              </a:rPr>
              <a:t>Return on Investment (ROI)</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a:t>
            </a:fld>
            <a:endParaRPr lang="en-US" sz="1000" dirty="0">
              <a:solidFill>
                <a:srgbClr val="ADAFBB"/>
              </a:solidFill>
            </a:endParaRPr>
          </a:p>
        </p:txBody>
      </p:sp>
    </p:spTree>
    <p:extLst>
      <p:ext uri="{BB962C8B-B14F-4D97-AF65-F5344CB8AC3E}">
        <p14:creationId xmlns:p14="http://schemas.microsoft.com/office/powerpoint/2010/main" val="267431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0" name="think-cell Slide" r:id="rId6" imgW="425" imgH="426" progId="TCLayout.ActiveDocument.1">
                  <p:embed/>
                </p:oleObj>
              </mc:Choice>
              <mc:Fallback>
                <p:oleObj name="think-cell Slide" r:id="rId6"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8"/>
            <a:extLst>
              <a:ext uri="{FF2B5EF4-FFF2-40B4-BE49-F238E27FC236}">
                <a16:creationId xmlns:a16="http://schemas.microsoft.com/office/drawing/2014/main" id="{C0EC32D3-CE1C-48E3-89F2-1AFBF8A9B34F}"/>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79576" y="167640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GB" sz="2200" dirty="0">
                <a:sym typeface="Arial" panose="020B0604020202020204" pitchFamily="34" charset="0"/>
              </a:rPr>
              <a:t>Interested in multiple Business &amp; Consulting Toolkits? Get access to all our Toolkits for half the price with the Gold Business &amp; Consulting Package</a:t>
            </a:r>
            <a:endParaRPr lang="en-US" sz="2200" dirty="0">
              <a:sym typeface="Arial" panose="020B0604020202020204" pitchFamily="34" charset="0"/>
            </a:endParaRPr>
          </a:p>
        </p:txBody>
      </p:sp>
      <p:sp>
        <p:nvSpPr>
          <p:cNvPr id="4" name="TextBox 3">
            <a:hlinkClick r:id="rId10"/>
            <a:extLst>
              <a:ext uri="{FF2B5EF4-FFF2-40B4-BE49-F238E27FC236}">
                <a16:creationId xmlns:a16="http://schemas.microsoft.com/office/drawing/2014/main" id="{1BC1B3F3-AD3B-48B8-9C10-684287D0D20A}"/>
              </a:ext>
            </a:extLst>
          </p:cNvPr>
          <p:cNvSpPr txBox="1"/>
          <p:nvPr/>
        </p:nvSpPr>
        <p:spPr>
          <a:xfrm>
            <a:off x="3717338" y="6167298"/>
            <a:ext cx="4800600" cy="338554"/>
          </a:xfrm>
          <a:prstGeom prst="rect">
            <a:avLst/>
          </a:prstGeom>
          <a:noFill/>
        </p:spPr>
        <p:txBody>
          <a:bodyPr wrap="square" rtlCol="0">
            <a:spAutoFit/>
          </a:bodyPr>
          <a:lstStyle/>
          <a:p>
            <a:pPr algn="ctr"/>
            <a:r>
              <a:rPr lang="en-US" sz="1600" dirty="0">
                <a:hlinkClick r:id="rId11"/>
              </a:rPr>
              <a:t>www.slidebooks.com</a:t>
            </a:r>
            <a:endParaRPr lang="en-US" sz="1600" dirty="0"/>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718927" y="5354978"/>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t>Gold Business &amp; Consulting Package</a:t>
            </a:r>
          </a:p>
        </p:txBody>
      </p:sp>
      <p:sp>
        <p:nvSpPr>
          <p:cNvPr id="11" name="Rectangle: Rounded Corners 10">
            <a:hlinkClick r:id="rId12"/>
            <a:extLst>
              <a:ext uri="{FF2B5EF4-FFF2-40B4-BE49-F238E27FC236}">
                <a16:creationId xmlns:a16="http://schemas.microsoft.com/office/drawing/2014/main" id="{523DBC1D-DD8D-4DA5-94CC-277FB53AA1DE}"/>
              </a:ext>
            </a:extLst>
          </p:cNvPr>
          <p:cNvSpPr/>
          <p:nvPr/>
        </p:nvSpPr>
        <p:spPr bwMode="auto">
          <a:xfrm>
            <a:off x="5323400" y="5812764"/>
            <a:ext cx="1588476" cy="331198"/>
          </a:xfrm>
          <a:prstGeom prst="roundRect">
            <a:avLst>
              <a:gd name="adj" fmla="val 19468"/>
            </a:avLst>
          </a:prstGeom>
          <a:solidFill>
            <a:srgbClr val="3EA9F5"/>
          </a:solidFill>
          <a:ln>
            <a:noFill/>
          </a:ln>
        </p:spPr>
        <p:txBody>
          <a:bodyPr wrap="square" lIns="91428" tIns="365760" rIns="91428" bIns="91440" rtlCol="0" anchor="ctr">
            <a:noAutofit/>
          </a:bodyPr>
          <a:lstStyle/>
          <a:p>
            <a:pPr algn="ctr" defTabSz="623853" rtl="0" fontAlgn="base">
              <a:lnSpc>
                <a:spcPts val="1100"/>
              </a:lnSpc>
              <a:spcBef>
                <a:spcPct val="0"/>
              </a:spcBef>
              <a:spcAft>
                <a:spcPct val="0"/>
              </a:spcAft>
              <a:buClr>
                <a:srgbClr val="000000"/>
              </a:buClr>
            </a:pPr>
            <a:endParaRPr lang="en-US" sz="2000" b="1" kern="1200" dirty="0">
              <a:solidFill>
                <a:schemeClr val="bg1"/>
              </a:solidFill>
              <a:latin typeface="Arial" charset="0"/>
              <a:ea typeface="+mn-ea"/>
              <a:cs typeface="Times New Roman" pitchFamily="18" charset="0"/>
            </a:endParaRPr>
          </a:p>
        </p:txBody>
      </p:sp>
      <p:sp>
        <p:nvSpPr>
          <p:cNvPr id="13" name="TextBox 12">
            <a:hlinkClick r:id="rId13"/>
            <a:extLst>
              <a:ext uri="{FF2B5EF4-FFF2-40B4-BE49-F238E27FC236}">
                <a16:creationId xmlns:a16="http://schemas.microsoft.com/office/drawing/2014/main" id="{9323C349-62E8-4FBD-AB14-A96D3D6D8849}"/>
              </a:ext>
            </a:extLst>
          </p:cNvPr>
          <p:cNvSpPr txBox="1"/>
          <p:nvPr/>
        </p:nvSpPr>
        <p:spPr>
          <a:xfrm>
            <a:off x="5323400" y="5789428"/>
            <a:ext cx="1588476" cy="369332"/>
          </a:xfrm>
          <a:prstGeom prst="rect">
            <a:avLst/>
          </a:prstGeom>
          <a:noFill/>
        </p:spPr>
        <p:txBody>
          <a:bodyPr wrap="square" rtlCol="0">
            <a:spAutoFit/>
          </a:bodyPr>
          <a:lstStyle/>
          <a:p>
            <a:pPr algn="ctr"/>
            <a:r>
              <a:rPr lang="en-US" b="1" dirty="0">
                <a:solidFill>
                  <a:schemeClr val="bg1"/>
                </a:solidFill>
                <a:latin typeface="Arial" charset="0"/>
                <a:cs typeface="Times New Roman" pitchFamily="18" charset="0"/>
              </a:rPr>
              <a:t>Learn More</a:t>
            </a:r>
            <a:endParaRPr lang="en-US" dirty="0"/>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20</a:t>
            </a:fld>
            <a:endParaRPr lang="en-US" sz="1000" dirty="0">
              <a:solidFill>
                <a:srgbClr val="ADAFBB"/>
              </a:solidFill>
            </a:endParaRPr>
          </a:p>
        </p:txBody>
      </p:sp>
    </p:spTree>
    <p:extLst>
      <p:ext uri="{BB962C8B-B14F-4D97-AF65-F5344CB8AC3E}">
        <p14:creationId xmlns:p14="http://schemas.microsoft.com/office/powerpoint/2010/main" val="1754585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4BA662-CDE2-4A20-B082-F06179C98F0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4"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EA4BA662-CDE2-4A20-B082-F06179C98F0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BC5B23C2-E515-4719-9922-D6804644061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Need more help? </a:t>
            </a:r>
            <a:br>
              <a:rPr lang="en-US" sz="2400" dirty="0">
                <a:latin typeface="+mn-lt"/>
              </a:rPr>
            </a:br>
            <a:r>
              <a:rPr lang="en-US" sz="2400" dirty="0">
                <a:latin typeface="+mn-lt"/>
              </a:rPr>
              <a:t>Hire one of our Management Consultants for $4,000 a day</a:t>
            </a:r>
          </a:p>
        </p:txBody>
      </p:sp>
      <p:sp>
        <p:nvSpPr>
          <p:cNvPr id="7" name="Rectangle: Rounded Corners 6">
            <a:hlinkClick r:id="rId7"/>
            <a:extLst>
              <a:ext uri="{FF2B5EF4-FFF2-40B4-BE49-F238E27FC236}">
                <a16:creationId xmlns:a16="http://schemas.microsoft.com/office/drawing/2014/main" id="{FCF3B6F5-0780-4160-979E-CDC4B2E2F5EC}"/>
              </a:ext>
            </a:extLst>
          </p:cNvPr>
          <p:cNvSpPr/>
          <p:nvPr/>
        </p:nvSpPr>
        <p:spPr bwMode="auto">
          <a:xfrm>
            <a:off x="4981532" y="6078414"/>
            <a:ext cx="269748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2000" b="1" i="0" u="none" strike="noStrike" kern="1200" cap="none" spc="0" normalizeH="0" baseline="0" noProof="0" dirty="0">
                <a:ln>
                  <a:noFill/>
                </a:ln>
                <a:solidFill>
                  <a:srgbClr val="FFFFFF"/>
                </a:solidFill>
                <a:effectLst/>
                <a:uLnTx/>
                <a:uFillTx/>
                <a:latin typeface="Arial" charset="0"/>
                <a:ea typeface="+mn-ea"/>
                <a:cs typeface="Times New Roman" pitchFamily="18" charset="0"/>
              </a:rPr>
              <a:t>Learn More</a:t>
            </a:r>
          </a:p>
        </p:txBody>
      </p:sp>
      <p:pic>
        <p:nvPicPr>
          <p:cNvPr id="17" name="Picture 16">
            <a:extLst>
              <a:ext uri="{FF2B5EF4-FFF2-40B4-BE49-F238E27FC236}">
                <a16:creationId xmlns:a16="http://schemas.microsoft.com/office/drawing/2014/main" id="{9A4D29E9-1B7D-4A64-8E8E-C27E8D1095CB}"/>
              </a:ext>
            </a:extLst>
          </p:cNvPr>
          <p:cNvPicPr>
            <a:picLocks noChangeAspect="1"/>
          </p:cNvPicPr>
          <p:nvPr/>
        </p:nvPicPr>
        <p:blipFill rotWithShape="1">
          <a:blip r:embed="rId8"/>
          <a:srcRect l="1175" t="6088" r="1275" b="2732"/>
          <a:stretch/>
        </p:blipFill>
        <p:spPr>
          <a:xfrm>
            <a:off x="2549769" y="1754442"/>
            <a:ext cx="7625862" cy="2079005"/>
          </a:xfrm>
          <a:prstGeom prst="rect">
            <a:avLst/>
          </a:prstGeom>
          <a:ln>
            <a:noFill/>
          </a:ln>
          <a:effectLst/>
        </p:spPr>
      </p:pic>
      <p:pic>
        <p:nvPicPr>
          <p:cNvPr id="19" name="Picture 18">
            <a:extLst>
              <a:ext uri="{FF2B5EF4-FFF2-40B4-BE49-F238E27FC236}">
                <a16:creationId xmlns:a16="http://schemas.microsoft.com/office/drawing/2014/main" id="{E260087E-C6E5-459E-91E3-868F1F662899}"/>
              </a:ext>
            </a:extLst>
          </p:cNvPr>
          <p:cNvPicPr>
            <a:picLocks noChangeAspect="1"/>
          </p:cNvPicPr>
          <p:nvPr/>
        </p:nvPicPr>
        <p:blipFill rotWithShape="1">
          <a:blip r:embed="rId9"/>
          <a:srcRect l="1946" t="3679" r="1268" b="2977"/>
          <a:stretch/>
        </p:blipFill>
        <p:spPr>
          <a:xfrm>
            <a:off x="2549770" y="3956538"/>
            <a:ext cx="7625862" cy="1998785"/>
          </a:xfrm>
          <a:prstGeom prst="rect">
            <a:avLst/>
          </a:prstGeom>
          <a:ln>
            <a:noFill/>
          </a:ln>
          <a:effectLst/>
        </p:spPr>
      </p:pic>
      <p:sp>
        <p:nvSpPr>
          <p:cNvPr id="21" name="Rectangle 20">
            <a:extLst>
              <a:ext uri="{FF2B5EF4-FFF2-40B4-BE49-F238E27FC236}">
                <a16:creationId xmlns:a16="http://schemas.microsoft.com/office/drawing/2014/main" id="{E8DAB30E-4A95-4189-A17B-D6BED1B10135}"/>
              </a:ext>
            </a:extLst>
          </p:cNvPr>
          <p:cNvSpPr/>
          <p:nvPr/>
        </p:nvSpPr>
        <p:spPr>
          <a:xfrm>
            <a:off x="4999118"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3" name="Picture 22">
            <a:hlinkClick r:id="rId7"/>
            <a:extLst>
              <a:ext uri="{FF2B5EF4-FFF2-40B4-BE49-F238E27FC236}">
                <a16:creationId xmlns:a16="http://schemas.microsoft.com/office/drawing/2014/main" id="{D2C8E5D7-AC04-4E2C-9792-04469310016C}"/>
              </a:ext>
            </a:extLst>
          </p:cNvPr>
          <p:cNvPicPr>
            <a:picLocks noChangeAspect="1"/>
          </p:cNvPicPr>
          <p:nvPr/>
        </p:nvPicPr>
        <p:blipFill>
          <a:blip r:embed="rId10"/>
          <a:stretch>
            <a:fillRect/>
          </a:stretch>
        </p:blipFill>
        <p:spPr>
          <a:xfrm>
            <a:off x="2644286" y="2595384"/>
            <a:ext cx="300385" cy="397119"/>
          </a:xfrm>
          <a:prstGeom prst="rect">
            <a:avLst/>
          </a:prstGeom>
        </p:spPr>
      </p:pic>
      <p:pic>
        <p:nvPicPr>
          <p:cNvPr id="24" name="Picture 23">
            <a:hlinkClick r:id="rId7"/>
            <a:extLst>
              <a:ext uri="{FF2B5EF4-FFF2-40B4-BE49-F238E27FC236}">
                <a16:creationId xmlns:a16="http://schemas.microsoft.com/office/drawing/2014/main" id="{B314C5B3-2F6B-4708-ACA1-B579964685F8}"/>
              </a:ext>
            </a:extLst>
          </p:cNvPr>
          <p:cNvPicPr>
            <a:picLocks noChangeAspect="1"/>
          </p:cNvPicPr>
          <p:nvPr/>
        </p:nvPicPr>
        <p:blipFill>
          <a:blip r:embed="rId10"/>
          <a:stretch>
            <a:fillRect/>
          </a:stretch>
        </p:blipFill>
        <p:spPr>
          <a:xfrm>
            <a:off x="2644286" y="4757370"/>
            <a:ext cx="300385" cy="397119"/>
          </a:xfrm>
          <a:prstGeom prst="rect">
            <a:avLst/>
          </a:prstGeom>
        </p:spPr>
      </p:pic>
      <p:pic>
        <p:nvPicPr>
          <p:cNvPr id="25" name="Picture 24">
            <a:hlinkClick r:id="rId7"/>
            <a:extLst>
              <a:ext uri="{FF2B5EF4-FFF2-40B4-BE49-F238E27FC236}">
                <a16:creationId xmlns:a16="http://schemas.microsoft.com/office/drawing/2014/main" id="{86ECF5B0-5544-4705-9293-14DB7FC5A0D2}"/>
              </a:ext>
            </a:extLst>
          </p:cNvPr>
          <p:cNvPicPr>
            <a:picLocks noChangeAspect="1"/>
          </p:cNvPicPr>
          <p:nvPr/>
        </p:nvPicPr>
        <p:blipFill>
          <a:blip r:embed="rId10"/>
          <a:stretch>
            <a:fillRect/>
          </a:stretch>
        </p:blipFill>
        <p:spPr>
          <a:xfrm rot="10800000">
            <a:off x="9748470" y="2595384"/>
            <a:ext cx="300385" cy="397119"/>
          </a:xfrm>
          <a:prstGeom prst="rect">
            <a:avLst/>
          </a:prstGeom>
        </p:spPr>
      </p:pic>
      <p:pic>
        <p:nvPicPr>
          <p:cNvPr id="26" name="Picture 25">
            <a:hlinkClick r:id="rId7"/>
            <a:extLst>
              <a:ext uri="{FF2B5EF4-FFF2-40B4-BE49-F238E27FC236}">
                <a16:creationId xmlns:a16="http://schemas.microsoft.com/office/drawing/2014/main" id="{DF0A0498-A119-43DD-8585-C703C0666C32}"/>
              </a:ext>
            </a:extLst>
          </p:cNvPr>
          <p:cNvPicPr>
            <a:picLocks noChangeAspect="1"/>
          </p:cNvPicPr>
          <p:nvPr/>
        </p:nvPicPr>
        <p:blipFill>
          <a:blip r:embed="rId10"/>
          <a:stretch>
            <a:fillRect/>
          </a:stretch>
        </p:blipFill>
        <p:spPr>
          <a:xfrm rot="10800000">
            <a:off x="9748470" y="4757370"/>
            <a:ext cx="300385" cy="397119"/>
          </a:xfrm>
          <a:prstGeom prst="rect">
            <a:avLst/>
          </a:prstGeom>
        </p:spPr>
      </p:pic>
      <p:sp>
        <p:nvSpPr>
          <p:cNvPr id="5" name="Slide Number Placeholder 4">
            <a:extLst>
              <a:ext uri="{FF2B5EF4-FFF2-40B4-BE49-F238E27FC236}">
                <a16:creationId xmlns:a16="http://schemas.microsoft.com/office/drawing/2014/main" id="{38F9D8C8-126A-43B4-B5BE-CBF6938B3EC7}"/>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21</a:t>
            </a:fld>
            <a:endParaRPr lang="en-US" sz="1000" dirty="0">
              <a:solidFill>
                <a:srgbClr val="ADAFBB"/>
              </a:solidFill>
            </a:endParaRPr>
          </a:p>
        </p:txBody>
      </p:sp>
    </p:spTree>
    <p:extLst>
      <p:ext uri="{BB962C8B-B14F-4D97-AF65-F5344CB8AC3E}">
        <p14:creationId xmlns:p14="http://schemas.microsoft.com/office/powerpoint/2010/main" val="3156799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8"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30A95CA-0D6B-46DE-8EE9-1C8AA5C5AA0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4" name="Picture 3">
            <a:hlinkClick r:id="rId7"/>
            <a:extLst>
              <a:ext uri="{FF2B5EF4-FFF2-40B4-BE49-F238E27FC236}">
                <a16:creationId xmlns:a16="http://schemas.microsoft.com/office/drawing/2014/main" id="{9C5DE39E-F383-449D-AC9E-CE43548C42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7"/>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2000" b="1" i="0" u="none" strike="noStrike" kern="1200" cap="none" spc="0" normalizeH="0" baseline="0" noProof="0" dirty="0">
                <a:ln>
                  <a:noFill/>
                </a:ln>
                <a:solidFill>
                  <a:srgbClr val="FFFFFF"/>
                </a:solidFill>
                <a:effectLst/>
                <a:uLnTx/>
                <a:uFillTx/>
                <a:latin typeface="Arial" charset="0"/>
                <a:ea typeface="+mn-ea"/>
                <a:cs typeface="Times New Roman" pitchFamily="18" charset="0"/>
              </a:rPr>
              <a:t>www.slidebooks.com</a:t>
            </a:r>
          </a:p>
        </p:txBody>
      </p:sp>
      <p:sp>
        <p:nvSpPr>
          <p:cNvPr id="7" name="Slide Number Placeholder 6">
            <a:extLst>
              <a:ext uri="{FF2B5EF4-FFF2-40B4-BE49-F238E27FC236}">
                <a16:creationId xmlns:a16="http://schemas.microsoft.com/office/drawing/2014/main" id="{30DEAD62-4C00-4708-8B0D-527C8AF3F18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22</a:t>
            </a:fld>
            <a:endParaRPr lang="en-US" sz="1000" dirty="0">
              <a:solidFill>
                <a:srgbClr val="ADAFBB"/>
              </a:solidFill>
            </a:endParaRPr>
          </a:p>
        </p:txBody>
      </p:sp>
    </p:spTree>
    <p:extLst>
      <p:ext uri="{BB962C8B-B14F-4D97-AF65-F5344CB8AC3E}">
        <p14:creationId xmlns:p14="http://schemas.microsoft.com/office/powerpoint/2010/main" val="324224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2940470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2"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fontScale="90000"/>
          </a:bodyPr>
          <a:lstStyle/>
          <a:p>
            <a:r>
              <a:rPr lang="en-US" kern="0" dirty="0"/>
              <a:t>Overview</a:t>
            </a:r>
            <a:br>
              <a:rPr lang="en-US" kern="0" dirty="0"/>
            </a:br>
            <a:r>
              <a:rPr lang="en-US" kern="0" dirty="0"/>
              <a:t>The Excel document “Lean Financial Model” includes 5 Excel sheets where you will have to input your data, and 2 Excel “output” sheets that will automatically update based on your input</a:t>
            </a:r>
            <a:endParaRPr lang="en-US" b="0" kern="0" dirty="0"/>
          </a:p>
        </p:txBody>
      </p:sp>
      <p:sp>
        <p:nvSpPr>
          <p:cNvPr id="43" name="Slide Number Placeholder 7">
            <a:extLst>
              <a:ext uri="{FF2B5EF4-FFF2-40B4-BE49-F238E27FC236}">
                <a16:creationId xmlns:a16="http://schemas.microsoft.com/office/drawing/2014/main" id="{8A734EA8-A794-497B-AA35-A4546E69C48A}"/>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9" name="Rectangle 8">
            <a:extLst>
              <a:ext uri="{FF2B5EF4-FFF2-40B4-BE49-F238E27FC236}">
                <a16:creationId xmlns:a16="http://schemas.microsoft.com/office/drawing/2014/main" id="{D1E7C254-27E8-4C80-BD23-5AA385ED0BB0}"/>
              </a:ext>
            </a:extLst>
          </p:cNvPr>
          <p:cNvSpPr/>
          <p:nvPr/>
        </p:nvSpPr>
        <p:spPr>
          <a:xfrm>
            <a:off x="659821" y="2227930"/>
            <a:ext cx="4801411" cy="3933878"/>
          </a:xfrm>
          <a:prstGeom prst="rect">
            <a:avLst/>
          </a:prstGeom>
          <a:noFill/>
          <a:ln w="25400" cap="flat" cmpd="sng" algn="ctr">
            <a:solidFill>
              <a:schemeClr val="accent1"/>
            </a:solidFill>
            <a:prstDash val="dash"/>
          </a:ln>
          <a:effectLst/>
        </p:spPr>
        <p:txBody>
          <a:bodyPr rtlCol="0" anchor="t"/>
          <a:lstStyle/>
          <a:p>
            <a:pPr algn="ctr"/>
            <a:endParaRPr lang="en-AU" sz="2000" b="1" kern="0" dirty="0">
              <a:solidFill>
                <a:schemeClr val="tx2"/>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667C03EA-83CA-40BE-AFCB-091FF55BE510}"/>
              </a:ext>
            </a:extLst>
          </p:cNvPr>
          <p:cNvSpPr txBox="1"/>
          <p:nvPr/>
        </p:nvSpPr>
        <p:spPr>
          <a:xfrm>
            <a:off x="659823" y="1717514"/>
            <a:ext cx="4801410" cy="338554"/>
          </a:xfrm>
          <a:prstGeom prst="rect">
            <a:avLst/>
          </a:prstGeom>
          <a:noFill/>
        </p:spPr>
        <p:txBody>
          <a:bodyPr wrap="square" rtlCol="0">
            <a:spAutoFit/>
          </a:bodyPr>
          <a:lstStyle/>
          <a:p>
            <a:pPr algn="ctr"/>
            <a:r>
              <a:rPr lang="en-AU" sz="1600" b="1" kern="0" dirty="0">
                <a:solidFill>
                  <a:schemeClr val="tx2"/>
                </a:solidFill>
                <a:latin typeface="Arial" pitchFamily="34" charset="0"/>
                <a:cs typeface="Arial" pitchFamily="34" charset="0"/>
              </a:rPr>
              <a:t>Input your data in this 5 Excel sheets</a:t>
            </a:r>
          </a:p>
        </p:txBody>
      </p:sp>
      <p:sp>
        <p:nvSpPr>
          <p:cNvPr id="15" name="TextBox 14">
            <a:extLst>
              <a:ext uri="{FF2B5EF4-FFF2-40B4-BE49-F238E27FC236}">
                <a16:creationId xmlns:a16="http://schemas.microsoft.com/office/drawing/2014/main" id="{07CBBD6D-7032-4404-9B10-7EA5A7DC582E}"/>
              </a:ext>
            </a:extLst>
          </p:cNvPr>
          <p:cNvSpPr txBox="1"/>
          <p:nvPr/>
        </p:nvSpPr>
        <p:spPr>
          <a:xfrm>
            <a:off x="6587113" y="1614280"/>
            <a:ext cx="4801411" cy="584775"/>
          </a:xfrm>
          <a:prstGeom prst="rect">
            <a:avLst/>
          </a:prstGeom>
          <a:noFill/>
        </p:spPr>
        <p:txBody>
          <a:bodyPr wrap="square" rtlCol="0">
            <a:spAutoFit/>
          </a:bodyPr>
          <a:lstStyle/>
          <a:p>
            <a:pPr algn="ctr"/>
            <a:r>
              <a:rPr lang="en-AU" sz="1600" b="1" kern="0" dirty="0">
                <a:solidFill>
                  <a:schemeClr val="tx2"/>
                </a:solidFill>
                <a:latin typeface="Arial" pitchFamily="34" charset="0"/>
                <a:cs typeface="Arial" pitchFamily="34" charset="0"/>
              </a:rPr>
              <a:t>This 2 Output sheets will be automatically updated based on your input</a:t>
            </a:r>
          </a:p>
        </p:txBody>
      </p:sp>
      <p:sp>
        <p:nvSpPr>
          <p:cNvPr id="18" name="Rectangle 17">
            <a:extLst>
              <a:ext uri="{FF2B5EF4-FFF2-40B4-BE49-F238E27FC236}">
                <a16:creationId xmlns:a16="http://schemas.microsoft.com/office/drawing/2014/main" id="{5714E95A-480E-44A6-9C6B-8E577094B451}"/>
              </a:ext>
            </a:extLst>
          </p:cNvPr>
          <p:cNvSpPr/>
          <p:nvPr/>
        </p:nvSpPr>
        <p:spPr>
          <a:xfrm>
            <a:off x="978441" y="2412731"/>
            <a:ext cx="4197566" cy="559517"/>
          </a:xfrm>
          <a:prstGeom prst="rect">
            <a:avLst/>
          </a:prstGeom>
          <a:solidFill>
            <a:sysClr val="window" lastClr="FFFFFF"/>
          </a:solidFill>
          <a:ln w="19050" cap="flat" cmpd="sng" algn="ctr">
            <a:solidFill>
              <a:schemeClr val="accent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Project Initial Investment</a:t>
            </a:r>
          </a:p>
        </p:txBody>
      </p:sp>
      <p:sp>
        <p:nvSpPr>
          <p:cNvPr id="25" name="Rectangle 24">
            <a:extLst>
              <a:ext uri="{FF2B5EF4-FFF2-40B4-BE49-F238E27FC236}">
                <a16:creationId xmlns:a16="http://schemas.microsoft.com/office/drawing/2014/main" id="{31B2B469-6C77-4E8E-913F-4D6148A073AE}"/>
              </a:ext>
            </a:extLst>
          </p:cNvPr>
          <p:cNvSpPr/>
          <p:nvPr/>
        </p:nvSpPr>
        <p:spPr>
          <a:xfrm>
            <a:off x="978441" y="3169961"/>
            <a:ext cx="4197566" cy="559517"/>
          </a:xfrm>
          <a:prstGeom prst="rect">
            <a:avLst/>
          </a:prstGeom>
          <a:solidFill>
            <a:sysClr val="window" lastClr="FFFFFF"/>
          </a:solidFill>
          <a:ln w="19050" cap="flat" cmpd="sng" algn="ctr">
            <a:solidFill>
              <a:schemeClr val="accent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Project Costs</a:t>
            </a:r>
          </a:p>
        </p:txBody>
      </p:sp>
      <p:sp>
        <p:nvSpPr>
          <p:cNvPr id="26" name="Rectangle 25">
            <a:extLst>
              <a:ext uri="{FF2B5EF4-FFF2-40B4-BE49-F238E27FC236}">
                <a16:creationId xmlns:a16="http://schemas.microsoft.com/office/drawing/2014/main" id="{D547C259-6BD4-4048-86EB-353F61DD9806}"/>
              </a:ext>
            </a:extLst>
          </p:cNvPr>
          <p:cNvSpPr/>
          <p:nvPr/>
        </p:nvSpPr>
        <p:spPr>
          <a:xfrm>
            <a:off x="978441" y="3927191"/>
            <a:ext cx="4197566" cy="559517"/>
          </a:xfrm>
          <a:prstGeom prst="rect">
            <a:avLst/>
          </a:prstGeom>
          <a:solidFill>
            <a:sysClr val="window" lastClr="FFFFFF"/>
          </a:solidFill>
          <a:ln w="19050" cap="flat" cmpd="sng" algn="ctr">
            <a:solidFill>
              <a:schemeClr val="accent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Additional Revenue Generated</a:t>
            </a:r>
          </a:p>
        </p:txBody>
      </p:sp>
      <p:sp>
        <p:nvSpPr>
          <p:cNvPr id="27" name="Rectangle 26">
            <a:extLst>
              <a:ext uri="{FF2B5EF4-FFF2-40B4-BE49-F238E27FC236}">
                <a16:creationId xmlns:a16="http://schemas.microsoft.com/office/drawing/2014/main" id="{C1A96B1E-19C8-4270-8560-97DF46F2D829}"/>
              </a:ext>
            </a:extLst>
          </p:cNvPr>
          <p:cNvSpPr/>
          <p:nvPr/>
        </p:nvSpPr>
        <p:spPr>
          <a:xfrm>
            <a:off x="978441" y="4684421"/>
            <a:ext cx="4197566" cy="559517"/>
          </a:xfrm>
          <a:prstGeom prst="rect">
            <a:avLst/>
          </a:prstGeom>
          <a:solidFill>
            <a:sysClr val="window" lastClr="FFFFFF"/>
          </a:solidFill>
          <a:ln w="19050" cap="flat" cmpd="sng" algn="ctr">
            <a:solidFill>
              <a:schemeClr val="accent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Cost Savings</a:t>
            </a:r>
          </a:p>
        </p:txBody>
      </p:sp>
      <p:sp>
        <p:nvSpPr>
          <p:cNvPr id="28" name="Rectangle 27">
            <a:extLst>
              <a:ext uri="{FF2B5EF4-FFF2-40B4-BE49-F238E27FC236}">
                <a16:creationId xmlns:a16="http://schemas.microsoft.com/office/drawing/2014/main" id="{B8523912-61A5-42E0-A4C6-5F91CF46C323}"/>
              </a:ext>
            </a:extLst>
          </p:cNvPr>
          <p:cNvSpPr/>
          <p:nvPr/>
        </p:nvSpPr>
        <p:spPr>
          <a:xfrm>
            <a:off x="978441" y="5441651"/>
            <a:ext cx="4197566" cy="559517"/>
          </a:xfrm>
          <a:prstGeom prst="rect">
            <a:avLst/>
          </a:prstGeom>
          <a:solidFill>
            <a:sysClr val="window" lastClr="FFFFFF"/>
          </a:solidFill>
          <a:ln w="19050" cap="flat" cmpd="sng" algn="ctr">
            <a:solidFill>
              <a:schemeClr val="accent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WACC</a:t>
            </a:r>
          </a:p>
        </p:txBody>
      </p:sp>
      <p:sp>
        <p:nvSpPr>
          <p:cNvPr id="29" name="Rectangle 28">
            <a:extLst>
              <a:ext uri="{FF2B5EF4-FFF2-40B4-BE49-F238E27FC236}">
                <a16:creationId xmlns:a16="http://schemas.microsoft.com/office/drawing/2014/main" id="{E2B7B902-0955-465D-ADB1-78D68C4C6E84}"/>
              </a:ext>
            </a:extLst>
          </p:cNvPr>
          <p:cNvSpPr/>
          <p:nvPr/>
        </p:nvSpPr>
        <p:spPr>
          <a:xfrm>
            <a:off x="6587113" y="2227930"/>
            <a:ext cx="4801411" cy="3933878"/>
          </a:xfrm>
          <a:prstGeom prst="rect">
            <a:avLst/>
          </a:prstGeom>
          <a:noFill/>
          <a:ln w="25400" cap="flat" cmpd="sng" algn="ctr">
            <a:solidFill>
              <a:srgbClr val="00B050"/>
            </a:solidFill>
            <a:prstDash val="dash"/>
          </a:ln>
          <a:effectLst/>
        </p:spPr>
        <p:txBody>
          <a:bodyPr rtlCol="0" anchor="t"/>
          <a:lstStyle/>
          <a:p>
            <a:pPr algn="ctr"/>
            <a:endParaRPr lang="en-AU" sz="2000" b="1" kern="0" dirty="0">
              <a:solidFill>
                <a:schemeClr val="tx2"/>
              </a:solidFill>
              <a:latin typeface="Arial" pitchFamily="34" charset="0"/>
              <a:cs typeface="Arial" pitchFamily="34" charset="0"/>
            </a:endParaRPr>
          </a:p>
        </p:txBody>
      </p:sp>
      <p:sp>
        <p:nvSpPr>
          <p:cNvPr id="30" name="Rectangle 29">
            <a:extLst>
              <a:ext uri="{FF2B5EF4-FFF2-40B4-BE49-F238E27FC236}">
                <a16:creationId xmlns:a16="http://schemas.microsoft.com/office/drawing/2014/main" id="{1C714F5A-006A-4CFF-B366-1FB2A5B2B3A8}"/>
              </a:ext>
            </a:extLst>
          </p:cNvPr>
          <p:cNvSpPr/>
          <p:nvPr/>
        </p:nvSpPr>
        <p:spPr>
          <a:xfrm>
            <a:off x="6905733" y="3570413"/>
            <a:ext cx="4197566" cy="559517"/>
          </a:xfrm>
          <a:prstGeom prst="rect">
            <a:avLst/>
          </a:prstGeom>
          <a:solidFill>
            <a:sysClr val="window" lastClr="FFFFFF"/>
          </a:solidFill>
          <a:ln w="19050" cap="flat" cmpd="sng" algn="ctr">
            <a:solidFill>
              <a:srgbClr val="00B050"/>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Project Financials Summary</a:t>
            </a:r>
          </a:p>
        </p:txBody>
      </p:sp>
      <p:sp>
        <p:nvSpPr>
          <p:cNvPr id="31" name="Rectangle 30">
            <a:extLst>
              <a:ext uri="{FF2B5EF4-FFF2-40B4-BE49-F238E27FC236}">
                <a16:creationId xmlns:a16="http://schemas.microsoft.com/office/drawing/2014/main" id="{249B6312-9B17-4728-855A-91A64BDE2A1C}"/>
              </a:ext>
            </a:extLst>
          </p:cNvPr>
          <p:cNvSpPr/>
          <p:nvPr/>
        </p:nvSpPr>
        <p:spPr>
          <a:xfrm>
            <a:off x="6905733" y="4327643"/>
            <a:ext cx="4197566" cy="559517"/>
          </a:xfrm>
          <a:prstGeom prst="rect">
            <a:avLst/>
          </a:prstGeom>
          <a:solidFill>
            <a:sysClr val="window" lastClr="FFFFFF"/>
          </a:solidFill>
          <a:ln w="19050" cap="flat" cmpd="sng" algn="ctr">
            <a:solidFill>
              <a:srgbClr val="00B050"/>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600" kern="0" dirty="0">
                <a:solidFill>
                  <a:schemeClr val="tx2"/>
                </a:solidFill>
                <a:latin typeface="Arial" pitchFamily="34" charset="0"/>
                <a:cs typeface="Arial" pitchFamily="34" charset="0"/>
              </a:rPr>
              <a:t>Project Cash Flow Chart</a:t>
            </a:r>
          </a:p>
        </p:txBody>
      </p:sp>
    </p:spTree>
    <p:extLst>
      <p:ext uri="{BB962C8B-B14F-4D97-AF65-F5344CB8AC3E}">
        <p14:creationId xmlns:p14="http://schemas.microsoft.com/office/powerpoint/2010/main" val="302218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6"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kern="0" dirty="0"/>
              <a:t>Timeframe</a:t>
            </a:r>
            <a:br>
              <a:rPr lang="en-US"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3024561"/>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38034"/>
              <a:gd name="adj2" fmla="val 10021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most common timeframe to estimate the financial performance of a project is 5 years. Year 0 is the present day. Year 1 represents the first 12 months. Year 2 represents the period between 12 months and 24 months, etc. </a:t>
            </a:r>
          </a:p>
        </p:txBody>
      </p:sp>
      <p:sp>
        <p:nvSpPr>
          <p:cNvPr id="43" name="Slide Number Placeholder 7">
            <a:extLst>
              <a:ext uri="{FF2B5EF4-FFF2-40B4-BE49-F238E27FC236}">
                <a16:creationId xmlns:a16="http://schemas.microsoft.com/office/drawing/2014/main" id="{8A734EA8-A794-497B-AA35-A4546E69C48A}"/>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4</a:t>
            </a:fld>
            <a:endParaRPr lang="en-US" sz="1000" dirty="0">
              <a:solidFill>
                <a:srgbClr val="ADAFBB"/>
              </a:solidFill>
            </a:endParaRPr>
          </a:p>
        </p:txBody>
      </p:sp>
    </p:spTree>
    <p:extLst>
      <p:ext uri="{BB962C8B-B14F-4D97-AF65-F5344CB8AC3E}">
        <p14:creationId xmlns:p14="http://schemas.microsoft.com/office/powerpoint/2010/main" val="220787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817833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0"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Project Initial Investment</a:t>
            </a:r>
            <a:br>
              <a:rPr lang="en-US" sz="2400"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3258810"/>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37098"/>
              <a:gd name="adj2" fmla="val 11911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Project Initial Investment represents the amount that you invest at the beginning of a project. It is usually a one-off cost that you need to input on Year 0.</a:t>
            </a:r>
          </a:p>
        </p:txBody>
      </p:sp>
      <p:sp>
        <p:nvSpPr>
          <p:cNvPr id="8" name="Slide Number Placeholder 7">
            <a:extLst>
              <a:ext uri="{FF2B5EF4-FFF2-40B4-BE49-F238E27FC236}">
                <a16:creationId xmlns:a16="http://schemas.microsoft.com/office/drawing/2014/main" id="{19FFFDF3-27AA-4642-858A-EA1F6C35BE73}"/>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5</a:t>
            </a:fld>
            <a:endParaRPr lang="en-US" sz="1000" dirty="0">
              <a:solidFill>
                <a:srgbClr val="ADAFBB"/>
              </a:solidFill>
            </a:endParaRPr>
          </a:p>
        </p:txBody>
      </p:sp>
    </p:spTree>
    <p:extLst>
      <p:ext uri="{BB962C8B-B14F-4D97-AF65-F5344CB8AC3E}">
        <p14:creationId xmlns:p14="http://schemas.microsoft.com/office/powerpoint/2010/main" val="75576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2094012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4"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Project Costs</a:t>
            </a:r>
            <a:br>
              <a:rPr lang="en-US" sz="2400"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3478424"/>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38347"/>
              <a:gd name="adj2" fmla="val 14735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Project Costs represent the ongoing amount of money that you will be spending each year. It includes the </a:t>
            </a:r>
            <a:r>
              <a:rPr lang="en-US" sz="1050" b="1" dirty="0" err="1">
                <a:solidFill>
                  <a:srgbClr val="0C2870"/>
                </a:solidFill>
                <a:latin typeface="Arial" charset="0"/>
                <a:cs typeface="Times New Roman" pitchFamily="18" charset="0"/>
              </a:rPr>
              <a:t>labour</a:t>
            </a:r>
            <a:r>
              <a:rPr lang="en-US" sz="1050" b="1" dirty="0">
                <a:solidFill>
                  <a:srgbClr val="0C2870"/>
                </a:solidFill>
                <a:latin typeface="Arial" charset="0"/>
                <a:cs typeface="Times New Roman" pitchFamily="18" charset="0"/>
              </a:rPr>
              <a:t> cost required to implement the project.</a:t>
            </a:r>
          </a:p>
        </p:txBody>
      </p:sp>
      <p:sp>
        <p:nvSpPr>
          <p:cNvPr id="8" name="Slide Number Placeholder 7">
            <a:extLst>
              <a:ext uri="{FF2B5EF4-FFF2-40B4-BE49-F238E27FC236}">
                <a16:creationId xmlns:a16="http://schemas.microsoft.com/office/drawing/2014/main" id="{8CAEEBDE-DA88-4A3B-9AA2-22E5F2EDB4F3}"/>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6</a:t>
            </a:fld>
            <a:endParaRPr lang="en-US" sz="1000" dirty="0">
              <a:solidFill>
                <a:srgbClr val="ADAFBB"/>
              </a:solidFill>
            </a:endParaRPr>
          </a:p>
        </p:txBody>
      </p:sp>
    </p:spTree>
    <p:extLst>
      <p:ext uri="{BB962C8B-B14F-4D97-AF65-F5344CB8AC3E}">
        <p14:creationId xmlns:p14="http://schemas.microsoft.com/office/powerpoint/2010/main" val="165466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30953825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8"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Additional Revenue Generated </a:t>
            </a:r>
            <a:br>
              <a:rPr lang="en-US" sz="2400"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3683962"/>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29400"/>
              <a:gd name="adj2" fmla="val 16760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Additional Revenue Generated represents the incremental revenue that the company will make due to the project. For example, you may estimate that the creation of a new product feature will increase your sales by 4%.</a:t>
            </a:r>
          </a:p>
        </p:txBody>
      </p:sp>
      <p:sp>
        <p:nvSpPr>
          <p:cNvPr id="8" name="Slide Number Placeholder 7">
            <a:extLst>
              <a:ext uri="{FF2B5EF4-FFF2-40B4-BE49-F238E27FC236}">
                <a16:creationId xmlns:a16="http://schemas.microsoft.com/office/drawing/2014/main" id="{1ED887BC-CFE1-4CB6-AB06-422FC3C1B14D}"/>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spTree>
    <p:extLst>
      <p:ext uri="{BB962C8B-B14F-4D97-AF65-F5344CB8AC3E}">
        <p14:creationId xmlns:p14="http://schemas.microsoft.com/office/powerpoint/2010/main" val="183322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23720556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2"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400" kern="0" dirty="0"/>
              <a:t>Costs Savings</a:t>
            </a:r>
            <a:br>
              <a:rPr lang="en-US" sz="2400"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3890439"/>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5"/>
            <a:ext cx="9451886" cy="1004400"/>
          </a:xfrm>
          <a:prstGeom prst="wedgeRoundRectCallout">
            <a:avLst>
              <a:gd name="adj1" fmla="val -35537"/>
              <a:gd name="adj2" fmla="val 18657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Cost Savings represents the cost that the company will save due to the project. For example, if you replace an expensive material by a cheaper material to manufacture your products, you may decrease the cost of your products by 10%.</a:t>
            </a:r>
          </a:p>
        </p:txBody>
      </p:sp>
      <p:sp>
        <p:nvSpPr>
          <p:cNvPr id="8" name="Slide Number Placeholder 7">
            <a:extLst>
              <a:ext uri="{FF2B5EF4-FFF2-40B4-BE49-F238E27FC236}">
                <a16:creationId xmlns:a16="http://schemas.microsoft.com/office/drawing/2014/main" id="{C22DBBD7-2BFC-4044-BE16-7E25EB9A8743}"/>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8</a:t>
            </a:fld>
            <a:endParaRPr lang="en-US" sz="1000" dirty="0">
              <a:solidFill>
                <a:srgbClr val="ADAFBB"/>
              </a:solidFill>
            </a:endParaRPr>
          </a:p>
        </p:txBody>
      </p:sp>
    </p:spTree>
    <p:extLst>
      <p:ext uri="{BB962C8B-B14F-4D97-AF65-F5344CB8AC3E}">
        <p14:creationId xmlns:p14="http://schemas.microsoft.com/office/powerpoint/2010/main" val="264301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1163742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6"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kern="0" dirty="0"/>
              <a:t>Cash Flow</a:t>
            </a:r>
            <a:br>
              <a:rPr lang="en-US" kern="0" dirty="0"/>
            </a:br>
            <a:r>
              <a:rPr lang="en-US" b="0" kern="0" dirty="0"/>
              <a:t>Description</a:t>
            </a:r>
          </a:p>
        </p:txBody>
      </p:sp>
      <p:pic>
        <p:nvPicPr>
          <p:cNvPr id="40" name="Picture 39">
            <a:extLst>
              <a:ext uri="{FF2B5EF4-FFF2-40B4-BE49-F238E27FC236}">
                <a16:creationId xmlns:a16="http://schemas.microsoft.com/office/drawing/2014/main" id="{27542136-C3AF-40E2-B294-B19A0A391709}"/>
              </a:ext>
            </a:extLst>
          </p:cNvPr>
          <p:cNvPicPr>
            <a:picLocks noChangeAspect="1"/>
          </p:cNvPicPr>
          <p:nvPr/>
        </p:nvPicPr>
        <p:blipFill rotWithShape="1">
          <a:blip r:embed="rId7"/>
          <a:srcRect b="6103"/>
          <a:stretch/>
        </p:blipFill>
        <p:spPr>
          <a:xfrm>
            <a:off x="1370057" y="2753034"/>
            <a:ext cx="9451886" cy="3460953"/>
          </a:xfrm>
          <a:prstGeom prst="rect">
            <a:avLst/>
          </a:prstGeom>
          <a:ln>
            <a:noFill/>
          </a:ln>
          <a:effectLst>
            <a:outerShdw blurRad="292100" dist="139700" dir="2700000" algn="tl" rotWithShape="0">
              <a:srgbClr val="333333">
                <a:alpha val="65000"/>
              </a:srgbClr>
            </a:outerShdw>
          </a:effectLst>
        </p:spPr>
      </p:pic>
      <p:sp>
        <p:nvSpPr>
          <p:cNvPr id="42" name="Rectangle 41">
            <a:extLst>
              <a:ext uri="{FF2B5EF4-FFF2-40B4-BE49-F238E27FC236}">
                <a16:creationId xmlns:a16="http://schemas.microsoft.com/office/drawing/2014/main" id="{30A4BAB1-ECB5-481A-979F-8F991EB2B28D}"/>
              </a:ext>
            </a:extLst>
          </p:cNvPr>
          <p:cNvSpPr/>
          <p:nvPr/>
        </p:nvSpPr>
        <p:spPr bwMode="auto">
          <a:xfrm>
            <a:off x="1255179" y="4097360"/>
            <a:ext cx="9681643" cy="229182"/>
          </a:xfrm>
          <a:prstGeom prst="rect">
            <a:avLst/>
          </a:prstGeom>
          <a:noFill/>
          <a:ln w="28575">
            <a:solidFill>
              <a:srgbClr val="FFC000"/>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Rounded Rectangular Callout 19">
            <a:extLst>
              <a:ext uri="{FF2B5EF4-FFF2-40B4-BE49-F238E27FC236}">
                <a16:creationId xmlns:a16="http://schemas.microsoft.com/office/drawing/2014/main" id="{CDAC5E1B-649F-44B2-9B6A-55DFC5F981F5}"/>
              </a:ext>
            </a:extLst>
          </p:cNvPr>
          <p:cNvSpPr/>
          <p:nvPr/>
        </p:nvSpPr>
        <p:spPr bwMode="auto">
          <a:xfrm>
            <a:off x="1370056" y="1631396"/>
            <a:ext cx="9451886" cy="1003649"/>
          </a:xfrm>
          <a:prstGeom prst="wedgeRoundRectCallout">
            <a:avLst>
              <a:gd name="adj1" fmla="val -38138"/>
              <a:gd name="adj2" fmla="val 20860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Cash Flow represents the amount of cash that will be generated due to the project. The formula to calculate your Project Cash Flow is:</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Additional Revenue Generated + Cost Savings - Projects Costs - Project Initial Investment.</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Project Cash Flow will usually be negative the first years and then become positive. If you estimate that it will never become positive, then you may decide to invest your money in a better performing project</a:t>
            </a:r>
          </a:p>
        </p:txBody>
      </p:sp>
      <p:sp>
        <p:nvSpPr>
          <p:cNvPr id="8" name="Slide Number Placeholder 7">
            <a:extLst>
              <a:ext uri="{FF2B5EF4-FFF2-40B4-BE49-F238E27FC236}">
                <a16:creationId xmlns:a16="http://schemas.microsoft.com/office/drawing/2014/main" id="{0140AA94-E112-4CD3-BCEF-F9434E88E42C}"/>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9</a:t>
            </a:fld>
            <a:endParaRPr lang="en-US" sz="1000" dirty="0">
              <a:solidFill>
                <a:srgbClr val="ADAFBB"/>
              </a:solidFill>
            </a:endParaRPr>
          </a:p>
        </p:txBody>
      </p:sp>
    </p:spTree>
    <p:extLst>
      <p:ext uri="{BB962C8B-B14F-4D97-AF65-F5344CB8AC3E}">
        <p14:creationId xmlns:p14="http://schemas.microsoft.com/office/powerpoint/2010/main" val="10595515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Kz3t0iuCcm0vczBzBVrL0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zDNa9RZ9mAz2ls6noAvqZ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4x9BLWiYJd.eWOKEemrr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1817</TotalTime>
  <Words>1145</Words>
  <Application>Microsoft Office PowerPoint</Application>
  <PresentationFormat>Widescreen</PresentationFormat>
  <Paragraphs>119</Paragraphs>
  <Slides>22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7" baseType="lpstr">
      <vt:lpstr>Arial</vt:lpstr>
      <vt:lpstr>Calibri</vt:lpstr>
      <vt:lpstr>Wingdings 3</vt:lpstr>
      <vt:lpstr>Custom Design</vt:lpstr>
      <vt:lpstr>think-cell Slide</vt:lpstr>
      <vt:lpstr>Project Financials Tutorial</vt:lpstr>
      <vt:lpstr>Table of Contents</vt:lpstr>
      <vt:lpstr>Overview The Excel document “Lean Financial Model” includes 5 Excel sheets where you will have to input your data, and 2 Excel “output” sheets that will automatically update based on your input</vt:lpstr>
      <vt:lpstr>Timeframe Description</vt:lpstr>
      <vt:lpstr>Project Initial Investment Description</vt:lpstr>
      <vt:lpstr>Project Costs Description</vt:lpstr>
      <vt:lpstr>Additional Revenue Generated  Description</vt:lpstr>
      <vt:lpstr>Costs Savings Description</vt:lpstr>
      <vt:lpstr>Cash Flow Description</vt:lpstr>
      <vt:lpstr>Cumulative Cash Flow Description</vt:lpstr>
      <vt:lpstr>Net Present Value Description</vt:lpstr>
      <vt:lpstr>Discount Rate Description</vt:lpstr>
      <vt:lpstr>Period Description</vt:lpstr>
      <vt:lpstr>Payback Period Description</vt:lpstr>
      <vt:lpstr>The 3 required rows to calculate Payback Period Description</vt:lpstr>
      <vt:lpstr>Payback Period Description</vt:lpstr>
      <vt:lpstr>Internal Rate of Return (IRR) Description</vt:lpstr>
      <vt:lpstr>Return on Investment (ROI) Description</vt:lpstr>
      <vt:lpstr>Interested in more Business &amp; Consulting Toolkits? Our ex-McKinsey, Deloitte &amp; BCG Consultants created 10 Toolkits including practical Frameworks, Tools &amp; Templates</vt:lpstr>
      <vt:lpstr>Interested in multiple Business &amp; Consulting Toolkits? Get access to all our Toolkits for half the price with the Gold Business &amp; Consulting Package</vt:lpstr>
      <vt:lpstr>Need more help?  Hire one of our Management Consultants for $4,000 a day</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264</cp:revision>
  <dcterms:created xsi:type="dcterms:W3CDTF">2020-07-08T04:44:55Z</dcterms:created>
  <dcterms:modified xsi:type="dcterms:W3CDTF">2020-09-24T07:30:56Z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