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notesSlides/notesSlide8.xml" ContentType="application/vnd.openxmlformats-officedocument.presentationml.notesSlide+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1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21"/>
  </p:notesMasterIdLst>
  <p:handoutMasterIdLst>
    <p:handoutMasterId r:id="rId22"/>
  </p:handoutMasterIdLst>
  <p:sldIdLst>
    <p:sldId id="256" r:id="rId5"/>
    <p:sldId id="1762" r:id="rId6"/>
    <p:sldId id="2160" r:id="rId7"/>
    <p:sldId id="2161" r:id="rId8"/>
    <p:sldId id="2162" r:id="rId9"/>
    <p:sldId id="2163" r:id="rId10"/>
    <p:sldId id="2164" r:id="rId11"/>
    <p:sldId id="2165" r:id="rId12"/>
    <p:sldId id="2166" r:id="rId13"/>
    <p:sldId id="2167" r:id="rId14"/>
    <p:sldId id="2135" r:id="rId15"/>
    <p:sldId id="2157" r:id="rId16"/>
    <p:sldId id="2147" r:id="rId17"/>
    <p:sldId id="2148" r:id="rId18"/>
    <p:sldId id="2149" r:id="rId19"/>
    <p:sldId id="2150" r:id="rId20"/>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Aurelien Domont" initials="AD" lastIdx="1" clrIdx="2">
    <p:extLst>
      <p:ext uri="{19B8F6BF-5375-455C-9EA6-DF929625EA0E}">
        <p15:presenceInfo xmlns:p15="http://schemas.microsoft.com/office/powerpoint/2012/main" userId="6da7715ce44349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3EA9F5"/>
    <a:srgbClr val="EBF2FF"/>
    <a:srgbClr val="D3EFCE"/>
    <a:srgbClr val="F7F7F7"/>
    <a:srgbClr val="EBF6DE"/>
    <a:srgbClr val="D9D9D9"/>
    <a:srgbClr val="92D050"/>
    <a:srgbClr val="FF000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6357" autoAdjust="0"/>
  </p:normalViewPr>
  <p:slideViewPr>
    <p:cSldViewPr snapToGrid="0">
      <p:cViewPr varScale="1">
        <p:scale>
          <a:sx n="110" d="100"/>
          <a:sy n="110" d="100"/>
        </p:scale>
        <p:origin x="558" y="108"/>
      </p:cViewPr>
      <p:guideLst>
        <p:guide orient="horz" pos="2409"/>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8/27/2020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8/27/2020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4284142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3106407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626697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832548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689657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1298892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2650504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16</a:t>
            </a:fld>
            <a:endParaRPr lang="en-US" dirty="0"/>
          </a:p>
        </p:txBody>
      </p:sp>
    </p:spTree>
    <p:extLst>
      <p:ext uri="{BB962C8B-B14F-4D97-AF65-F5344CB8AC3E}">
        <p14:creationId xmlns:p14="http://schemas.microsoft.com/office/powerpoint/2010/main" val="673269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3726524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2439292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3111703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170373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4171095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3337002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1071827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17561538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2.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userDrawn="1">
            <p:custDataLst>
              <p:tags r:id="rId2"/>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5860" name="think-cell Slide" r:id="rId5" imgW="425" imgH="426" progId="TCLayout.ActiveDocument.1">
                  <p:embed/>
                </p:oleObj>
              </mc:Choice>
              <mc:Fallback>
                <p:oleObj name="think-cell Slide" r:id="rId5" imgW="425" imgH="4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userDrawn="1">
            <p:custDataLst>
              <p:tags r:id="rId2"/>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6884" name="think-cell Slide" r:id="rId5" imgW="425" imgH="426" progId="TCLayout.ActiveDocument.1">
                  <p:embed/>
                </p:oleObj>
              </mc:Choice>
              <mc:Fallback>
                <p:oleObj name="think-cell Slide" r:id="rId5" imgW="425" imgH="4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2"/>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304" name="think-cell Slide" r:id="rId5" imgW="344" imgH="344" progId="TCLayout.ActiveDocument.1">
                  <p:embed/>
                </p:oleObj>
              </mc:Choice>
              <mc:Fallback>
                <p:oleObj name="think-cell Slide" r:id="rId5" imgW="344" imgH="34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IN" smtClean="0"/>
              <a:pPr/>
              <a:t>‹#›</a:t>
            </a:fld>
            <a:endParaRPr lang="en-IN" dirty="0"/>
          </a:p>
        </p:txBody>
      </p:sp>
    </p:spTree>
    <p:extLst>
      <p:ext uri="{BB962C8B-B14F-4D97-AF65-F5344CB8AC3E}">
        <p14:creationId xmlns:p14="http://schemas.microsoft.com/office/powerpoint/2010/main" val="178767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userDrawn="1">
            <p:custDataLst>
              <p:tags r:id="rId2"/>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8932" name="think-cell Slide" r:id="rId5" imgW="425" imgH="426" progId="TCLayout.ActiveDocument.1">
                  <p:embed/>
                </p:oleObj>
              </mc:Choice>
              <mc:Fallback>
                <p:oleObj name="think-cell Slide" r:id="rId5" imgW="425" imgH="4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7"/>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0" name="think-cell Slide" r:id="rId9" imgW="344" imgH="344" progId="TCLayout.ActiveDocument.1">
                  <p:embed/>
                </p:oleObj>
              </mc:Choice>
              <mc:Fallback>
                <p:oleObj name="think-cell Slide" r:id="rId9" imgW="344" imgH="344" progId="TCLayout.ActiveDocument.1">
                  <p:embed/>
                  <p:pic>
                    <p:nvPicPr>
                      <p:cNvPr id="0" nam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userDrawn="1">
            <p:custDataLst>
              <p:tags r:id="rId8"/>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66" r:id="rId4"/>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image" Target="../media/image12.emf"/><Relationship Id="rId2" Type="http://schemas.openxmlformats.org/officeDocument/2006/relationships/tags" Target="../tags/tag22.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3.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4.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3" Type="http://schemas.openxmlformats.org/officeDocument/2006/relationships/image" Target="../media/image18.svg"/><Relationship Id="rId18" Type="http://schemas.openxmlformats.org/officeDocument/2006/relationships/image" Target="../media/image23.png"/><Relationship Id="rId26" Type="http://schemas.openxmlformats.org/officeDocument/2006/relationships/hyperlink" Target="https://www.slidebooks.com/collections/sales-and-marketing/products/marketing-sales-toolkit?variant=31584180011090" TargetMode="External"/><Relationship Id="rId3" Type="http://schemas.openxmlformats.org/officeDocument/2006/relationships/tags" Target="../tags/tag26.xml"/><Relationship Id="rId21" Type="http://schemas.openxmlformats.org/officeDocument/2006/relationships/image" Target="../media/image26.svg"/><Relationship Id="rId34" Type="http://schemas.openxmlformats.org/officeDocument/2006/relationships/image" Target="../media/image29.png"/><Relationship Id="rId7" Type="http://schemas.openxmlformats.org/officeDocument/2006/relationships/image" Target="../media/image2.emf"/><Relationship Id="rId12" Type="http://schemas.openxmlformats.org/officeDocument/2006/relationships/image" Target="../media/image17.png"/><Relationship Id="rId17" Type="http://schemas.openxmlformats.org/officeDocument/2006/relationships/image" Target="../media/image22.svg"/><Relationship Id="rId25" Type="http://schemas.openxmlformats.org/officeDocument/2006/relationships/hyperlink" Target="https://www.slidebooks.com/collections/discounted-bundle/products/project-manager-toolkit?variant=773543889" TargetMode="External"/><Relationship Id="rId33" Type="http://schemas.openxmlformats.org/officeDocument/2006/relationships/image" Target="../media/image28.svg"/><Relationship Id="rId2" Type="http://schemas.openxmlformats.org/officeDocument/2006/relationships/tags" Target="../tags/tag25.xml"/><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hyperlink" Target="https://www.slidebooks.com/collections/discounted-bundle/products/behavioral-skills-toolkit?variant=22116212677" TargetMode="External"/><Relationship Id="rId1" Type="http://schemas.openxmlformats.org/officeDocument/2006/relationships/vmlDrawing" Target="../drawings/vmlDrawing18.vml"/><Relationship Id="rId6" Type="http://schemas.openxmlformats.org/officeDocument/2006/relationships/oleObject" Target="../embeddings/oleObject18.bin"/><Relationship Id="rId11" Type="http://schemas.openxmlformats.org/officeDocument/2006/relationships/image" Target="../media/image16.svg"/><Relationship Id="rId24" Type="http://schemas.openxmlformats.org/officeDocument/2006/relationships/hyperlink" Target="https://www.slidebooks.com/collections/discounted-bundle/products/change-management-toolbox?variant=935073897" TargetMode="External"/><Relationship Id="rId32" Type="http://schemas.openxmlformats.org/officeDocument/2006/relationships/image" Target="../media/image27.png"/><Relationship Id="rId5" Type="http://schemas.openxmlformats.org/officeDocument/2006/relationships/notesSlide" Target="../notesSlides/notesSlide13.xml"/><Relationship Id="rId15" Type="http://schemas.openxmlformats.org/officeDocument/2006/relationships/image" Target="../media/image20.svg"/><Relationship Id="rId23" Type="http://schemas.openxmlformats.org/officeDocument/2006/relationships/hyperlink" Target="https://www.slidebooks.com/collections/management-consulting/products/management-consulting-toolkit?variant=22532413423698" TargetMode="External"/><Relationship Id="rId28" Type="http://schemas.openxmlformats.org/officeDocument/2006/relationships/hyperlink" Target="https://www.slidebooks.com/collections/operations-and-supply-chain-management/products/operational-excellence-toolkit?variant=21571101957" TargetMode="External"/><Relationship Id="rId10" Type="http://schemas.openxmlformats.org/officeDocument/2006/relationships/image" Target="../media/image15.png"/><Relationship Id="rId19" Type="http://schemas.openxmlformats.org/officeDocument/2006/relationships/image" Target="../media/image24.svg"/><Relationship Id="rId31" Type="http://schemas.openxmlformats.org/officeDocument/2006/relationships/hyperlink" Target="https://www.slidebooks.com/products/digital-transformation-toolkit?variant=32127821316178" TargetMode="External"/><Relationship Id="rId4" Type="http://schemas.openxmlformats.org/officeDocument/2006/relationships/slideLayout" Target="../slideLayouts/slideLayout3.xml"/><Relationship Id="rId9" Type="http://schemas.openxmlformats.org/officeDocument/2006/relationships/image" Target="../media/image14.svg"/><Relationship Id="rId14" Type="http://schemas.openxmlformats.org/officeDocument/2006/relationships/image" Target="../media/image19.png"/><Relationship Id="rId22" Type="http://schemas.openxmlformats.org/officeDocument/2006/relationships/hyperlink" Target="https://www.slidebooks.com/collections/discounted-bundle/products/strategy-toolkit?variant=17648810693" TargetMode="External"/><Relationship Id="rId27" Type="http://schemas.openxmlformats.org/officeDocument/2006/relationships/hyperlink" Target="https://www.slidebooks.com/collections/financial-templates/products/merger-and-acquisition-toolkit?variant=17648913989" TargetMode="External"/><Relationship Id="rId30" Type="http://schemas.openxmlformats.org/officeDocument/2006/relationships/hyperlink" Target="https://www.slidebooks.com/collections/discounted-bundle/products/legal-toolkit?variant=31584776880210" TargetMode="External"/><Relationship Id="rId35" Type="http://schemas.openxmlformats.org/officeDocument/2006/relationships/image" Target="../media/image30.svg"/><Relationship Id="rId8"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hyperlink" Target="https://www.slidebooks.com/products/strategy-toolkit?variant=17648810693" TargetMode="External"/><Relationship Id="rId13" Type="http://schemas.openxmlformats.org/officeDocument/2006/relationships/image" Target="../media/image31.png"/><Relationship Id="rId3" Type="http://schemas.openxmlformats.org/officeDocument/2006/relationships/tags" Target="../tags/tag28.xml"/><Relationship Id="rId7" Type="http://schemas.openxmlformats.org/officeDocument/2006/relationships/image" Target="../media/image2.emf"/><Relationship Id="rId12" Type="http://schemas.openxmlformats.org/officeDocument/2006/relationships/hyperlink" Target="https://www.slidebooks.com/products/business-toolkit?variant=12473147916370&amp;utm_source=email&amp;utm_medium=email&amp;utm_campaign=entering%20new%20market" TargetMode="External"/><Relationship Id="rId2" Type="http://schemas.openxmlformats.org/officeDocument/2006/relationships/tags" Target="../tags/tag27.xml"/><Relationship Id="rId1" Type="http://schemas.openxmlformats.org/officeDocument/2006/relationships/vmlDrawing" Target="../drawings/vmlDrawing19.vml"/><Relationship Id="rId6" Type="http://schemas.openxmlformats.org/officeDocument/2006/relationships/oleObject" Target="../embeddings/oleObject19.bin"/><Relationship Id="rId11" Type="http://schemas.openxmlformats.org/officeDocument/2006/relationships/hyperlink" Target="https://www.slidebooks.com/collections/best-seller-business-documents/products/business-toolkit?variant=12473147916370" TargetMode="External"/><Relationship Id="rId5" Type="http://schemas.openxmlformats.org/officeDocument/2006/relationships/notesSlide" Target="../notesSlides/notesSlide14.xml"/><Relationship Id="rId10" Type="http://schemas.openxmlformats.org/officeDocument/2006/relationships/hyperlink" Target="https://www.slidebooks.com/products/business-toolkit?variant=12473147916370" TargetMode="External"/><Relationship Id="rId4" Type="http://schemas.openxmlformats.org/officeDocument/2006/relationships/slideLayout" Target="../slideLayouts/slideLayout3.xml"/><Relationship Id="rId9" Type="http://schemas.openxmlformats.org/officeDocument/2006/relationships/hyperlink" Target="http://www.slidebooks.com/"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slidebooks.com/" TargetMode="External"/><Relationship Id="rId3" Type="http://schemas.openxmlformats.org/officeDocument/2006/relationships/tags" Target="../tags/tag30.xml"/><Relationship Id="rId7" Type="http://schemas.openxmlformats.org/officeDocument/2006/relationships/image" Target="../media/image1.emf"/><Relationship Id="rId2" Type="http://schemas.openxmlformats.org/officeDocument/2006/relationships/tags" Target="../tags/tag29.xml"/><Relationship Id="rId1" Type="http://schemas.openxmlformats.org/officeDocument/2006/relationships/vmlDrawing" Target="../drawings/vmlDrawing20.vml"/><Relationship Id="rId6" Type="http://schemas.openxmlformats.org/officeDocument/2006/relationships/oleObject" Target="../embeddings/oleObject20.bin"/><Relationship Id="rId11" Type="http://schemas.openxmlformats.org/officeDocument/2006/relationships/image" Target="../media/image34.png"/><Relationship Id="rId5" Type="http://schemas.openxmlformats.org/officeDocument/2006/relationships/notesSlide" Target="../notesSlides/notesSlide15.xml"/><Relationship Id="rId10" Type="http://schemas.openxmlformats.org/officeDocument/2006/relationships/image" Target="../media/image33.png"/><Relationship Id="rId4" Type="http://schemas.openxmlformats.org/officeDocument/2006/relationships/slideLayout" Target="../slideLayouts/slideLayout3.xml"/><Relationship Id="rId9" Type="http://schemas.openxmlformats.org/officeDocument/2006/relationships/image" Target="../media/image32.png"/></Relationships>
</file>

<file path=ppt/slides/_rels/slide16.xml.rels><?xml version="1.0" encoding="UTF-8" standalone="yes"?>
<Relationships xmlns="http://schemas.openxmlformats.org/package/2006/relationships"><Relationship Id="rId8" Type="http://schemas.openxmlformats.org/officeDocument/2006/relationships/hyperlink" Target="https://www.slidebooks.com/" TargetMode="External"/><Relationship Id="rId3" Type="http://schemas.openxmlformats.org/officeDocument/2006/relationships/tags" Target="../tags/tag32.xml"/><Relationship Id="rId7" Type="http://schemas.openxmlformats.org/officeDocument/2006/relationships/image" Target="../media/image1.emf"/><Relationship Id="rId2" Type="http://schemas.openxmlformats.org/officeDocument/2006/relationships/tags" Target="../tags/tag31.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notesSlide" Target="../notesSlides/notesSlide16.xml"/><Relationship Id="rId4" Type="http://schemas.openxmlformats.org/officeDocument/2006/relationships/slideLayout" Target="../slideLayouts/slideLayout3.xml"/><Relationship Id="rId9" Type="http://schemas.openxmlformats.org/officeDocument/2006/relationships/image" Target="../media/image35.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image" Target="../media/image4.emf"/><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image" Target="../media/image6.emf"/><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image" Target="../media/image7.emf"/><Relationship Id="rId2" Type="http://schemas.openxmlformats.org/officeDocument/2006/relationships/tags" Target="../tags/tag16.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7.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8.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slideLayout" Target="../slideLayouts/slideLayout3.xml"/><Relationship Id="rId7" Type="http://schemas.openxmlformats.org/officeDocument/2006/relationships/image" Target="../media/image8.emf"/><Relationship Id="rId2" Type="http://schemas.openxmlformats.org/officeDocument/2006/relationships/tags" Target="../tags/tag19.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image" Target="../media/image10.emf"/><Relationship Id="rId2" Type="http://schemas.openxmlformats.org/officeDocument/2006/relationships/tags" Target="../tags/tag20.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image" Target="../media/image11.emf"/><Relationship Id="rId2" Type="http://schemas.openxmlformats.org/officeDocument/2006/relationships/tags" Target="../tags/tag21.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2"/>
            </p:custDataLst>
            <p:extLst>
              <p:ext uri="{D42A27DB-BD31-4B8C-83A1-F6EECF244321}">
                <p14:modId xmlns:p14="http://schemas.microsoft.com/office/powerpoint/2010/main" val="18061746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4" name="think-cell Slide" r:id="rId6" imgW="344" imgH="344" progId="TCLayout.ActiveDocument.1">
                  <p:embed/>
                </p:oleObj>
              </mc:Choice>
              <mc:Fallback>
                <p:oleObj name="think-cell Slide" r:id="rId6" imgW="344" imgH="34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C222716-69D1-4221-B418-044978CCFEDC}"/>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5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a:xfrm>
            <a:off x="502540" y="810229"/>
            <a:ext cx="11384659" cy="1967160"/>
          </a:xfrm>
        </p:spPr>
        <p:txBody>
          <a:bodyPr>
            <a:normAutofit/>
          </a:bodyPr>
          <a:lstStyle/>
          <a:p>
            <a:pPr>
              <a:defRPr/>
            </a:pPr>
            <a:r>
              <a:rPr lang="en-US" sz="5400" dirty="0"/>
              <a:t>Financial Model linking the 3 Financial Statements </a:t>
            </a:r>
            <a:r>
              <a:rPr lang="en-US" sz="5400"/>
              <a:t>- Tutorial</a:t>
            </a:r>
            <a:endParaRPr lang="en-US" sz="5400" dirty="0"/>
          </a:p>
        </p:txBody>
      </p:sp>
      <p:sp>
        <p:nvSpPr>
          <p:cNvPr id="3" name="Text Placeholder 2">
            <a:extLst>
              <a:ext uri="{FF2B5EF4-FFF2-40B4-BE49-F238E27FC236}">
                <a16:creationId xmlns:a16="http://schemas.microsoft.com/office/drawing/2014/main" id="{D781CD62-85AB-400E-A66C-9594AAD807B4}"/>
              </a:ext>
            </a:extLst>
          </p:cNvPr>
          <p:cNvSpPr>
            <a:spLocks noGrp="1"/>
          </p:cNvSpPr>
          <p:nvPr>
            <p:ph type="body" sz="quarter" idx="11"/>
          </p:nvPr>
        </p:nvSpPr>
        <p:spPr>
          <a:xfrm>
            <a:off x="503240" y="3280961"/>
            <a:ext cx="10313987" cy="276999"/>
          </a:xfrm>
        </p:spPr>
        <p:txBody>
          <a:bodyPr lIns="0" tIns="0" rIns="0" bIns="0">
            <a:spAutoFit/>
          </a:bodyPr>
          <a:lstStyle/>
          <a:p>
            <a:pPr>
              <a:defRPr/>
            </a:pPr>
            <a:r>
              <a:rPr lang="en-US" sz="2000" b="1" dirty="0"/>
              <a:t>By Former Deloitte Management Consultants</a:t>
            </a:r>
          </a:p>
        </p:txBody>
      </p:sp>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pic>
        <p:nvPicPr>
          <p:cNvPr id="14" name="Picture 13">
            <a:extLst>
              <a:ext uri="{FF2B5EF4-FFF2-40B4-BE49-F238E27FC236}">
                <a16:creationId xmlns:a16="http://schemas.microsoft.com/office/drawing/2014/main" id="{4323A288-DF62-40EE-A63D-BDD5F640613B}"/>
              </a:ext>
            </a:extLst>
          </p:cNvPr>
          <p:cNvPicPr>
            <a:picLocks noChangeAspect="1"/>
          </p:cNvPicPr>
          <p:nvPr/>
        </p:nvPicPr>
        <p:blipFill>
          <a:blip r:embed="rId8"/>
          <a:stretch>
            <a:fillRect/>
          </a:stretch>
        </p:blipFill>
        <p:spPr>
          <a:xfrm>
            <a:off x="6179595" y="3596148"/>
            <a:ext cx="5436950" cy="26596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extLst>
              <p:ext uri="{D42A27DB-BD31-4B8C-83A1-F6EECF244321}">
                <p14:modId xmlns:p14="http://schemas.microsoft.com/office/powerpoint/2010/main" val="12000779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5529"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9 - The Balance sheet projected year should be automatically updated based on the Cash flow statement. Just ensure that Asset equals Liabilities + Equity</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10</a:t>
            </a:fld>
            <a:endParaRPr lang="en-US" sz="1000" dirty="0">
              <a:solidFill>
                <a:srgbClr val="ADAFBB"/>
              </a:solidFill>
            </a:endParaRPr>
          </a:p>
        </p:txBody>
      </p:sp>
      <p:pic>
        <p:nvPicPr>
          <p:cNvPr id="8" name="Picture 7">
            <a:extLst>
              <a:ext uri="{FF2B5EF4-FFF2-40B4-BE49-F238E27FC236}">
                <a16:creationId xmlns:a16="http://schemas.microsoft.com/office/drawing/2014/main" id="{2C3833B7-ACFA-4F7D-B916-CD1AAB731C79}"/>
              </a:ext>
            </a:extLst>
          </p:cNvPr>
          <p:cNvPicPr>
            <a:picLocks noChangeAspect="1"/>
          </p:cNvPicPr>
          <p:nvPr/>
        </p:nvPicPr>
        <p:blipFill>
          <a:blip r:embed="rId7"/>
          <a:stretch>
            <a:fillRect/>
          </a:stretch>
        </p:blipFill>
        <p:spPr>
          <a:xfrm>
            <a:off x="2932690" y="1831258"/>
            <a:ext cx="7034544" cy="4520380"/>
          </a:xfrm>
          <a:prstGeom prst="rect">
            <a:avLst/>
          </a:prstGeom>
          <a:solidFill>
            <a:srgbClr val="FFFFFF">
              <a:shade val="85000"/>
            </a:srgbClr>
          </a:solidFill>
          <a:ln>
            <a:noFill/>
          </a:ln>
          <a:effectLst>
            <a:outerShdw blurRad="63500" sx="102000" sy="102000" algn="ctr" rotWithShape="0">
              <a:prstClr val="black">
                <a:alpha val="40000"/>
              </a:prstClr>
            </a:outerShdw>
            <a:reflection blurRad="12700" stA="60000" endPos="0" dist="5000" dir="5400000" sy="-100000" algn="bl" rotWithShape="0"/>
          </a:effectLst>
        </p:spPr>
      </p:pic>
      <p:sp>
        <p:nvSpPr>
          <p:cNvPr id="9" name="Rounded Rectangular Callout 5">
            <a:extLst>
              <a:ext uri="{FF2B5EF4-FFF2-40B4-BE49-F238E27FC236}">
                <a16:creationId xmlns:a16="http://schemas.microsoft.com/office/drawing/2014/main" id="{3EA3964C-DD20-47B5-9A0B-63D99C5D89B7}"/>
              </a:ext>
            </a:extLst>
          </p:cNvPr>
          <p:cNvSpPr/>
          <p:nvPr/>
        </p:nvSpPr>
        <p:spPr bwMode="auto">
          <a:xfrm>
            <a:off x="511278" y="1966453"/>
            <a:ext cx="2143432" cy="4257366"/>
          </a:xfrm>
          <a:prstGeom prst="wedgeRoundRectCallout">
            <a:avLst>
              <a:gd name="adj1" fmla="val 62844"/>
              <a:gd name="adj2" fmla="val 46540"/>
              <a:gd name="adj3" fmla="val 16667"/>
            </a:avLst>
          </a:prstGeom>
          <a:solidFill>
            <a:schemeClr val="bg1">
              <a:alpha val="88000"/>
            </a:schemeClr>
          </a:solidFill>
          <a:ln w="9525">
            <a:solidFill>
              <a:schemeClr val="bg1">
                <a:lumMod val="65000"/>
              </a:schemeClr>
            </a:solidFill>
          </a:ln>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dirty="0">
                <a:cs typeface="Times New Roman" pitchFamily="18" charset="0"/>
              </a:rPr>
              <a:t>If Asset doesn’t equal Liability + Equity, check that:</a:t>
            </a:r>
          </a:p>
          <a:p>
            <a:pPr marL="88900" indent="-88900" defTabSz="623853" fontAlgn="base">
              <a:spcBef>
                <a:spcPts val="300"/>
              </a:spcBef>
              <a:spcAft>
                <a:spcPts val="300"/>
              </a:spcAft>
              <a:buClr>
                <a:schemeClr val="tx1"/>
              </a:buClr>
              <a:buFont typeface="Arial" panose="020B0604020202020204" pitchFamily="34" charset="0"/>
              <a:buChar char="•"/>
            </a:pPr>
            <a:r>
              <a:rPr lang="en-US" sz="1200" dirty="0">
                <a:cs typeface="Times New Roman" pitchFamily="18" charset="0"/>
              </a:rPr>
              <a:t>Every line items of the Balance sheet is linked to the relevant line item of the Cash flow statement</a:t>
            </a:r>
          </a:p>
          <a:p>
            <a:pPr marL="88900" indent="-88900" defTabSz="623853" fontAlgn="base">
              <a:spcBef>
                <a:spcPts val="300"/>
              </a:spcBef>
              <a:spcAft>
                <a:spcPts val="300"/>
              </a:spcAft>
              <a:buClr>
                <a:schemeClr val="tx1"/>
              </a:buClr>
              <a:buFont typeface="Arial" panose="020B0604020202020204" pitchFamily="34" charset="0"/>
              <a:buChar char="•"/>
            </a:pPr>
            <a:r>
              <a:rPr lang="en-US" sz="1200" dirty="0">
                <a:cs typeface="Times New Roman" pitchFamily="18" charset="0"/>
              </a:rPr>
              <a:t>Each cash flow statement line items is used once</a:t>
            </a:r>
          </a:p>
          <a:p>
            <a:pPr marL="88900" indent="-88900" defTabSz="623853" fontAlgn="base">
              <a:spcBef>
                <a:spcPts val="300"/>
              </a:spcBef>
              <a:spcAft>
                <a:spcPts val="300"/>
              </a:spcAft>
              <a:buClr>
                <a:schemeClr val="tx1"/>
              </a:buClr>
              <a:buFont typeface="Arial" panose="020B0604020202020204" pitchFamily="34" charset="0"/>
              <a:buChar char="•"/>
            </a:pPr>
            <a:r>
              <a:rPr lang="en-US" sz="1200" dirty="0">
                <a:cs typeface="Times New Roman" pitchFamily="18" charset="0"/>
              </a:rPr>
              <a:t>Ensure that the “sign” linking the Balance sheet with the Cash flow statement is the right correct using your common </a:t>
            </a:r>
            <a:r>
              <a:rPr lang="en-US" sz="1200" dirty="0" err="1">
                <a:cs typeface="Times New Roman" pitchFamily="18" charset="0"/>
              </a:rPr>
              <a:t>sence</a:t>
            </a:r>
            <a:r>
              <a:rPr lang="en-US" sz="1200" dirty="0">
                <a:cs typeface="Times New Roman" pitchFamily="18" charset="0"/>
              </a:rPr>
              <a:t> or checking the formulas we used in our Excel examples</a:t>
            </a:r>
          </a:p>
        </p:txBody>
      </p:sp>
      <p:pic>
        <p:nvPicPr>
          <p:cNvPr id="12" name="Picture 11">
            <a:extLst>
              <a:ext uri="{FF2B5EF4-FFF2-40B4-BE49-F238E27FC236}">
                <a16:creationId xmlns:a16="http://schemas.microsoft.com/office/drawing/2014/main" id="{3D9AB6D3-9287-4CFE-984C-C0CD10C86FE8}"/>
              </a:ext>
            </a:extLst>
          </p:cNvPr>
          <p:cNvPicPr>
            <a:picLocks noChangeAspect="1"/>
          </p:cNvPicPr>
          <p:nvPr/>
        </p:nvPicPr>
        <p:blipFill>
          <a:blip r:embed="rId8"/>
          <a:stretch>
            <a:fillRect/>
          </a:stretch>
        </p:blipFill>
        <p:spPr>
          <a:xfrm>
            <a:off x="10205883" y="1757516"/>
            <a:ext cx="1081087" cy="958490"/>
          </a:xfrm>
          <a:prstGeom prst="rect">
            <a:avLst/>
          </a:prstGeom>
        </p:spPr>
      </p:pic>
    </p:spTree>
    <p:extLst>
      <p:ext uri="{BB962C8B-B14F-4D97-AF65-F5344CB8AC3E}">
        <p14:creationId xmlns:p14="http://schemas.microsoft.com/office/powerpoint/2010/main" val="403796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extLst>
              <p:ext uri="{D42A27DB-BD31-4B8C-83A1-F6EECF244321}">
                <p14:modId xmlns:p14="http://schemas.microsoft.com/office/powerpoint/2010/main" val="29564034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7414"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10 - Double check that your financial statements automatically update </a:t>
            </a:r>
            <a:br>
              <a:rPr lang="en-US" sz="2400" kern="0" dirty="0"/>
            </a:br>
            <a:r>
              <a:rPr lang="en-US" sz="2400" kern="0" dirty="0"/>
              <a:t>when you change of scenario and make sure the financial statements are </a:t>
            </a:r>
            <a:br>
              <a:rPr lang="en-US" sz="2400" kern="0" dirty="0"/>
            </a:br>
            <a:r>
              <a:rPr lang="en-US" sz="2400" kern="0" dirty="0"/>
              <a:t>linked properly</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11</a:t>
            </a:fld>
            <a:endParaRPr lang="en-US" sz="1000" dirty="0">
              <a:solidFill>
                <a:srgbClr val="ADAFBB"/>
              </a:solidFill>
            </a:endParaRPr>
          </a:p>
        </p:txBody>
      </p:sp>
      <p:sp>
        <p:nvSpPr>
          <p:cNvPr id="40" name="Rectangle 39">
            <a:extLst>
              <a:ext uri="{FF2B5EF4-FFF2-40B4-BE49-F238E27FC236}">
                <a16:creationId xmlns:a16="http://schemas.microsoft.com/office/drawing/2014/main" id="{1FD63B46-A683-4E06-AED6-F4A2482FE2AA}"/>
              </a:ext>
            </a:extLst>
          </p:cNvPr>
          <p:cNvSpPr/>
          <p:nvPr/>
        </p:nvSpPr>
        <p:spPr>
          <a:xfrm>
            <a:off x="629265" y="1602658"/>
            <a:ext cx="3300563" cy="3436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bg1"/>
                </a:solidFill>
              </a:rPr>
              <a:t>From Income statement…</a:t>
            </a:r>
          </a:p>
        </p:txBody>
      </p:sp>
      <p:sp>
        <p:nvSpPr>
          <p:cNvPr id="41" name="Rectangle 40">
            <a:extLst>
              <a:ext uri="{FF2B5EF4-FFF2-40B4-BE49-F238E27FC236}">
                <a16:creationId xmlns:a16="http://schemas.microsoft.com/office/drawing/2014/main" id="{6A2E5430-F7CE-45EE-B135-DAC32249DE46}"/>
              </a:ext>
            </a:extLst>
          </p:cNvPr>
          <p:cNvSpPr/>
          <p:nvPr/>
        </p:nvSpPr>
        <p:spPr>
          <a:xfrm>
            <a:off x="629265" y="201505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b="1" dirty="0">
                <a:solidFill>
                  <a:schemeClr val="tx1"/>
                </a:solidFill>
              </a:rPr>
              <a:t>Revenue</a:t>
            </a:r>
          </a:p>
        </p:txBody>
      </p:sp>
      <p:sp>
        <p:nvSpPr>
          <p:cNvPr id="42" name="Rectangle 41">
            <a:extLst>
              <a:ext uri="{FF2B5EF4-FFF2-40B4-BE49-F238E27FC236}">
                <a16:creationId xmlns:a16="http://schemas.microsoft.com/office/drawing/2014/main" id="{4D2D8238-D9A9-4EDC-AB7C-5BA3CAA76112}"/>
              </a:ext>
            </a:extLst>
          </p:cNvPr>
          <p:cNvSpPr/>
          <p:nvPr/>
        </p:nvSpPr>
        <p:spPr>
          <a:xfrm>
            <a:off x="629265" y="2367540"/>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b="1" dirty="0">
                <a:solidFill>
                  <a:schemeClr val="tx1"/>
                </a:solidFill>
              </a:rPr>
              <a:t>Cost of goods sold</a:t>
            </a:r>
          </a:p>
        </p:txBody>
      </p:sp>
      <p:sp>
        <p:nvSpPr>
          <p:cNvPr id="43" name="Rectangle 42">
            <a:extLst>
              <a:ext uri="{FF2B5EF4-FFF2-40B4-BE49-F238E27FC236}">
                <a16:creationId xmlns:a16="http://schemas.microsoft.com/office/drawing/2014/main" id="{ABC2D45A-901B-4787-8269-0DE04052898F}"/>
              </a:ext>
            </a:extLst>
          </p:cNvPr>
          <p:cNvSpPr/>
          <p:nvPr/>
        </p:nvSpPr>
        <p:spPr>
          <a:xfrm>
            <a:off x="629265" y="2720028"/>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a:solidFill>
                  <a:schemeClr val="tx1"/>
                </a:solidFill>
              </a:rPr>
              <a:t>Gross profit</a:t>
            </a:r>
            <a:endParaRPr lang="en-GB" sz="1100" b="1" dirty="0">
              <a:solidFill>
                <a:schemeClr val="tx1"/>
              </a:solidFill>
            </a:endParaRPr>
          </a:p>
        </p:txBody>
      </p:sp>
      <p:sp>
        <p:nvSpPr>
          <p:cNvPr id="44" name="Rectangle 43">
            <a:extLst>
              <a:ext uri="{FF2B5EF4-FFF2-40B4-BE49-F238E27FC236}">
                <a16:creationId xmlns:a16="http://schemas.microsoft.com/office/drawing/2014/main" id="{2C6D1BC5-223B-4555-9328-97AFD7E56497}"/>
              </a:ext>
            </a:extLst>
          </p:cNvPr>
          <p:cNvSpPr/>
          <p:nvPr/>
        </p:nvSpPr>
        <p:spPr>
          <a:xfrm>
            <a:off x="629265" y="3072515"/>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a:solidFill>
                  <a:schemeClr val="tx1"/>
                </a:solidFill>
              </a:rPr>
              <a:t>Operating expenses</a:t>
            </a:r>
            <a:endParaRPr lang="en-GB" sz="1100" b="1" dirty="0">
              <a:solidFill>
                <a:schemeClr val="tx1"/>
              </a:solidFill>
            </a:endParaRPr>
          </a:p>
        </p:txBody>
      </p:sp>
      <p:sp>
        <p:nvSpPr>
          <p:cNvPr id="45" name="Rectangle 44">
            <a:extLst>
              <a:ext uri="{FF2B5EF4-FFF2-40B4-BE49-F238E27FC236}">
                <a16:creationId xmlns:a16="http://schemas.microsoft.com/office/drawing/2014/main" id="{1D0AC59E-EE79-4A2E-8BB1-488DBE6904F5}"/>
              </a:ext>
            </a:extLst>
          </p:cNvPr>
          <p:cNvSpPr/>
          <p:nvPr/>
        </p:nvSpPr>
        <p:spPr>
          <a:xfrm>
            <a:off x="629265" y="342500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a:solidFill>
                  <a:schemeClr val="tx1"/>
                </a:solidFill>
              </a:rPr>
              <a:t>EBITDA</a:t>
            </a:r>
            <a:endParaRPr lang="en-GB" sz="1100" b="1" dirty="0">
              <a:solidFill>
                <a:schemeClr val="tx1"/>
              </a:solidFill>
            </a:endParaRPr>
          </a:p>
        </p:txBody>
      </p:sp>
      <p:sp>
        <p:nvSpPr>
          <p:cNvPr id="46" name="Rectangle 45">
            <a:extLst>
              <a:ext uri="{FF2B5EF4-FFF2-40B4-BE49-F238E27FC236}">
                <a16:creationId xmlns:a16="http://schemas.microsoft.com/office/drawing/2014/main" id="{E7DE1EDE-CD15-4C2D-81BA-560AB50DC8FF}"/>
              </a:ext>
            </a:extLst>
          </p:cNvPr>
          <p:cNvSpPr/>
          <p:nvPr/>
        </p:nvSpPr>
        <p:spPr>
          <a:xfrm>
            <a:off x="629265" y="3777490"/>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Depreciation and amortization</a:t>
            </a:r>
          </a:p>
        </p:txBody>
      </p:sp>
      <p:sp>
        <p:nvSpPr>
          <p:cNvPr id="47" name="Rectangle 46">
            <a:extLst>
              <a:ext uri="{FF2B5EF4-FFF2-40B4-BE49-F238E27FC236}">
                <a16:creationId xmlns:a16="http://schemas.microsoft.com/office/drawing/2014/main" id="{CC5A1F93-3B29-4DF2-92A0-8E4358334934}"/>
              </a:ext>
            </a:extLst>
          </p:cNvPr>
          <p:cNvSpPr/>
          <p:nvPr/>
        </p:nvSpPr>
        <p:spPr>
          <a:xfrm>
            <a:off x="629265" y="4129978"/>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a:solidFill>
                  <a:schemeClr val="tx1"/>
                </a:solidFill>
              </a:rPr>
              <a:t>EBIT</a:t>
            </a:r>
            <a:endParaRPr lang="en-GB" sz="1100" b="1" dirty="0">
              <a:solidFill>
                <a:schemeClr val="tx1"/>
              </a:solidFill>
            </a:endParaRPr>
          </a:p>
        </p:txBody>
      </p:sp>
      <p:sp>
        <p:nvSpPr>
          <p:cNvPr id="48" name="Rectangle 47">
            <a:extLst>
              <a:ext uri="{FF2B5EF4-FFF2-40B4-BE49-F238E27FC236}">
                <a16:creationId xmlns:a16="http://schemas.microsoft.com/office/drawing/2014/main" id="{08D5CB3F-1BA2-47DB-9453-6CD1973D9E9C}"/>
              </a:ext>
            </a:extLst>
          </p:cNvPr>
          <p:cNvSpPr/>
          <p:nvPr/>
        </p:nvSpPr>
        <p:spPr>
          <a:xfrm>
            <a:off x="629265" y="4482465"/>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a:solidFill>
                  <a:schemeClr val="tx1"/>
                </a:solidFill>
              </a:rPr>
              <a:t>Interest</a:t>
            </a:r>
            <a:endParaRPr lang="en-AU" sz="1100" b="1" dirty="0">
              <a:solidFill>
                <a:schemeClr val="tx1"/>
              </a:solidFill>
            </a:endParaRPr>
          </a:p>
        </p:txBody>
      </p:sp>
      <p:sp>
        <p:nvSpPr>
          <p:cNvPr id="49" name="Rectangle 48">
            <a:extLst>
              <a:ext uri="{FF2B5EF4-FFF2-40B4-BE49-F238E27FC236}">
                <a16:creationId xmlns:a16="http://schemas.microsoft.com/office/drawing/2014/main" id="{D5B421BA-E7BF-4CF3-B3A9-1EE226E07C15}"/>
              </a:ext>
            </a:extLst>
          </p:cNvPr>
          <p:cNvSpPr/>
          <p:nvPr/>
        </p:nvSpPr>
        <p:spPr>
          <a:xfrm>
            <a:off x="629265" y="483495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a:solidFill>
                  <a:schemeClr val="tx1"/>
                </a:solidFill>
              </a:rPr>
              <a:t>Income tax expense</a:t>
            </a:r>
            <a:endParaRPr lang="en-GB" sz="1100" b="1" dirty="0">
              <a:solidFill>
                <a:schemeClr val="tx1"/>
              </a:solidFill>
            </a:endParaRPr>
          </a:p>
        </p:txBody>
      </p:sp>
      <p:sp>
        <p:nvSpPr>
          <p:cNvPr id="50" name="Rectangle 49">
            <a:extLst>
              <a:ext uri="{FF2B5EF4-FFF2-40B4-BE49-F238E27FC236}">
                <a16:creationId xmlns:a16="http://schemas.microsoft.com/office/drawing/2014/main" id="{9B36F4E4-387B-491C-BB00-3D52EB7824E5}"/>
              </a:ext>
            </a:extLst>
          </p:cNvPr>
          <p:cNvSpPr/>
          <p:nvPr/>
        </p:nvSpPr>
        <p:spPr>
          <a:xfrm>
            <a:off x="629265" y="5187440"/>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Net Income (Adjusted)</a:t>
            </a:r>
          </a:p>
        </p:txBody>
      </p:sp>
      <p:sp>
        <p:nvSpPr>
          <p:cNvPr id="51" name="Rectangle 50">
            <a:extLst>
              <a:ext uri="{FF2B5EF4-FFF2-40B4-BE49-F238E27FC236}">
                <a16:creationId xmlns:a16="http://schemas.microsoft.com/office/drawing/2014/main" id="{10BC163F-0A8A-473B-BBB8-D3D2EE214E66}"/>
              </a:ext>
            </a:extLst>
          </p:cNvPr>
          <p:cNvSpPr/>
          <p:nvPr/>
        </p:nvSpPr>
        <p:spPr>
          <a:xfrm>
            <a:off x="629265" y="5539927"/>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Net Income</a:t>
            </a:r>
          </a:p>
        </p:txBody>
      </p:sp>
      <p:sp>
        <p:nvSpPr>
          <p:cNvPr id="52" name="Rectangle 51">
            <a:extLst>
              <a:ext uri="{FF2B5EF4-FFF2-40B4-BE49-F238E27FC236}">
                <a16:creationId xmlns:a16="http://schemas.microsoft.com/office/drawing/2014/main" id="{6E5A9CAE-D9D4-480F-8687-B7C854DFF904}"/>
              </a:ext>
            </a:extLst>
          </p:cNvPr>
          <p:cNvSpPr/>
          <p:nvPr/>
        </p:nvSpPr>
        <p:spPr>
          <a:xfrm>
            <a:off x="629265" y="5892415"/>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Dividend </a:t>
            </a:r>
            <a:r>
              <a:rPr lang="en-GB" sz="1100" b="1" dirty="0" err="1">
                <a:solidFill>
                  <a:schemeClr val="tx1"/>
                </a:solidFill>
              </a:rPr>
              <a:t>payout</a:t>
            </a:r>
            <a:endParaRPr lang="en-GB" sz="1100" b="1" dirty="0">
              <a:solidFill>
                <a:schemeClr val="tx1"/>
              </a:solidFill>
            </a:endParaRPr>
          </a:p>
        </p:txBody>
      </p:sp>
      <p:sp>
        <p:nvSpPr>
          <p:cNvPr id="53" name="Rectangle 52">
            <a:extLst>
              <a:ext uri="{FF2B5EF4-FFF2-40B4-BE49-F238E27FC236}">
                <a16:creationId xmlns:a16="http://schemas.microsoft.com/office/drawing/2014/main" id="{85D3441B-2842-4C46-8E85-9FA9B1393A19}"/>
              </a:ext>
            </a:extLst>
          </p:cNvPr>
          <p:cNvSpPr/>
          <p:nvPr/>
        </p:nvSpPr>
        <p:spPr>
          <a:xfrm>
            <a:off x="629265" y="6244899"/>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Net income after distribution</a:t>
            </a:r>
          </a:p>
        </p:txBody>
      </p:sp>
      <p:sp>
        <p:nvSpPr>
          <p:cNvPr id="54" name="Rectangle 53">
            <a:extLst>
              <a:ext uri="{FF2B5EF4-FFF2-40B4-BE49-F238E27FC236}">
                <a16:creationId xmlns:a16="http://schemas.microsoft.com/office/drawing/2014/main" id="{36392030-FE74-4FCD-A62A-227CBCBA4730}"/>
              </a:ext>
            </a:extLst>
          </p:cNvPr>
          <p:cNvSpPr/>
          <p:nvPr/>
        </p:nvSpPr>
        <p:spPr>
          <a:xfrm>
            <a:off x="6983796" y="1602658"/>
            <a:ext cx="3300563" cy="3436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bg1"/>
                </a:solidFill>
              </a:rPr>
              <a:t>…to Cash flow statement</a:t>
            </a:r>
          </a:p>
        </p:txBody>
      </p:sp>
      <p:sp>
        <p:nvSpPr>
          <p:cNvPr id="55" name="Rectangle 54">
            <a:extLst>
              <a:ext uri="{FF2B5EF4-FFF2-40B4-BE49-F238E27FC236}">
                <a16:creationId xmlns:a16="http://schemas.microsoft.com/office/drawing/2014/main" id="{3918BBD7-AA46-47D5-92C1-84BEA8AFA9FD}"/>
              </a:ext>
            </a:extLst>
          </p:cNvPr>
          <p:cNvSpPr/>
          <p:nvPr/>
        </p:nvSpPr>
        <p:spPr>
          <a:xfrm>
            <a:off x="6983796" y="201505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Net income adjusted</a:t>
            </a:r>
          </a:p>
        </p:txBody>
      </p:sp>
      <p:sp>
        <p:nvSpPr>
          <p:cNvPr id="56" name="Rectangle 55">
            <a:extLst>
              <a:ext uri="{FF2B5EF4-FFF2-40B4-BE49-F238E27FC236}">
                <a16:creationId xmlns:a16="http://schemas.microsoft.com/office/drawing/2014/main" id="{5C945FCF-BAF5-4D8D-96C3-20B3AC086158}"/>
              </a:ext>
            </a:extLst>
          </p:cNvPr>
          <p:cNvSpPr/>
          <p:nvPr/>
        </p:nvSpPr>
        <p:spPr>
          <a:xfrm>
            <a:off x="6983796" y="236444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Depreciation and amortization</a:t>
            </a:r>
          </a:p>
        </p:txBody>
      </p:sp>
      <p:sp>
        <p:nvSpPr>
          <p:cNvPr id="57" name="Rectangle 56">
            <a:extLst>
              <a:ext uri="{FF2B5EF4-FFF2-40B4-BE49-F238E27FC236}">
                <a16:creationId xmlns:a16="http://schemas.microsoft.com/office/drawing/2014/main" id="{29315B68-3D63-43F9-99D0-B65B781A3412}"/>
              </a:ext>
            </a:extLst>
          </p:cNvPr>
          <p:cNvSpPr/>
          <p:nvPr/>
        </p:nvSpPr>
        <p:spPr>
          <a:xfrm>
            <a:off x="6983796" y="271383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Deferred income taxes</a:t>
            </a:r>
          </a:p>
        </p:txBody>
      </p:sp>
      <p:sp>
        <p:nvSpPr>
          <p:cNvPr id="58" name="Rectangle 57">
            <a:extLst>
              <a:ext uri="{FF2B5EF4-FFF2-40B4-BE49-F238E27FC236}">
                <a16:creationId xmlns:a16="http://schemas.microsoft.com/office/drawing/2014/main" id="{39634D88-BB50-4903-8EEC-DFCCFE369F18}"/>
              </a:ext>
            </a:extLst>
          </p:cNvPr>
          <p:cNvSpPr/>
          <p:nvPr/>
        </p:nvSpPr>
        <p:spPr>
          <a:xfrm>
            <a:off x="6983796" y="306322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Changes in accounts receivable</a:t>
            </a:r>
          </a:p>
        </p:txBody>
      </p:sp>
      <p:sp>
        <p:nvSpPr>
          <p:cNvPr id="59" name="Rectangle 58">
            <a:extLst>
              <a:ext uri="{FF2B5EF4-FFF2-40B4-BE49-F238E27FC236}">
                <a16:creationId xmlns:a16="http://schemas.microsoft.com/office/drawing/2014/main" id="{5090F6EA-6A01-4800-B559-F610D7699074}"/>
              </a:ext>
            </a:extLst>
          </p:cNvPr>
          <p:cNvSpPr/>
          <p:nvPr/>
        </p:nvSpPr>
        <p:spPr>
          <a:xfrm>
            <a:off x="6983796" y="341261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Changes in inventory</a:t>
            </a:r>
          </a:p>
        </p:txBody>
      </p:sp>
      <p:sp>
        <p:nvSpPr>
          <p:cNvPr id="60" name="Rectangle 59">
            <a:extLst>
              <a:ext uri="{FF2B5EF4-FFF2-40B4-BE49-F238E27FC236}">
                <a16:creationId xmlns:a16="http://schemas.microsoft.com/office/drawing/2014/main" id="{1338FEE1-12DF-4CE9-AE49-BE85453FA05A}"/>
              </a:ext>
            </a:extLst>
          </p:cNvPr>
          <p:cNvSpPr/>
          <p:nvPr/>
        </p:nvSpPr>
        <p:spPr>
          <a:xfrm>
            <a:off x="6983796" y="376200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Changes in accounts payable</a:t>
            </a:r>
          </a:p>
        </p:txBody>
      </p:sp>
      <p:sp>
        <p:nvSpPr>
          <p:cNvPr id="61" name="Rectangle 60">
            <a:extLst>
              <a:ext uri="{FF2B5EF4-FFF2-40B4-BE49-F238E27FC236}">
                <a16:creationId xmlns:a16="http://schemas.microsoft.com/office/drawing/2014/main" id="{44F98724-1EF3-4D08-AF7A-2C8AF6C6DC9A}"/>
              </a:ext>
            </a:extLst>
          </p:cNvPr>
          <p:cNvSpPr/>
          <p:nvPr/>
        </p:nvSpPr>
        <p:spPr>
          <a:xfrm>
            <a:off x="6983796" y="411139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Changes in accrued liabilities</a:t>
            </a:r>
          </a:p>
        </p:txBody>
      </p:sp>
      <p:sp>
        <p:nvSpPr>
          <p:cNvPr id="62" name="Rectangle 61">
            <a:extLst>
              <a:ext uri="{FF2B5EF4-FFF2-40B4-BE49-F238E27FC236}">
                <a16:creationId xmlns:a16="http://schemas.microsoft.com/office/drawing/2014/main" id="{676A39DA-7872-4271-AAC0-456CC19998F4}"/>
              </a:ext>
            </a:extLst>
          </p:cNvPr>
          <p:cNvSpPr/>
          <p:nvPr/>
        </p:nvSpPr>
        <p:spPr>
          <a:xfrm>
            <a:off x="6983796" y="446078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CAPEX</a:t>
            </a:r>
          </a:p>
        </p:txBody>
      </p:sp>
      <p:sp>
        <p:nvSpPr>
          <p:cNvPr id="63" name="Rectangle 62">
            <a:extLst>
              <a:ext uri="{FF2B5EF4-FFF2-40B4-BE49-F238E27FC236}">
                <a16:creationId xmlns:a16="http://schemas.microsoft.com/office/drawing/2014/main" id="{0357C30A-FA2B-455D-AD74-A9A8E5E8DD4C}"/>
              </a:ext>
            </a:extLst>
          </p:cNvPr>
          <p:cNvSpPr/>
          <p:nvPr/>
        </p:nvSpPr>
        <p:spPr>
          <a:xfrm>
            <a:off x="6983796" y="481017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Other investing activities</a:t>
            </a:r>
          </a:p>
        </p:txBody>
      </p:sp>
      <p:sp>
        <p:nvSpPr>
          <p:cNvPr id="64" name="Rectangle 63">
            <a:extLst>
              <a:ext uri="{FF2B5EF4-FFF2-40B4-BE49-F238E27FC236}">
                <a16:creationId xmlns:a16="http://schemas.microsoft.com/office/drawing/2014/main" id="{746A0F86-D834-4D90-B7F9-5A2505650A97}"/>
              </a:ext>
            </a:extLst>
          </p:cNvPr>
          <p:cNvSpPr/>
          <p:nvPr/>
        </p:nvSpPr>
        <p:spPr>
          <a:xfrm>
            <a:off x="6983796" y="515956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Debt</a:t>
            </a:r>
          </a:p>
        </p:txBody>
      </p:sp>
      <p:sp>
        <p:nvSpPr>
          <p:cNvPr id="65" name="Rectangle 64">
            <a:extLst>
              <a:ext uri="{FF2B5EF4-FFF2-40B4-BE49-F238E27FC236}">
                <a16:creationId xmlns:a16="http://schemas.microsoft.com/office/drawing/2014/main" id="{9F9EB4E5-8B01-4A3C-8C24-87547F18DD9C}"/>
              </a:ext>
            </a:extLst>
          </p:cNvPr>
          <p:cNvSpPr/>
          <p:nvPr/>
        </p:nvSpPr>
        <p:spPr>
          <a:xfrm>
            <a:off x="6983796" y="550895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Dividends paid</a:t>
            </a:r>
          </a:p>
        </p:txBody>
      </p:sp>
      <p:sp>
        <p:nvSpPr>
          <p:cNvPr id="66" name="Rectangle 65">
            <a:extLst>
              <a:ext uri="{FF2B5EF4-FFF2-40B4-BE49-F238E27FC236}">
                <a16:creationId xmlns:a16="http://schemas.microsoft.com/office/drawing/2014/main" id="{40802937-184D-4381-AEF7-3F541FDD5109}"/>
              </a:ext>
            </a:extLst>
          </p:cNvPr>
          <p:cNvSpPr/>
          <p:nvPr/>
        </p:nvSpPr>
        <p:spPr>
          <a:xfrm>
            <a:off x="6983796" y="585834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Equity Issuances (buybacks)</a:t>
            </a:r>
          </a:p>
        </p:txBody>
      </p:sp>
      <p:sp>
        <p:nvSpPr>
          <p:cNvPr id="67" name="Rectangle 66">
            <a:extLst>
              <a:ext uri="{FF2B5EF4-FFF2-40B4-BE49-F238E27FC236}">
                <a16:creationId xmlns:a16="http://schemas.microsoft.com/office/drawing/2014/main" id="{244A2A55-2159-40ED-B7EA-64B8964AC1DA}"/>
              </a:ext>
            </a:extLst>
          </p:cNvPr>
          <p:cNvSpPr/>
          <p:nvPr/>
        </p:nvSpPr>
        <p:spPr>
          <a:xfrm>
            <a:off x="6983796" y="620773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Total change in cash</a:t>
            </a:r>
          </a:p>
        </p:txBody>
      </p:sp>
      <p:sp>
        <p:nvSpPr>
          <p:cNvPr id="68" name="Right Brace 67">
            <a:extLst>
              <a:ext uri="{FF2B5EF4-FFF2-40B4-BE49-F238E27FC236}">
                <a16:creationId xmlns:a16="http://schemas.microsoft.com/office/drawing/2014/main" id="{60F1226A-8CCD-4798-BE9B-E30C002168A5}"/>
              </a:ext>
            </a:extLst>
          </p:cNvPr>
          <p:cNvSpPr/>
          <p:nvPr/>
        </p:nvSpPr>
        <p:spPr>
          <a:xfrm>
            <a:off x="10354887" y="1946320"/>
            <a:ext cx="284531" cy="2478367"/>
          </a:xfrm>
          <a:prstGeom prst="rightBrace">
            <a:avLst>
              <a:gd name="adj1" fmla="val 29066"/>
              <a:gd name="adj2" fmla="val 50000"/>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69" name="TextBox 68">
            <a:extLst>
              <a:ext uri="{FF2B5EF4-FFF2-40B4-BE49-F238E27FC236}">
                <a16:creationId xmlns:a16="http://schemas.microsoft.com/office/drawing/2014/main" id="{309CF6A5-49ED-4119-A62C-3F87661BB463}"/>
              </a:ext>
            </a:extLst>
          </p:cNvPr>
          <p:cNvSpPr txBox="1"/>
          <p:nvPr/>
        </p:nvSpPr>
        <p:spPr>
          <a:xfrm>
            <a:off x="10562262" y="2987708"/>
            <a:ext cx="1138125" cy="415498"/>
          </a:xfrm>
          <a:prstGeom prst="rect">
            <a:avLst/>
          </a:prstGeom>
          <a:noFill/>
        </p:spPr>
        <p:txBody>
          <a:bodyPr wrap="square" rtlCol="0">
            <a:spAutoFit/>
          </a:bodyPr>
          <a:lstStyle/>
          <a:p>
            <a:pPr algn="ctr"/>
            <a:r>
              <a:rPr lang="en-AU" sz="1050" b="1" dirty="0"/>
              <a:t>Operating activities</a:t>
            </a:r>
          </a:p>
        </p:txBody>
      </p:sp>
      <p:sp>
        <p:nvSpPr>
          <p:cNvPr id="70" name="Right Brace 69">
            <a:extLst>
              <a:ext uri="{FF2B5EF4-FFF2-40B4-BE49-F238E27FC236}">
                <a16:creationId xmlns:a16="http://schemas.microsoft.com/office/drawing/2014/main" id="{00754736-18B9-4BD0-AB9B-6E5FA45ACFD9}"/>
              </a:ext>
            </a:extLst>
          </p:cNvPr>
          <p:cNvSpPr/>
          <p:nvPr/>
        </p:nvSpPr>
        <p:spPr>
          <a:xfrm>
            <a:off x="10354887" y="4484512"/>
            <a:ext cx="284531" cy="659832"/>
          </a:xfrm>
          <a:prstGeom prst="rightBrace">
            <a:avLst>
              <a:gd name="adj1" fmla="val 29066"/>
              <a:gd name="adj2" fmla="val 50000"/>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71" name="TextBox 70">
            <a:extLst>
              <a:ext uri="{FF2B5EF4-FFF2-40B4-BE49-F238E27FC236}">
                <a16:creationId xmlns:a16="http://schemas.microsoft.com/office/drawing/2014/main" id="{A00A6386-CD10-4D42-AA72-DE180D5CBBA2}"/>
              </a:ext>
            </a:extLst>
          </p:cNvPr>
          <p:cNvSpPr txBox="1"/>
          <p:nvPr/>
        </p:nvSpPr>
        <p:spPr>
          <a:xfrm>
            <a:off x="10562262" y="4631796"/>
            <a:ext cx="1138125" cy="415498"/>
          </a:xfrm>
          <a:prstGeom prst="rect">
            <a:avLst/>
          </a:prstGeom>
          <a:noFill/>
        </p:spPr>
        <p:txBody>
          <a:bodyPr wrap="square" rtlCol="0">
            <a:spAutoFit/>
          </a:bodyPr>
          <a:lstStyle/>
          <a:p>
            <a:pPr algn="ctr"/>
            <a:r>
              <a:rPr lang="en-AU" sz="1050" b="1" dirty="0"/>
              <a:t>Investing activities</a:t>
            </a:r>
          </a:p>
        </p:txBody>
      </p:sp>
      <p:sp>
        <p:nvSpPr>
          <p:cNvPr id="72" name="Right Brace 71">
            <a:extLst>
              <a:ext uri="{FF2B5EF4-FFF2-40B4-BE49-F238E27FC236}">
                <a16:creationId xmlns:a16="http://schemas.microsoft.com/office/drawing/2014/main" id="{0DFAD61F-A09A-46DB-83BB-F7384BEC747F}"/>
              </a:ext>
            </a:extLst>
          </p:cNvPr>
          <p:cNvSpPr/>
          <p:nvPr/>
        </p:nvSpPr>
        <p:spPr>
          <a:xfrm>
            <a:off x="10354887" y="5171932"/>
            <a:ext cx="284531" cy="989747"/>
          </a:xfrm>
          <a:prstGeom prst="rightBrace">
            <a:avLst>
              <a:gd name="adj1" fmla="val 29067"/>
              <a:gd name="adj2" fmla="val 50000"/>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73" name="TextBox 72">
            <a:extLst>
              <a:ext uri="{FF2B5EF4-FFF2-40B4-BE49-F238E27FC236}">
                <a16:creationId xmlns:a16="http://schemas.microsoft.com/office/drawing/2014/main" id="{3552202C-D077-43A2-9EB3-F655855FDBD8}"/>
              </a:ext>
            </a:extLst>
          </p:cNvPr>
          <p:cNvSpPr txBox="1"/>
          <p:nvPr/>
        </p:nvSpPr>
        <p:spPr>
          <a:xfrm>
            <a:off x="10562262" y="5489291"/>
            <a:ext cx="1138125" cy="415498"/>
          </a:xfrm>
          <a:prstGeom prst="rect">
            <a:avLst/>
          </a:prstGeom>
          <a:noFill/>
        </p:spPr>
        <p:txBody>
          <a:bodyPr wrap="square" rtlCol="0">
            <a:spAutoFit/>
          </a:bodyPr>
          <a:lstStyle/>
          <a:p>
            <a:pPr algn="ctr"/>
            <a:r>
              <a:rPr lang="en-AU" sz="1050" b="1" dirty="0"/>
              <a:t>Financing activities</a:t>
            </a:r>
          </a:p>
        </p:txBody>
      </p:sp>
      <p:cxnSp>
        <p:nvCxnSpPr>
          <p:cNvPr id="74" name="Elbow Connector 51">
            <a:extLst>
              <a:ext uri="{FF2B5EF4-FFF2-40B4-BE49-F238E27FC236}">
                <a16:creationId xmlns:a16="http://schemas.microsoft.com/office/drawing/2014/main" id="{47F49455-213C-481F-9CC3-FFB0257BA712}"/>
              </a:ext>
            </a:extLst>
          </p:cNvPr>
          <p:cNvCxnSpPr>
            <a:stCxn id="50" idx="3"/>
            <a:endCxn id="55" idx="1"/>
          </p:cNvCxnSpPr>
          <p:nvPr/>
        </p:nvCxnSpPr>
        <p:spPr>
          <a:xfrm flipV="1">
            <a:off x="3929828" y="2147081"/>
            <a:ext cx="3053969" cy="3172387"/>
          </a:xfrm>
          <a:prstGeom prst="bentConnector3">
            <a:avLst>
              <a:gd name="adj1" fmla="val 564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53">
            <a:extLst>
              <a:ext uri="{FF2B5EF4-FFF2-40B4-BE49-F238E27FC236}">
                <a16:creationId xmlns:a16="http://schemas.microsoft.com/office/drawing/2014/main" id="{14EB86E4-0BFF-489C-984B-5E096D5FD111}"/>
              </a:ext>
            </a:extLst>
          </p:cNvPr>
          <p:cNvCxnSpPr>
            <a:stCxn id="46" idx="3"/>
            <a:endCxn id="56" idx="1"/>
          </p:cNvCxnSpPr>
          <p:nvPr/>
        </p:nvCxnSpPr>
        <p:spPr>
          <a:xfrm flipV="1">
            <a:off x="3929828" y="2496471"/>
            <a:ext cx="3053969" cy="14130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57">
            <a:extLst>
              <a:ext uri="{FF2B5EF4-FFF2-40B4-BE49-F238E27FC236}">
                <a16:creationId xmlns:a16="http://schemas.microsoft.com/office/drawing/2014/main" id="{79E884B3-208B-4FE9-BA93-B1C5D7F45D21}"/>
              </a:ext>
            </a:extLst>
          </p:cNvPr>
          <p:cNvCxnSpPr>
            <a:stCxn id="52" idx="3"/>
            <a:endCxn id="65" idx="1"/>
          </p:cNvCxnSpPr>
          <p:nvPr/>
        </p:nvCxnSpPr>
        <p:spPr>
          <a:xfrm flipV="1">
            <a:off x="3929828" y="5640981"/>
            <a:ext cx="3053969" cy="3834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358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extLst>
              <p:ext uri="{D42A27DB-BD31-4B8C-83A1-F6EECF244321}">
                <p14:modId xmlns:p14="http://schemas.microsoft.com/office/powerpoint/2010/main" val="38521087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57101"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10 - Double check that your financial statements automatically update </a:t>
            </a:r>
            <a:br>
              <a:rPr lang="en-US" sz="2400" kern="0" dirty="0"/>
            </a:br>
            <a:r>
              <a:rPr lang="en-US" sz="2400" kern="0" dirty="0"/>
              <a:t>when you change of scenario and make sure the financial statements are </a:t>
            </a:r>
            <a:br>
              <a:rPr lang="en-US" sz="2400" kern="0" dirty="0"/>
            </a:br>
            <a:r>
              <a:rPr lang="en-US" sz="2400" kern="0" dirty="0"/>
              <a:t>linked properly</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12</a:t>
            </a:fld>
            <a:endParaRPr lang="en-US" sz="1000" dirty="0">
              <a:solidFill>
                <a:srgbClr val="ADAFBB"/>
              </a:solidFill>
            </a:endParaRPr>
          </a:p>
        </p:txBody>
      </p:sp>
      <p:sp>
        <p:nvSpPr>
          <p:cNvPr id="128" name="Rectangle 127">
            <a:extLst>
              <a:ext uri="{FF2B5EF4-FFF2-40B4-BE49-F238E27FC236}">
                <a16:creationId xmlns:a16="http://schemas.microsoft.com/office/drawing/2014/main" id="{F9C78A35-7289-4BF8-88F3-A7DED8FB0CB5}"/>
              </a:ext>
            </a:extLst>
          </p:cNvPr>
          <p:cNvSpPr/>
          <p:nvPr/>
        </p:nvSpPr>
        <p:spPr>
          <a:xfrm>
            <a:off x="1810452" y="1602658"/>
            <a:ext cx="3177868" cy="340040"/>
          </a:xfrm>
          <a:prstGeom prst="rect">
            <a:avLst/>
          </a:prstGeom>
          <a:solidFill>
            <a:srgbClr val="002776"/>
          </a:solidFill>
          <a:ln w="25400" cap="flat" cmpd="sng" algn="ctr">
            <a:solidFill>
              <a:srgbClr val="00277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400" b="1" i="0" u="none" strike="noStrike" kern="0" cap="none" spc="0" normalizeH="0" baseline="0" noProof="0" dirty="0">
                <a:ln>
                  <a:noFill/>
                </a:ln>
                <a:solidFill>
                  <a:srgbClr val="FFFFFF"/>
                </a:solidFill>
                <a:effectLst/>
                <a:uLnTx/>
                <a:uFillTx/>
                <a:latin typeface="Arial"/>
                <a:ea typeface="+mn-ea"/>
                <a:cs typeface="+mn-cs"/>
              </a:rPr>
              <a:t>From Cash flow statement…</a:t>
            </a:r>
          </a:p>
        </p:txBody>
      </p:sp>
      <p:sp>
        <p:nvSpPr>
          <p:cNvPr id="129" name="Rectangle 128">
            <a:extLst>
              <a:ext uri="{FF2B5EF4-FFF2-40B4-BE49-F238E27FC236}">
                <a16:creationId xmlns:a16="http://schemas.microsoft.com/office/drawing/2014/main" id="{7FA39063-9675-4B69-A87E-DB79C744E273}"/>
              </a:ext>
            </a:extLst>
          </p:cNvPr>
          <p:cNvSpPr/>
          <p:nvPr/>
        </p:nvSpPr>
        <p:spPr>
          <a:xfrm>
            <a:off x="1810452" y="2010706"/>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Net income adjusted</a:t>
            </a:r>
          </a:p>
        </p:txBody>
      </p:sp>
      <p:sp>
        <p:nvSpPr>
          <p:cNvPr id="130" name="Rectangle 129">
            <a:extLst>
              <a:ext uri="{FF2B5EF4-FFF2-40B4-BE49-F238E27FC236}">
                <a16:creationId xmlns:a16="http://schemas.microsoft.com/office/drawing/2014/main" id="{A9046394-651B-477B-88BA-1FAEBAF8A16F}"/>
              </a:ext>
            </a:extLst>
          </p:cNvPr>
          <p:cNvSpPr/>
          <p:nvPr/>
        </p:nvSpPr>
        <p:spPr>
          <a:xfrm>
            <a:off x="1810452" y="2356413"/>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Depreciation and amortization</a:t>
            </a:r>
          </a:p>
        </p:txBody>
      </p:sp>
      <p:sp>
        <p:nvSpPr>
          <p:cNvPr id="131" name="Rectangle 130">
            <a:extLst>
              <a:ext uri="{FF2B5EF4-FFF2-40B4-BE49-F238E27FC236}">
                <a16:creationId xmlns:a16="http://schemas.microsoft.com/office/drawing/2014/main" id="{D3A7ACF5-FF66-4349-998E-92EF038B0FEA}"/>
              </a:ext>
            </a:extLst>
          </p:cNvPr>
          <p:cNvSpPr/>
          <p:nvPr/>
        </p:nvSpPr>
        <p:spPr>
          <a:xfrm>
            <a:off x="1810452" y="2702120"/>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Deferred income taxes</a:t>
            </a:r>
          </a:p>
        </p:txBody>
      </p:sp>
      <p:sp>
        <p:nvSpPr>
          <p:cNvPr id="132" name="Rectangle 131">
            <a:extLst>
              <a:ext uri="{FF2B5EF4-FFF2-40B4-BE49-F238E27FC236}">
                <a16:creationId xmlns:a16="http://schemas.microsoft.com/office/drawing/2014/main" id="{C3429638-F35C-4CB5-8900-AE175CBFCE5B}"/>
              </a:ext>
            </a:extLst>
          </p:cNvPr>
          <p:cNvSpPr/>
          <p:nvPr/>
        </p:nvSpPr>
        <p:spPr>
          <a:xfrm>
            <a:off x="1810452" y="3047827"/>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Changes in accounts receivable</a:t>
            </a:r>
          </a:p>
        </p:txBody>
      </p:sp>
      <p:sp>
        <p:nvSpPr>
          <p:cNvPr id="133" name="Rectangle 132">
            <a:extLst>
              <a:ext uri="{FF2B5EF4-FFF2-40B4-BE49-F238E27FC236}">
                <a16:creationId xmlns:a16="http://schemas.microsoft.com/office/drawing/2014/main" id="{C36DD450-1465-4531-AAA0-D62921E1F802}"/>
              </a:ext>
            </a:extLst>
          </p:cNvPr>
          <p:cNvSpPr/>
          <p:nvPr/>
        </p:nvSpPr>
        <p:spPr>
          <a:xfrm>
            <a:off x="1810452" y="3393535"/>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Changes in inventory</a:t>
            </a:r>
          </a:p>
        </p:txBody>
      </p:sp>
      <p:sp>
        <p:nvSpPr>
          <p:cNvPr id="134" name="Rectangle 133">
            <a:extLst>
              <a:ext uri="{FF2B5EF4-FFF2-40B4-BE49-F238E27FC236}">
                <a16:creationId xmlns:a16="http://schemas.microsoft.com/office/drawing/2014/main" id="{6BE07065-854D-4F7F-A098-D1A2CB4D6E92}"/>
              </a:ext>
            </a:extLst>
          </p:cNvPr>
          <p:cNvSpPr/>
          <p:nvPr/>
        </p:nvSpPr>
        <p:spPr>
          <a:xfrm>
            <a:off x="1810452" y="3739242"/>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Changes in accounts payable</a:t>
            </a:r>
          </a:p>
        </p:txBody>
      </p:sp>
      <p:sp>
        <p:nvSpPr>
          <p:cNvPr id="135" name="Rectangle 134">
            <a:extLst>
              <a:ext uri="{FF2B5EF4-FFF2-40B4-BE49-F238E27FC236}">
                <a16:creationId xmlns:a16="http://schemas.microsoft.com/office/drawing/2014/main" id="{3BFF2192-A9B5-4195-A306-413CDD8A1B13}"/>
              </a:ext>
            </a:extLst>
          </p:cNvPr>
          <p:cNvSpPr/>
          <p:nvPr/>
        </p:nvSpPr>
        <p:spPr>
          <a:xfrm>
            <a:off x="1810452" y="4084949"/>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Changes in accrued liabilities</a:t>
            </a:r>
          </a:p>
        </p:txBody>
      </p:sp>
      <p:sp>
        <p:nvSpPr>
          <p:cNvPr id="136" name="Rectangle 135">
            <a:extLst>
              <a:ext uri="{FF2B5EF4-FFF2-40B4-BE49-F238E27FC236}">
                <a16:creationId xmlns:a16="http://schemas.microsoft.com/office/drawing/2014/main" id="{8F805A7B-A4E8-48DE-B74F-1A8B09DC53BF}"/>
              </a:ext>
            </a:extLst>
          </p:cNvPr>
          <p:cNvSpPr/>
          <p:nvPr/>
        </p:nvSpPr>
        <p:spPr>
          <a:xfrm>
            <a:off x="1810452" y="4430656"/>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effectLst/>
                <a:uLnTx/>
                <a:uFillTx/>
                <a:ea typeface="+mn-ea"/>
                <a:cs typeface="+mn-cs"/>
              </a:rPr>
              <a:t>CAPEX</a:t>
            </a:r>
          </a:p>
        </p:txBody>
      </p:sp>
      <p:sp>
        <p:nvSpPr>
          <p:cNvPr id="137" name="Rectangle 136">
            <a:extLst>
              <a:ext uri="{FF2B5EF4-FFF2-40B4-BE49-F238E27FC236}">
                <a16:creationId xmlns:a16="http://schemas.microsoft.com/office/drawing/2014/main" id="{817BD29D-F014-4378-9C2D-71CCEB40041E}"/>
              </a:ext>
            </a:extLst>
          </p:cNvPr>
          <p:cNvSpPr/>
          <p:nvPr/>
        </p:nvSpPr>
        <p:spPr>
          <a:xfrm>
            <a:off x="1810452" y="4776363"/>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Other investing activities</a:t>
            </a:r>
          </a:p>
        </p:txBody>
      </p:sp>
      <p:sp>
        <p:nvSpPr>
          <p:cNvPr id="138" name="Rectangle 137">
            <a:extLst>
              <a:ext uri="{FF2B5EF4-FFF2-40B4-BE49-F238E27FC236}">
                <a16:creationId xmlns:a16="http://schemas.microsoft.com/office/drawing/2014/main" id="{130429DA-9CD9-46D6-AE6C-3442DACE62A1}"/>
              </a:ext>
            </a:extLst>
          </p:cNvPr>
          <p:cNvSpPr/>
          <p:nvPr/>
        </p:nvSpPr>
        <p:spPr>
          <a:xfrm>
            <a:off x="1810452" y="5122071"/>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Debt</a:t>
            </a:r>
          </a:p>
        </p:txBody>
      </p:sp>
      <p:sp>
        <p:nvSpPr>
          <p:cNvPr id="139" name="Rectangle 138">
            <a:extLst>
              <a:ext uri="{FF2B5EF4-FFF2-40B4-BE49-F238E27FC236}">
                <a16:creationId xmlns:a16="http://schemas.microsoft.com/office/drawing/2014/main" id="{AEE0CAF7-6E58-4DF6-9A45-D39AD72CF7E6}"/>
              </a:ext>
            </a:extLst>
          </p:cNvPr>
          <p:cNvSpPr/>
          <p:nvPr/>
        </p:nvSpPr>
        <p:spPr>
          <a:xfrm>
            <a:off x="1810452" y="5467778"/>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Dividends paid</a:t>
            </a:r>
          </a:p>
        </p:txBody>
      </p:sp>
      <p:sp>
        <p:nvSpPr>
          <p:cNvPr id="140" name="Rectangle 139">
            <a:extLst>
              <a:ext uri="{FF2B5EF4-FFF2-40B4-BE49-F238E27FC236}">
                <a16:creationId xmlns:a16="http://schemas.microsoft.com/office/drawing/2014/main" id="{6F851DED-9139-4976-9230-04828EA3F28F}"/>
              </a:ext>
            </a:extLst>
          </p:cNvPr>
          <p:cNvSpPr/>
          <p:nvPr/>
        </p:nvSpPr>
        <p:spPr>
          <a:xfrm>
            <a:off x="1810452" y="5813485"/>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Equity Issuances (buybacks)</a:t>
            </a:r>
          </a:p>
        </p:txBody>
      </p:sp>
      <p:sp>
        <p:nvSpPr>
          <p:cNvPr id="141" name="Rectangle 140">
            <a:extLst>
              <a:ext uri="{FF2B5EF4-FFF2-40B4-BE49-F238E27FC236}">
                <a16:creationId xmlns:a16="http://schemas.microsoft.com/office/drawing/2014/main" id="{E2F1711B-A71D-4CB0-9AFC-73B721535700}"/>
              </a:ext>
            </a:extLst>
          </p:cNvPr>
          <p:cNvSpPr/>
          <p:nvPr/>
        </p:nvSpPr>
        <p:spPr>
          <a:xfrm>
            <a:off x="1810452" y="6159192"/>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effectLst/>
                <a:uLnTx/>
                <a:uFillTx/>
                <a:ea typeface="+mn-ea"/>
                <a:cs typeface="+mn-cs"/>
              </a:rPr>
              <a:t>Total change in cash</a:t>
            </a:r>
          </a:p>
        </p:txBody>
      </p:sp>
      <p:sp>
        <p:nvSpPr>
          <p:cNvPr id="142" name="TextBox 141">
            <a:extLst>
              <a:ext uri="{FF2B5EF4-FFF2-40B4-BE49-F238E27FC236}">
                <a16:creationId xmlns:a16="http://schemas.microsoft.com/office/drawing/2014/main" id="{8077662E-5981-4702-9DC2-D30598F9AE58}"/>
              </a:ext>
            </a:extLst>
          </p:cNvPr>
          <p:cNvSpPr txBox="1"/>
          <p:nvPr/>
        </p:nvSpPr>
        <p:spPr>
          <a:xfrm>
            <a:off x="435078" y="2966031"/>
            <a:ext cx="1095817" cy="41549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1" i="0" u="none" strike="noStrike" kern="0" cap="none" spc="0" normalizeH="0" baseline="0" noProof="0" dirty="0">
                <a:ln>
                  <a:noFill/>
                </a:ln>
                <a:effectLst/>
                <a:uLnTx/>
                <a:uFillTx/>
              </a:rPr>
              <a:t>Operating activities</a:t>
            </a:r>
          </a:p>
        </p:txBody>
      </p:sp>
      <p:sp>
        <p:nvSpPr>
          <p:cNvPr id="143" name="TextBox 142">
            <a:extLst>
              <a:ext uri="{FF2B5EF4-FFF2-40B4-BE49-F238E27FC236}">
                <a16:creationId xmlns:a16="http://schemas.microsoft.com/office/drawing/2014/main" id="{8CEC6E3A-5130-40AA-A79C-E00F6FDF44D6}"/>
              </a:ext>
            </a:extLst>
          </p:cNvPr>
          <p:cNvSpPr txBox="1"/>
          <p:nvPr/>
        </p:nvSpPr>
        <p:spPr>
          <a:xfrm>
            <a:off x="472908" y="4697023"/>
            <a:ext cx="1095817" cy="41549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1" i="0" u="none" strike="noStrike" kern="0" cap="none" spc="0" normalizeH="0" baseline="0" noProof="0" dirty="0">
                <a:ln>
                  <a:noFill/>
                </a:ln>
                <a:effectLst/>
                <a:uLnTx/>
                <a:uFillTx/>
              </a:rPr>
              <a:t>Investing activities</a:t>
            </a:r>
          </a:p>
        </p:txBody>
      </p:sp>
      <p:sp>
        <p:nvSpPr>
          <p:cNvPr id="144" name="TextBox 143">
            <a:extLst>
              <a:ext uri="{FF2B5EF4-FFF2-40B4-BE49-F238E27FC236}">
                <a16:creationId xmlns:a16="http://schemas.microsoft.com/office/drawing/2014/main" id="{563E2F38-31A4-4CA8-8FF6-331EDE35F91C}"/>
              </a:ext>
            </a:extLst>
          </p:cNvPr>
          <p:cNvSpPr txBox="1"/>
          <p:nvPr/>
        </p:nvSpPr>
        <p:spPr>
          <a:xfrm>
            <a:off x="466385" y="5555192"/>
            <a:ext cx="1095817" cy="41549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1" i="0" u="none" strike="noStrike" kern="0" cap="none" spc="0" normalizeH="0" baseline="0" noProof="0">
                <a:ln>
                  <a:noFill/>
                </a:ln>
                <a:effectLst/>
                <a:uLnTx/>
                <a:uFillTx/>
              </a:rPr>
              <a:t>Financing </a:t>
            </a:r>
            <a:r>
              <a:rPr kumimoji="0" lang="en-AU" sz="1050" b="1" i="0" u="none" strike="noStrike" kern="0" cap="none" spc="0" normalizeH="0" baseline="0" noProof="0" dirty="0">
                <a:ln>
                  <a:noFill/>
                </a:ln>
                <a:effectLst/>
                <a:uLnTx/>
                <a:uFillTx/>
              </a:rPr>
              <a:t>activities</a:t>
            </a:r>
          </a:p>
        </p:txBody>
      </p:sp>
      <p:sp>
        <p:nvSpPr>
          <p:cNvPr id="145" name="Left Brace 144">
            <a:extLst>
              <a:ext uri="{FF2B5EF4-FFF2-40B4-BE49-F238E27FC236}">
                <a16:creationId xmlns:a16="http://schemas.microsoft.com/office/drawing/2014/main" id="{25D6BD1F-26BF-4631-8E1C-C8EBF4CDE186}"/>
              </a:ext>
            </a:extLst>
          </p:cNvPr>
          <p:cNvSpPr/>
          <p:nvPr/>
        </p:nvSpPr>
        <p:spPr>
          <a:xfrm>
            <a:off x="1458226" y="1993704"/>
            <a:ext cx="273954" cy="2366677"/>
          </a:xfrm>
          <a:prstGeom prst="leftBrace">
            <a:avLst>
              <a:gd name="adj1" fmla="val 29867"/>
              <a:gd name="adj2" fmla="val 50000"/>
            </a:avLst>
          </a:prstGeom>
          <a:noFill/>
          <a:ln w="9525" cap="flat" cmpd="sng" algn="ctr">
            <a:solidFill>
              <a:schemeClr val="bg1">
                <a:lumMod val="6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effectLst/>
              <a:uLnTx/>
              <a:uFillTx/>
              <a:ea typeface="+mn-ea"/>
              <a:cs typeface="+mn-cs"/>
            </a:endParaRPr>
          </a:p>
        </p:txBody>
      </p:sp>
      <p:sp>
        <p:nvSpPr>
          <p:cNvPr id="146" name="Left Brace 145">
            <a:extLst>
              <a:ext uri="{FF2B5EF4-FFF2-40B4-BE49-F238E27FC236}">
                <a16:creationId xmlns:a16="http://schemas.microsoft.com/office/drawing/2014/main" id="{766CFD07-226E-4F30-8B99-2343CE387FF1}"/>
              </a:ext>
            </a:extLst>
          </p:cNvPr>
          <p:cNvSpPr/>
          <p:nvPr/>
        </p:nvSpPr>
        <p:spPr>
          <a:xfrm>
            <a:off x="1458226" y="4411387"/>
            <a:ext cx="273954" cy="979315"/>
          </a:xfrm>
          <a:prstGeom prst="leftBrace">
            <a:avLst>
              <a:gd name="adj1" fmla="val 26278"/>
              <a:gd name="adj2" fmla="val 50000"/>
            </a:avLst>
          </a:prstGeom>
          <a:noFill/>
          <a:ln w="9525" cap="flat" cmpd="sng" algn="ctr">
            <a:solidFill>
              <a:schemeClr val="bg1">
                <a:lumMod val="6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effectLst/>
              <a:uLnTx/>
              <a:uFillTx/>
              <a:ea typeface="+mn-ea"/>
              <a:cs typeface="+mn-cs"/>
            </a:endParaRPr>
          </a:p>
        </p:txBody>
      </p:sp>
      <p:sp>
        <p:nvSpPr>
          <p:cNvPr id="147" name="Left Brace 146">
            <a:extLst>
              <a:ext uri="{FF2B5EF4-FFF2-40B4-BE49-F238E27FC236}">
                <a16:creationId xmlns:a16="http://schemas.microsoft.com/office/drawing/2014/main" id="{5DCF5C98-A689-441B-ABB7-533D3A077599}"/>
              </a:ext>
            </a:extLst>
          </p:cNvPr>
          <p:cNvSpPr/>
          <p:nvPr/>
        </p:nvSpPr>
        <p:spPr>
          <a:xfrm>
            <a:off x="1458226" y="5439027"/>
            <a:ext cx="273954" cy="652877"/>
          </a:xfrm>
          <a:prstGeom prst="leftBrace">
            <a:avLst>
              <a:gd name="adj1" fmla="val 26278"/>
              <a:gd name="adj2" fmla="val 50000"/>
            </a:avLst>
          </a:prstGeom>
          <a:noFill/>
          <a:ln w="9525" cap="flat" cmpd="sng" algn="ctr">
            <a:solidFill>
              <a:schemeClr val="bg1">
                <a:lumMod val="6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effectLst/>
              <a:uLnTx/>
              <a:uFillTx/>
              <a:ea typeface="+mn-ea"/>
              <a:cs typeface="+mn-cs"/>
            </a:endParaRPr>
          </a:p>
        </p:txBody>
      </p:sp>
      <p:sp>
        <p:nvSpPr>
          <p:cNvPr id="148" name="Rectangle 147">
            <a:extLst>
              <a:ext uri="{FF2B5EF4-FFF2-40B4-BE49-F238E27FC236}">
                <a16:creationId xmlns:a16="http://schemas.microsoft.com/office/drawing/2014/main" id="{3049D637-0810-4484-9123-BA4AB59995FF}"/>
              </a:ext>
            </a:extLst>
          </p:cNvPr>
          <p:cNvSpPr/>
          <p:nvPr/>
        </p:nvSpPr>
        <p:spPr>
          <a:xfrm>
            <a:off x="7271271" y="1602658"/>
            <a:ext cx="3177868" cy="340040"/>
          </a:xfrm>
          <a:prstGeom prst="rect">
            <a:avLst/>
          </a:prstGeom>
          <a:solidFill>
            <a:srgbClr val="002776"/>
          </a:solidFill>
          <a:ln w="25400" cap="flat" cmpd="sng" algn="ctr">
            <a:solidFill>
              <a:srgbClr val="00277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400" b="1" i="0" u="none" strike="noStrike" kern="0" cap="none" spc="0" normalizeH="0" baseline="0" noProof="0" dirty="0">
                <a:ln>
                  <a:noFill/>
                </a:ln>
                <a:solidFill>
                  <a:srgbClr val="FFFFFF"/>
                </a:solidFill>
                <a:effectLst/>
                <a:uLnTx/>
                <a:uFillTx/>
                <a:latin typeface="Arial"/>
                <a:ea typeface="+mn-ea"/>
                <a:cs typeface="+mn-cs"/>
              </a:rPr>
              <a:t>…to Balance Sheet</a:t>
            </a:r>
          </a:p>
        </p:txBody>
      </p:sp>
      <p:sp>
        <p:nvSpPr>
          <p:cNvPr id="149" name="Rectangle 148">
            <a:extLst>
              <a:ext uri="{FF2B5EF4-FFF2-40B4-BE49-F238E27FC236}">
                <a16:creationId xmlns:a16="http://schemas.microsoft.com/office/drawing/2014/main" id="{89E9CAF6-B5BD-46C5-8445-B8613D24589B}"/>
              </a:ext>
            </a:extLst>
          </p:cNvPr>
          <p:cNvSpPr/>
          <p:nvPr/>
        </p:nvSpPr>
        <p:spPr>
          <a:xfrm>
            <a:off x="7271271" y="2010706"/>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a:ln>
                  <a:noFill/>
                </a:ln>
                <a:effectLst/>
                <a:uLnTx/>
                <a:uFillTx/>
                <a:ea typeface="+mn-ea"/>
                <a:cs typeface="+mn-cs"/>
              </a:rPr>
              <a:t>Cash </a:t>
            </a:r>
            <a:endParaRPr kumimoji="0" lang="en-GB" sz="1100" b="1" i="0" u="none" strike="noStrike" kern="0" cap="none" spc="0" normalizeH="0" baseline="0" noProof="0" dirty="0">
              <a:ln>
                <a:noFill/>
              </a:ln>
              <a:effectLst/>
              <a:uLnTx/>
              <a:uFillTx/>
              <a:ea typeface="+mn-ea"/>
              <a:cs typeface="+mn-cs"/>
            </a:endParaRPr>
          </a:p>
        </p:txBody>
      </p:sp>
      <p:sp>
        <p:nvSpPr>
          <p:cNvPr id="150" name="Rectangle 149">
            <a:extLst>
              <a:ext uri="{FF2B5EF4-FFF2-40B4-BE49-F238E27FC236}">
                <a16:creationId xmlns:a16="http://schemas.microsoft.com/office/drawing/2014/main" id="{9AA87881-EA9B-415A-9C13-0670042A9813}"/>
              </a:ext>
            </a:extLst>
          </p:cNvPr>
          <p:cNvSpPr/>
          <p:nvPr/>
        </p:nvSpPr>
        <p:spPr>
          <a:xfrm>
            <a:off x="7271271" y="2382541"/>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Receivables, net</a:t>
            </a:r>
          </a:p>
        </p:txBody>
      </p:sp>
      <p:sp>
        <p:nvSpPr>
          <p:cNvPr id="151" name="Rectangle 150">
            <a:extLst>
              <a:ext uri="{FF2B5EF4-FFF2-40B4-BE49-F238E27FC236}">
                <a16:creationId xmlns:a16="http://schemas.microsoft.com/office/drawing/2014/main" id="{A0E37D59-400A-4FE5-9013-EF6893E6BD30}"/>
              </a:ext>
            </a:extLst>
          </p:cNvPr>
          <p:cNvSpPr/>
          <p:nvPr/>
        </p:nvSpPr>
        <p:spPr>
          <a:xfrm>
            <a:off x="7271271" y="2754376"/>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a:ln>
                  <a:noFill/>
                </a:ln>
                <a:effectLst/>
                <a:uLnTx/>
                <a:uFillTx/>
                <a:ea typeface="+mn-ea"/>
                <a:cs typeface="+mn-cs"/>
              </a:rPr>
              <a:t>Inventories</a:t>
            </a:r>
            <a:endParaRPr kumimoji="0" lang="en-GB" sz="1100" b="1" i="0" u="none" strike="noStrike" kern="0" cap="none" spc="0" normalizeH="0" baseline="0" noProof="0" dirty="0">
              <a:ln>
                <a:noFill/>
              </a:ln>
              <a:effectLst/>
              <a:uLnTx/>
              <a:uFillTx/>
              <a:ea typeface="+mn-ea"/>
              <a:cs typeface="+mn-cs"/>
            </a:endParaRPr>
          </a:p>
        </p:txBody>
      </p:sp>
      <p:sp>
        <p:nvSpPr>
          <p:cNvPr id="152" name="Rectangle 151">
            <a:extLst>
              <a:ext uri="{FF2B5EF4-FFF2-40B4-BE49-F238E27FC236}">
                <a16:creationId xmlns:a16="http://schemas.microsoft.com/office/drawing/2014/main" id="{B6A77DFF-1F98-417A-ACE7-C4C6FDCA55F0}"/>
              </a:ext>
            </a:extLst>
          </p:cNvPr>
          <p:cNvSpPr/>
          <p:nvPr/>
        </p:nvSpPr>
        <p:spPr>
          <a:xfrm>
            <a:off x="7271271" y="3126211"/>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a:ln>
                  <a:noFill/>
                </a:ln>
                <a:effectLst/>
                <a:uLnTx/>
                <a:uFillTx/>
                <a:ea typeface="+mn-ea"/>
                <a:cs typeface="+mn-cs"/>
              </a:rPr>
              <a:t>Property, plant and equipment, net</a:t>
            </a:r>
            <a:endParaRPr kumimoji="0" lang="en-US" sz="1100" b="1" i="0" u="none" strike="noStrike" kern="0" cap="none" spc="0" normalizeH="0" baseline="0" noProof="0" dirty="0">
              <a:ln>
                <a:noFill/>
              </a:ln>
              <a:effectLst/>
              <a:uLnTx/>
              <a:uFillTx/>
              <a:ea typeface="+mn-ea"/>
              <a:cs typeface="+mn-cs"/>
            </a:endParaRPr>
          </a:p>
        </p:txBody>
      </p:sp>
      <p:sp>
        <p:nvSpPr>
          <p:cNvPr id="153" name="Rectangle 152">
            <a:extLst>
              <a:ext uri="{FF2B5EF4-FFF2-40B4-BE49-F238E27FC236}">
                <a16:creationId xmlns:a16="http://schemas.microsoft.com/office/drawing/2014/main" id="{58E21784-9D30-4B36-A50C-18741BF9F33A}"/>
              </a:ext>
            </a:extLst>
          </p:cNvPr>
          <p:cNvSpPr/>
          <p:nvPr/>
        </p:nvSpPr>
        <p:spPr>
          <a:xfrm>
            <a:off x="7271271" y="3498046"/>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Other long-term assets</a:t>
            </a:r>
          </a:p>
        </p:txBody>
      </p:sp>
      <p:sp>
        <p:nvSpPr>
          <p:cNvPr id="154" name="Rectangle 153">
            <a:extLst>
              <a:ext uri="{FF2B5EF4-FFF2-40B4-BE49-F238E27FC236}">
                <a16:creationId xmlns:a16="http://schemas.microsoft.com/office/drawing/2014/main" id="{341EA18A-9A62-4F77-8F0C-DEF841B64BE6}"/>
              </a:ext>
            </a:extLst>
          </p:cNvPr>
          <p:cNvSpPr/>
          <p:nvPr/>
        </p:nvSpPr>
        <p:spPr>
          <a:xfrm>
            <a:off x="7271271" y="3869880"/>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Accounts payable</a:t>
            </a:r>
          </a:p>
        </p:txBody>
      </p:sp>
      <p:sp>
        <p:nvSpPr>
          <p:cNvPr id="155" name="Rectangle 154">
            <a:extLst>
              <a:ext uri="{FF2B5EF4-FFF2-40B4-BE49-F238E27FC236}">
                <a16:creationId xmlns:a16="http://schemas.microsoft.com/office/drawing/2014/main" id="{A62312BA-93A9-4711-878B-6B94FF6C66A9}"/>
              </a:ext>
            </a:extLst>
          </p:cNvPr>
          <p:cNvSpPr/>
          <p:nvPr/>
        </p:nvSpPr>
        <p:spPr>
          <a:xfrm>
            <a:off x="7271271" y="4241715"/>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a:ln>
                  <a:noFill/>
                </a:ln>
                <a:effectLst/>
                <a:uLnTx/>
                <a:uFillTx/>
                <a:ea typeface="+mn-ea"/>
                <a:cs typeface="+mn-cs"/>
              </a:rPr>
              <a:t>Accrued liabilities</a:t>
            </a:r>
            <a:endParaRPr kumimoji="0" lang="en-GB" sz="1100" b="1" i="0" u="none" strike="noStrike" kern="0" cap="none" spc="0" normalizeH="0" baseline="0" noProof="0" dirty="0">
              <a:ln>
                <a:noFill/>
              </a:ln>
              <a:effectLst/>
              <a:uLnTx/>
              <a:uFillTx/>
              <a:ea typeface="+mn-ea"/>
              <a:cs typeface="+mn-cs"/>
            </a:endParaRPr>
          </a:p>
        </p:txBody>
      </p:sp>
      <p:sp>
        <p:nvSpPr>
          <p:cNvPr id="156" name="Rectangle 155">
            <a:extLst>
              <a:ext uri="{FF2B5EF4-FFF2-40B4-BE49-F238E27FC236}">
                <a16:creationId xmlns:a16="http://schemas.microsoft.com/office/drawing/2014/main" id="{95A41354-6B6E-4EE2-8B41-E2BD07F61B8E}"/>
              </a:ext>
            </a:extLst>
          </p:cNvPr>
          <p:cNvSpPr/>
          <p:nvPr/>
        </p:nvSpPr>
        <p:spPr>
          <a:xfrm>
            <a:off x="7271271" y="4613550"/>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Debt</a:t>
            </a:r>
          </a:p>
        </p:txBody>
      </p:sp>
      <p:sp>
        <p:nvSpPr>
          <p:cNvPr id="157" name="Rectangle 156">
            <a:extLst>
              <a:ext uri="{FF2B5EF4-FFF2-40B4-BE49-F238E27FC236}">
                <a16:creationId xmlns:a16="http://schemas.microsoft.com/office/drawing/2014/main" id="{559EDC50-CA30-427C-8836-72895A314C55}"/>
              </a:ext>
            </a:extLst>
          </p:cNvPr>
          <p:cNvSpPr/>
          <p:nvPr/>
        </p:nvSpPr>
        <p:spPr>
          <a:xfrm>
            <a:off x="7271271" y="4985385"/>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effectLst/>
                <a:uLnTx/>
                <a:uFillTx/>
                <a:ea typeface="+mn-ea"/>
                <a:cs typeface="+mn-cs"/>
              </a:rPr>
              <a:t>Deferred income taxes</a:t>
            </a:r>
          </a:p>
        </p:txBody>
      </p:sp>
      <p:sp>
        <p:nvSpPr>
          <p:cNvPr id="158" name="Rectangle 157">
            <a:extLst>
              <a:ext uri="{FF2B5EF4-FFF2-40B4-BE49-F238E27FC236}">
                <a16:creationId xmlns:a16="http://schemas.microsoft.com/office/drawing/2014/main" id="{46272047-06A1-48BD-8828-36EBBAF65195}"/>
              </a:ext>
            </a:extLst>
          </p:cNvPr>
          <p:cNvSpPr/>
          <p:nvPr/>
        </p:nvSpPr>
        <p:spPr>
          <a:xfrm>
            <a:off x="7271271" y="5357219"/>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a:ln>
                  <a:noFill/>
                </a:ln>
                <a:effectLst/>
                <a:uLnTx/>
                <a:uFillTx/>
                <a:ea typeface="+mn-ea"/>
                <a:cs typeface="+mn-cs"/>
              </a:rPr>
              <a:t>Equity</a:t>
            </a:r>
            <a:endParaRPr kumimoji="0" lang="en-GB" sz="1100" b="1" i="0" u="none" strike="noStrike" kern="0" cap="none" spc="0" normalizeH="0" baseline="0" noProof="0" dirty="0">
              <a:ln>
                <a:noFill/>
              </a:ln>
              <a:effectLst/>
              <a:uLnTx/>
              <a:uFillTx/>
              <a:ea typeface="+mn-ea"/>
              <a:cs typeface="+mn-cs"/>
            </a:endParaRPr>
          </a:p>
        </p:txBody>
      </p:sp>
      <p:sp>
        <p:nvSpPr>
          <p:cNvPr id="159" name="Rectangle 158">
            <a:extLst>
              <a:ext uri="{FF2B5EF4-FFF2-40B4-BE49-F238E27FC236}">
                <a16:creationId xmlns:a16="http://schemas.microsoft.com/office/drawing/2014/main" id="{C95484BF-DA25-4F73-83C5-1E9E80C391AB}"/>
              </a:ext>
            </a:extLst>
          </p:cNvPr>
          <p:cNvSpPr/>
          <p:nvPr/>
        </p:nvSpPr>
        <p:spPr>
          <a:xfrm>
            <a:off x="7271271" y="5729051"/>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a:ln>
                  <a:noFill/>
                </a:ln>
                <a:effectLst/>
                <a:uLnTx/>
                <a:uFillTx/>
                <a:ea typeface="+mn-ea"/>
                <a:cs typeface="+mn-cs"/>
              </a:rPr>
              <a:t>Retained earnings</a:t>
            </a:r>
            <a:endParaRPr kumimoji="0" lang="en-GB" sz="1100" b="1" i="0" u="none" strike="noStrike" kern="0" cap="none" spc="0" normalizeH="0" baseline="0" noProof="0" dirty="0">
              <a:ln>
                <a:noFill/>
              </a:ln>
              <a:effectLst/>
              <a:uLnTx/>
              <a:uFillTx/>
              <a:ea typeface="+mn-ea"/>
              <a:cs typeface="+mn-cs"/>
            </a:endParaRPr>
          </a:p>
        </p:txBody>
      </p:sp>
      <p:sp>
        <p:nvSpPr>
          <p:cNvPr id="160" name="Right Brace 159">
            <a:extLst>
              <a:ext uri="{FF2B5EF4-FFF2-40B4-BE49-F238E27FC236}">
                <a16:creationId xmlns:a16="http://schemas.microsoft.com/office/drawing/2014/main" id="{A4831A8E-7101-4293-833C-5053B3A4F6CD}"/>
              </a:ext>
            </a:extLst>
          </p:cNvPr>
          <p:cNvSpPr/>
          <p:nvPr/>
        </p:nvSpPr>
        <p:spPr>
          <a:xfrm>
            <a:off x="10464284" y="2020423"/>
            <a:ext cx="273954" cy="1713801"/>
          </a:xfrm>
          <a:prstGeom prst="rightBrace">
            <a:avLst>
              <a:gd name="adj1" fmla="val 29867"/>
              <a:gd name="adj2" fmla="val 50000"/>
            </a:avLst>
          </a:prstGeom>
          <a:noFill/>
          <a:ln w="9525" cap="flat" cmpd="sng" algn="ctr">
            <a:solidFill>
              <a:schemeClr val="bg1">
                <a:lumMod val="6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effectLst/>
              <a:uLnTx/>
              <a:uFillTx/>
              <a:ea typeface="+mn-ea"/>
              <a:cs typeface="+mn-cs"/>
            </a:endParaRPr>
          </a:p>
        </p:txBody>
      </p:sp>
      <p:sp>
        <p:nvSpPr>
          <p:cNvPr id="161" name="TextBox 160">
            <a:extLst>
              <a:ext uri="{FF2B5EF4-FFF2-40B4-BE49-F238E27FC236}">
                <a16:creationId xmlns:a16="http://schemas.microsoft.com/office/drawing/2014/main" id="{A23E6AB9-A0B8-4EAA-BDE2-2FDC22E93F9F}"/>
              </a:ext>
            </a:extLst>
          </p:cNvPr>
          <p:cNvSpPr txBox="1"/>
          <p:nvPr/>
        </p:nvSpPr>
        <p:spPr>
          <a:xfrm>
            <a:off x="10546059" y="2758794"/>
            <a:ext cx="1095817" cy="25391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1" i="0" u="none" strike="noStrike" kern="0" cap="none" spc="0" normalizeH="0" baseline="0" noProof="0" dirty="0">
                <a:ln>
                  <a:noFill/>
                </a:ln>
                <a:effectLst/>
                <a:uLnTx/>
                <a:uFillTx/>
              </a:rPr>
              <a:t>Asset</a:t>
            </a:r>
          </a:p>
        </p:txBody>
      </p:sp>
      <p:sp>
        <p:nvSpPr>
          <p:cNvPr id="162" name="Right Brace 161">
            <a:extLst>
              <a:ext uri="{FF2B5EF4-FFF2-40B4-BE49-F238E27FC236}">
                <a16:creationId xmlns:a16="http://schemas.microsoft.com/office/drawing/2014/main" id="{3FA993CE-56A2-4660-9D49-6EA975F792CE}"/>
              </a:ext>
            </a:extLst>
          </p:cNvPr>
          <p:cNvSpPr/>
          <p:nvPr/>
        </p:nvSpPr>
        <p:spPr>
          <a:xfrm>
            <a:off x="10464284" y="3846921"/>
            <a:ext cx="273954" cy="1468972"/>
          </a:xfrm>
          <a:prstGeom prst="rightBrace">
            <a:avLst>
              <a:gd name="adj1" fmla="val 29867"/>
              <a:gd name="adj2" fmla="val 50000"/>
            </a:avLst>
          </a:prstGeom>
          <a:noFill/>
          <a:ln w="9525" cap="flat" cmpd="sng" algn="ctr">
            <a:solidFill>
              <a:schemeClr val="bg1">
                <a:lumMod val="6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effectLst/>
              <a:uLnTx/>
              <a:uFillTx/>
              <a:ea typeface="+mn-ea"/>
              <a:cs typeface="+mn-cs"/>
            </a:endParaRPr>
          </a:p>
        </p:txBody>
      </p:sp>
      <p:sp>
        <p:nvSpPr>
          <p:cNvPr id="163" name="TextBox 162">
            <a:extLst>
              <a:ext uri="{FF2B5EF4-FFF2-40B4-BE49-F238E27FC236}">
                <a16:creationId xmlns:a16="http://schemas.microsoft.com/office/drawing/2014/main" id="{3686A1BA-45D3-40DA-A6C2-C2C4695052EB}"/>
              </a:ext>
            </a:extLst>
          </p:cNvPr>
          <p:cNvSpPr txBox="1"/>
          <p:nvPr/>
        </p:nvSpPr>
        <p:spPr>
          <a:xfrm>
            <a:off x="10643897" y="4458993"/>
            <a:ext cx="1095817" cy="25391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1" i="0" u="none" strike="noStrike" kern="0" cap="none" spc="0" normalizeH="0" baseline="0" noProof="0" dirty="0">
                <a:ln>
                  <a:noFill/>
                </a:ln>
                <a:effectLst/>
                <a:uLnTx/>
                <a:uFillTx/>
              </a:rPr>
              <a:t>Liabilities</a:t>
            </a:r>
          </a:p>
        </p:txBody>
      </p:sp>
      <p:sp>
        <p:nvSpPr>
          <p:cNvPr id="164" name="Right Brace 163">
            <a:extLst>
              <a:ext uri="{FF2B5EF4-FFF2-40B4-BE49-F238E27FC236}">
                <a16:creationId xmlns:a16="http://schemas.microsoft.com/office/drawing/2014/main" id="{68EE5A95-8A28-4F83-87D6-209DBBDD4D33}"/>
              </a:ext>
            </a:extLst>
          </p:cNvPr>
          <p:cNvSpPr/>
          <p:nvPr/>
        </p:nvSpPr>
        <p:spPr>
          <a:xfrm>
            <a:off x="10464284" y="5343096"/>
            <a:ext cx="273954" cy="652877"/>
          </a:xfrm>
          <a:prstGeom prst="rightBrace">
            <a:avLst>
              <a:gd name="adj1" fmla="val 22689"/>
              <a:gd name="adj2" fmla="val 50000"/>
            </a:avLst>
          </a:prstGeom>
          <a:noFill/>
          <a:ln w="9525" cap="flat" cmpd="sng" algn="ctr">
            <a:solidFill>
              <a:schemeClr val="bg1">
                <a:lumMod val="6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effectLst/>
              <a:uLnTx/>
              <a:uFillTx/>
              <a:ea typeface="+mn-ea"/>
              <a:cs typeface="+mn-cs"/>
            </a:endParaRPr>
          </a:p>
        </p:txBody>
      </p:sp>
      <p:sp>
        <p:nvSpPr>
          <p:cNvPr id="165" name="TextBox 164">
            <a:extLst>
              <a:ext uri="{FF2B5EF4-FFF2-40B4-BE49-F238E27FC236}">
                <a16:creationId xmlns:a16="http://schemas.microsoft.com/office/drawing/2014/main" id="{DB0564CF-8B6B-4186-AB1D-87FE43CF0391}"/>
              </a:ext>
            </a:extLst>
          </p:cNvPr>
          <p:cNvSpPr txBox="1"/>
          <p:nvPr/>
        </p:nvSpPr>
        <p:spPr>
          <a:xfrm>
            <a:off x="10546059" y="5547120"/>
            <a:ext cx="1095817" cy="25391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1" i="0" u="none" strike="noStrike" kern="0" cap="none" spc="0" normalizeH="0" baseline="0" noProof="0" dirty="0">
                <a:ln>
                  <a:noFill/>
                </a:ln>
                <a:effectLst/>
                <a:uLnTx/>
                <a:uFillTx/>
              </a:rPr>
              <a:t>Equity</a:t>
            </a:r>
          </a:p>
        </p:txBody>
      </p:sp>
      <p:cxnSp>
        <p:nvCxnSpPr>
          <p:cNvPr id="166" name="Elbow Connector 6">
            <a:extLst>
              <a:ext uri="{FF2B5EF4-FFF2-40B4-BE49-F238E27FC236}">
                <a16:creationId xmlns:a16="http://schemas.microsoft.com/office/drawing/2014/main" id="{7C0D411F-9676-4BED-BB55-6BF2EA9BA5F3}"/>
              </a:ext>
            </a:extLst>
          </p:cNvPr>
          <p:cNvCxnSpPr>
            <a:stCxn id="141" idx="3"/>
            <a:endCxn id="149" idx="1"/>
          </p:cNvCxnSpPr>
          <p:nvPr/>
        </p:nvCxnSpPr>
        <p:spPr>
          <a:xfrm flipV="1">
            <a:off x="4988320" y="2141343"/>
            <a:ext cx="2282951" cy="4148486"/>
          </a:xfrm>
          <a:prstGeom prst="bentConnector3">
            <a:avLst/>
          </a:prstGeom>
          <a:noFill/>
          <a:ln w="9525" cap="flat" cmpd="sng" algn="ctr">
            <a:solidFill>
              <a:srgbClr val="00B050"/>
            </a:solidFill>
            <a:prstDash val="solid"/>
            <a:tailEnd type="triangle"/>
          </a:ln>
          <a:effectLst/>
        </p:spPr>
      </p:cxnSp>
      <p:cxnSp>
        <p:nvCxnSpPr>
          <p:cNvPr id="167" name="Elbow Connector 10">
            <a:extLst>
              <a:ext uri="{FF2B5EF4-FFF2-40B4-BE49-F238E27FC236}">
                <a16:creationId xmlns:a16="http://schemas.microsoft.com/office/drawing/2014/main" id="{5599F7EC-2851-4330-81C5-64FEBCFFF5E9}"/>
              </a:ext>
            </a:extLst>
          </p:cNvPr>
          <p:cNvCxnSpPr/>
          <p:nvPr/>
        </p:nvCxnSpPr>
        <p:spPr>
          <a:xfrm>
            <a:off x="4988320" y="2078714"/>
            <a:ext cx="2282951" cy="3718345"/>
          </a:xfrm>
          <a:prstGeom prst="bentConnector3">
            <a:avLst>
              <a:gd name="adj1" fmla="val 21714"/>
            </a:avLst>
          </a:prstGeom>
          <a:noFill/>
          <a:ln w="9525" cap="flat" cmpd="sng" algn="ctr">
            <a:solidFill>
              <a:srgbClr val="002776">
                <a:shade val="95000"/>
                <a:satMod val="105000"/>
              </a:srgbClr>
            </a:solidFill>
            <a:prstDash val="solid"/>
            <a:tailEnd type="triangle"/>
          </a:ln>
          <a:effectLst/>
        </p:spPr>
      </p:cxnSp>
      <p:cxnSp>
        <p:nvCxnSpPr>
          <p:cNvPr id="168" name="Elbow Connector 26">
            <a:extLst>
              <a:ext uri="{FF2B5EF4-FFF2-40B4-BE49-F238E27FC236}">
                <a16:creationId xmlns:a16="http://schemas.microsoft.com/office/drawing/2014/main" id="{6890456D-A16B-4049-8AE5-A0F3BDCE4A02}"/>
              </a:ext>
            </a:extLst>
          </p:cNvPr>
          <p:cNvCxnSpPr/>
          <p:nvPr/>
        </p:nvCxnSpPr>
        <p:spPr>
          <a:xfrm>
            <a:off x="4988320" y="5554190"/>
            <a:ext cx="2282951" cy="371831"/>
          </a:xfrm>
          <a:prstGeom prst="bentConnector3">
            <a:avLst>
              <a:gd name="adj1" fmla="val 55143"/>
            </a:avLst>
          </a:prstGeom>
          <a:noFill/>
          <a:ln w="9525" cap="flat" cmpd="sng" algn="ctr">
            <a:solidFill>
              <a:srgbClr val="002776">
                <a:lumMod val="40000"/>
                <a:lumOff val="60000"/>
              </a:srgbClr>
            </a:solidFill>
            <a:prstDash val="solid"/>
            <a:tailEnd type="triangle"/>
          </a:ln>
          <a:effectLst/>
        </p:spPr>
      </p:cxnSp>
      <p:cxnSp>
        <p:nvCxnSpPr>
          <p:cNvPr id="169" name="Elbow Connector 82">
            <a:extLst>
              <a:ext uri="{FF2B5EF4-FFF2-40B4-BE49-F238E27FC236}">
                <a16:creationId xmlns:a16="http://schemas.microsoft.com/office/drawing/2014/main" id="{639204E2-D36C-4CA4-B6FF-CE7B5DDE712C}"/>
              </a:ext>
            </a:extLst>
          </p:cNvPr>
          <p:cNvCxnSpPr>
            <a:stCxn id="140" idx="3"/>
            <a:endCxn id="158" idx="1"/>
          </p:cNvCxnSpPr>
          <p:nvPr/>
        </p:nvCxnSpPr>
        <p:spPr>
          <a:xfrm flipV="1">
            <a:off x="4988320" y="5487856"/>
            <a:ext cx="2282951" cy="456266"/>
          </a:xfrm>
          <a:prstGeom prst="bentConnector3">
            <a:avLst>
              <a:gd name="adj1" fmla="val 80857"/>
            </a:avLst>
          </a:prstGeom>
          <a:noFill/>
          <a:ln w="9525" cap="flat" cmpd="sng" algn="ctr">
            <a:solidFill>
              <a:srgbClr val="002776">
                <a:shade val="95000"/>
                <a:satMod val="105000"/>
              </a:srgbClr>
            </a:solidFill>
            <a:prstDash val="solid"/>
            <a:tailEnd type="triangle"/>
          </a:ln>
          <a:effectLst/>
        </p:spPr>
      </p:cxnSp>
      <p:cxnSp>
        <p:nvCxnSpPr>
          <p:cNvPr id="170" name="Elbow Connector 84">
            <a:extLst>
              <a:ext uri="{FF2B5EF4-FFF2-40B4-BE49-F238E27FC236}">
                <a16:creationId xmlns:a16="http://schemas.microsoft.com/office/drawing/2014/main" id="{519A1AAB-0001-4309-841E-56BA4A146E78}"/>
              </a:ext>
            </a:extLst>
          </p:cNvPr>
          <p:cNvCxnSpPr>
            <a:stCxn id="138" idx="3"/>
            <a:endCxn id="156" idx="1"/>
          </p:cNvCxnSpPr>
          <p:nvPr/>
        </p:nvCxnSpPr>
        <p:spPr>
          <a:xfrm flipV="1">
            <a:off x="4988320" y="4744187"/>
            <a:ext cx="2282951" cy="508520"/>
          </a:xfrm>
          <a:prstGeom prst="bentConnector3">
            <a:avLst>
              <a:gd name="adj1" fmla="val 61429"/>
            </a:avLst>
          </a:prstGeom>
          <a:noFill/>
          <a:ln w="9525" cap="flat" cmpd="sng" algn="ctr">
            <a:solidFill>
              <a:srgbClr val="7030A0"/>
            </a:solidFill>
            <a:prstDash val="solid"/>
            <a:tailEnd type="triangle"/>
          </a:ln>
          <a:effectLst/>
        </p:spPr>
      </p:cxnSp>
      <p:cxnSp>
        <p:nvCxnSpPr>
          <p:cNvPr id="171" name="Elbow Connector 86">
            <a:extLst>
              <a:ext uri="{FF2B5EF4-FFF2-40B4-BE49-F238E27FC236}">
                <a16:creationId xmlns:a16="http://schemas.microsoft.com/office/drawing/2014/main" id="{110EBBD5-6F32-42BD-9E5D-DE4F1FE6D9E3}"/>
              </a:ext>
            </a:extLst>
          </p:cNvPr>
          <p:cNvCxnSpPr/>
          <p:nvPr/>
        </p:nvCxnSpPr>
        <p:spPr>
          <a:xfrm flipV="1">
            <a:off x="4988320" y="3222843"/>
            <a:ext cx="2282951" cy="1304446"/>
          </a:xfrm>
          <a:prstGeom prst="bentConnector3">
            <a:avLst>
              <a:gd name="adj1" fmla="val 31429"/>
            </a:avLst>
          </a:prstGeom>
          <a:noFill/>
          <a:ln w="9525" cap="flat" cmpd="sng" algn="ctr">
            <a:solidFill>
              <a:srgbClr val="FF0000"/>
            </a:solidFill>
            <a:prstDash val="solid"/>
            <a:tailEnd type="triangle"/>
          </a:ln>
          <a:effectLst/>
        </p:spPr>
      </p:cxnSp>
      <p:cxnSp>
        <p:nvCxnSpPr>
          <p:cNvPr id="172" name="Elbow Connector 88">
            <a:extLst>
              <a:ext uri="{FF2B5EF4-FFF2-40B4-BE49-F238E27FC236}">
                <a16:creationId xmlns:a16="http://schemas.microsoft.com/office/drawing/2014/main" id="{EE2E777D-CC59-4C49-801A-ABBC8748A137}"/>
              </a:ext>
            </a:extLst>
          </p:cNvPr>
          <p:cNvCxnSpPr>
            <a:stCxn id="137" idx="3"/>
            <a:endCxn id="153" idx="1"/>
          </p:cNvCxnSpPr>
          <p:nvPr/>
        </p:nvCxnSpPr>
        <p:spPr>
          <a:xfrm flipV="1">
            <a:off x="4988320" y="3628682"/>
            <a:ext cx="2282951" cy="1278318"/>
          </a:xfrm>
          <a:prstGeom prst="bentConnector3">
            <a:avLst>
              <a:gd name="adj1" fmla="val 40571"/>
            </a:avLst>
          </a:prstGeom>
          <a:noFill/>
          <a:ln w="9525" cap="flat" cmpd="sng" algn="ctr">
            <a:solidFill>
              <a:srgbClr val="FFFFFF">
                <a:lumMod val="50000"/>
              </a:srgbClr>
            </a:solidFill>
            <a:prstDash val="solid"/>
            <a:tailEnd type="triangle"/>
          </a:ln>
          <a:effectLst/>
        </p:spPr>
      </p:cxnSp>
      <p:cxnSp>
        <p:nvCxnSpPr>
          <p:cNvPr id="173" name="Elbow Connector 90">
            <a:extLst>
              <a:ext uri="{FF2B5EF4-FFF2-40B4-BE49-F238E27FC236}">
                <a16:creationId xmlns:a16="http://schemas.microsoft.com/office/drawing/2014/main" id="{C540866C-2F35-4ABD-95BA-4CF7602952E5}"/>
              </a:ext>
            </a:extLst>
          </p:cNvPr>
          <p:cNvCxnSpPr/>
          <p:nvPr/>
        </p:nvCxnSpPr>
        <p:spPr>
          <a:xfrm>
            <a:off x="4988320" y="2579349"/>
            <a:ext cx="2282951" cy="769798"/>
          </a:xfrm>
          <a:prstGeom prst="bentConnector3">
            <a:avLst>
              <a:gd name="adj1" fmla="val 61429"/>
            </a:avLst>
          </a:prstGeom>
          <a:noFill/>
          <a:ln w="9525" cap="flat" cmpd="sng" algn="ctr">
            <a:solidFill>
              <a:srgbClr val="92D400"/>
            </a:solidFill>
            <a:prstDash val="solid"/>
            <a:tailEnd type="triangle"/>
          </a:ln>
          <a:effectLst/>
        </p:spPr>
      </p:cxnSp>
      <p:cxnSp>
        <p:nvCxnSpPr>
          <p:cNvPr id="174" name="Elbow Connector 100">
            <a:extLst>
              <a:ext uri="{FF2B5EF4-FFF2-40B4-BE49-F238E27FC236}">
                <a16:creationId xmlns:a16="http://schemas.microsoft.com/office/drawing/2014/main" id="{A4852E49-2264-4900-8D8B-40E1503E884A}"/>
              </a:ext>
            </a:extLst>
          </p:cNvPr>
          <p:cNvCxnSpPr>
            <a:stCxn id="131" idx="3"/>
            <a:endCxn id="157" idx="1"/>
          </p:cNvCxnSpPr>
          <p:nvPr/>
        </p:nvCxnSpPr>
        <p:spPr>
          <a:xfrm>
            <a:off x="4988320" y="2832757"/>
            <a:ext cx="2282951" cy="2283265"/>
          </a:xfrm>
          <a:prstGeom prst="bentConnector3">
            <a:avLst>
              <a:gd name="adj1" fmla="val 76857"/>
            </a:avLst>
          </a:prstGeom>
          <a:noFill/>
          <a:ln w="9525" cap="flat" cmpd="sng" algn="ctr">
            <a:solidFill>
              <a:srgbClr val="002776">
                <a:shade val="95000"/>
                <a:satMod val="105000"/>
              </a:srgbClr>
            </a:solidFill>
            <a:prstDash val="solid"/>
            <a:tailEnd type="triangle"/>
          </a:ln>
          <a:effectLst/>
        </p:spPr>
      </p:cxnSp>
      <p:cxnSp>
        <p:nvCxnSpPr>
          <p:cNvPr id="175" name="Elbow Connector 103">
            <a:extLst>
              <a:ext uri="{FF2B5EF4-FFF2-40B4-BE49-F238E27FC236}">
                <a16:creationId xmlns:a16="http://schemas.microsoft.com/office/drawing/2014/main" id="{6251F74E-DB98-4B14-9FA2-C887E95AB7A9}"/>
              </a:ext>
            </a:extLst>
          </p:cNvPr>
          <p:cNvCxnSpPr>
            <a:stCxn id="132" idx="3"/>
            <a:endCxn id="150" idx="1"/>
          </p:cNvCxnSpPr>
          <p:nvPr/>
        </p:nvCxnSpPr>
        <p:spPr>
          <a:xfrm flipV="1">
            <a:off x="4988320" y="2513178"/>
            <a:ext cx="2282951" cy="665287"/>
          </a:xfrm>
          <a:prstGeom prst="bentConnector3">
            <a:avLst>
              <a:gd name="adj1" fmla="val 88000"/>
            </a:avLst>
          </a:prstGeom>
          <a:noFill/>
          <a:ln w="9525" cap="flat" cmpd="sng" algn="ctr">
            <a:solidFill>
              <a:srgbClr val="002776">
                <a:shade val="95000"/>
                <a:satMod val="105000"/>
              </a:srgbClr>
            </a:solidFill>
            <a:prstDash val="solid"/>
            <a:tailEnd type="triangle"/>
          </a:ln>
          <a:effectLst/>
        </p:spPr>
      </p:cxnSp>
      <p:cxnSp>
        <p:nvCxnSpPr>
          <p:cNvPr id="176" name="Elbow Connector 106">
            <a:extLst>
              <a:ext uri="{FF2B5EF4-FFF2-40B4-BE49-F238E27FC236}">
                <a16:creationId xmlns:a16="http://schemas.microsoft.com/office/drawing/2014/main" id="{ECBF6B8C-14CB-4596-8762-E325906EB512}"/>
              </a:ext>
            </a:extLst>
          </p:cNvPr>
          <p:cNvCxnSpPr>
            <a:stCxn id="133" idx="3"/>
            <a:endCxn id="151" idx="1"/>
          </p:cNvCxnSpPr>
          <p:nvPr/>
        </p:nvCxnSpPr>
        <p:spPr>
          <a:xfrm flipV="1">
            <a:off x="4988320" y="2885013"/>
            <a:ext cx="2282951" cy="639159"/>
          </a:xfrm>
          <a:prstGeom prst="bentConnector3">
            <a:avLst>
              <a:gd name="adj1" fmla="val 7429"/>
            </a:avLst>
          </a:prstGeom>
          <a:noFill/>
          <a:ln w="9525" cap="flat" cmpd="sng" algn="ctr">
            <a:solidFill>
              <a:srgbClr val="002776">
                <a:shade val="95000"/>
                <a:satMod val="105000"/>
              </a:srgbClr>
            </a:solidFill>
            <a:prstDash val="solid"/>
            <a:tailEnd type="triangle"/>
          </a:ln>
          <a:effectLst/>
        </p:spPr>
      </p:cxnSp>
      <p:cxnSp>
        <p:nvCxnSpPr>
          <p:cNvPr id="177" name="Elbow Connector 109">
            <a:extLst>
              <a:ext uri="{FF2B5EF4-FFF2-40B4-BE49-F238E27FC236}">
                <a16:creationId xmlns:a16="http://schemas.microsoft.com/office/drawing/2014/main" id="{C59F8AA7-2017-4D5A-8358-083C745B2AB6}"/>
              </a:ext>
            </a:extLst>
          </p:cNvPr>
          <p:cNvCxnSpPr>
            <a:stCxn id="134" idx="3"/>
            <a:endCxn id="154" idx="1"/>
          </p:cNvCxnSpPr>
          <p:nvPr/>
        </p:nvCxnSpPr>
        <p:spPr>
          <a:xfrm>
            <a:off x="4988320" y="3869879"/>
            <a:ext cx="2282951" cy="130639"/>
          </a:xfrm>
          <a:prstGeom prst="bentConnector3">
            <a:avLst>
              <a:gd name="adj1" fmla="val 59429"/>
            </a:avLst>
          </a:prstGeom>
          <a:noFill/>
          <a:ln w="9525" cap="flat" cmpd="sng" algn="ctr">
            <a:solidFill>
              <a:srgbClr val="002776">
                <a:shade val="95000"/>
                <a:satMod val="105000"/>
              </a:srgbClr>
            </a:solidFill>
            <a:prstDash val="solid"/>
            <a:tailEnd type="triangle"/>
          </a:ln>
          <a:effectLst/>
        </p:spPr>
      </p:cxnSp>
      <p:cxnSp>
        <p:nvCxnSpPr>
          <p:cNvPr id="178" name="Elbow Connector 112">
            <a:extLst>
              <a:ext uri="{FF2B5EF4-FFF2-40B4-BE49-F238E27FC236}">
                <a16:creationId xmlns:a16="http://schemas.microsoft.com/office/drawing/2014/main" id="{55AD9532-6353-4CE1-B222-84F8345729BC}"/>
              </a:ext>
            </a:extLst>
          </p:cNvPr>
          <p:cNvCxnSpPr>
            <a:stCxn id="135" idx="3"/>
            <a:endCxn id="155" idx="1"/>
          </p:cNvCxnSpPr>
          <p:nvPr/>
        </p:nvCxnSpPr>
        <p:spPr>
          <a:xfrm>
            <a:off x="4988320" y="4215586"/>
            <a:ext cx="2282951" cy="156766"/>
          </a:xfrm>
          <a:prstGeom prst="bentConnector3">
            <a:avLst>
              <a:gd name="adj1" fmla="val 84571"/>
            </a:avLst>
          </a:prstGeom>
          <a:noFill/>
          <a:ln w="9525" cap="flat" cmpd="sng" algn="ctr">
            <a:solidFill>
              <a:srgbClr val="FFC000"/>
            </a:solidFill>
            <a:prstDash val="solid"/>
            <a:tailEnd type="triangle"/>
          </a:ln>
          <a:effectLst/>
        </p:spPr>
      </p:cxnSp>
    </p:spTree>
    <p:extLst>
      <p:ext uri="{BB962C8B-B14F-4D97-AF65-F5344CB8AC3E}">
        <p14:creationId xmlns:p14="http://schemas.microsoft.com/office/powerpoint/2010/main" val="4206465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AC99EFF-354A-44CF-90A6-A74D5DB7C34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9699" name="think-cell Slide" r:id="rId6" imgW="425" imgH="426" progId="TCLayout.ActiveDocument.1">
                  <p:embed/>
                </p:oleObj>
              </mc:Choice>
              <mc:Fallback>
                <p:oleObj name="think-cell Slide" r:id="rId6" imgW="425" imgH="426" progId="TCLayout.ActiveDocument.1">
                  <p:embed/>
                  <p:pic>
                    <p:nvPicPr>
                      <p:cNvPr id="5" name="Object 4" hidden="1">
                        <a:extLst>
                          <a:ext uri="{FF2B5EF4-FFF2-40B4-BE49-F238E27FC236}">
                            <a16:creationId xmlns:a16="http://schemas.microsoft.com/office/drawing/2014/main" id="{AAC99EFF-354A-44CF-90A6-A74D5DB7C34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884ADBF-C6BF-47E5-A610-498F4D8C2A1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200" dirty="0">
                <a:sym typeface="Arial" panose="020B0604020202020204" pitchFamily="34" charset="0"/>
              </a:rPr>
              <a:t>Interested in more Business &amp; Consulting Toolkits? Our ex-McKinsey, Deloitte &amp; BCG Consultants created 10 Toolkits including practical Frameworks, Tools &amp; Templates</a:t>
            </a:r>
          </a:p>
        </p:txBody>
      </p:sp>
      <p:sp>
        <p:nvSpPr>
          <p:cNvPr id="8" name="Rectangle 7">
            <a:extLst>
              <a:ext uri="{FF2B5EF4-FFF2-40B4-BE49-F238E27FC236}">
                <a16:creationId xmlns:a16="http://schemas.microsoft.com/office/drawing/2014/main" id="{7A1F3C2F-13AA-4F62-B01D-AF6896CE5414}"/>
              </a:ext>
            </a:extLst>
          </p:cNvPr>
          <p:cNvSpPr>
            <a:spLocks noChangeArrowheads="1"/>
          </p:cNvSpPr>
          <p:nvPr/>
        </p:nvSpPr>
        <p:spPr bwMode="auto">
          <a:xfrm>
            <a:off x="803008"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1.Corporate &amp; Business Strategy Toolkit</a:t>
            </a:r>
          </a:p>
        </p:txBody>
      </p:sp>
      <p:sp>
        <p:nvSpPr>
          <p:cNvPr id="9" name="Rectangle 8">
            <a:extLst>
              <a:ext uri="{FF2B5EF4-FFF2-40B4-BE49-F238E27FC236}">
                <a16:creationId xmlns:a16="http://schemas.microsoft.com/office/drawing/2014/main" id="{82E10055-F4D6-4DDF-AC29-5513284C7B1F}"/>
              </a:ext>
            </a:extLst>
          </p:cNvPr>
          <p:cNvSpPr>
            <a:spLocks noChangeArrowheads="1"/>
          </p:cNvSpPr>
          <p:nvPr/>
        </p:nvSpPr>
        <p:spPr bwMode="auto">
          <a:xfrm>
            <a:off x="2964458"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2.Management Consulting Toolkit</a:t>
            </a:r>
            <a:endParaRPr lang="en-GB" altLang="ja-JP" sz="1100" b="1" dirty="0">
              <a:solidFill>
                <a:schemeClr val="tx2"/>
              </a:solidFill>
            </a:endParaRPr>
          </a:p>
        </p:txBody>
      </p:sp>
      <p:sp>
        <p:nvSpPr>
          <p:cNvPr id="12" name="Rectangle 11">
            <a:extLst>
              <a:ext uri="{FF2B5EF4-FFF2-40B4-BE49-F238E27FC236}">
                <a16:creationId xmlns:a16="http://schemas.microsoft.com/office/drawing/2014/main" id="{4EEABCD1-EF9A-455D-BAD8-DC2534A3586F}"/>
              </a:ext>
            </a:extLst>
          </p:cNvPr>
          <p:cNvSpPr>
            <a:spLocks noChangeArrowheads="1"/>
          </p:cNvSpPr>
          <p:nvPr/>
        </p:nvSpPr>
        <p:spPr bwMode="auto">
          <a:xfrm>
            <a:off x="5125908"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3.Change Management Toolkit</a:t>
            </a:r>
          </a:p>
        </p:txBody>
      </p:sp>
      <p:sp>
        <p:nvSpPr>
          <p:cNvPr id="14" name="Rectangle 13">
            <a:extLst>
              <a:ext uri="{FF2B5EF4-FFF2-40B4-BE49-F238E27FC236}">
                <a16:creationId xmlns:a16="http://schemas.microsoft.com/office/drawing/2014/main" id="{94283B3E-7B4B-443A-93C9-8B4B94C1F3CF}"/>
              </a:ext>
            </a:extLst>
          </p:cNvPr>
          <p:cNvSpPr>
            <a:spLocks noChangeArrowheads="1"/>
          </p:cNvSpPr>
          <p:nvPr/>
        </p:nvSpPr>
        <p:spPr bwMode="auto">
          <a:xfrm>
            <a:off x="7287358"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4.Project Management Toolkit</a:t>
            </a:r>
          </a:p>
        </p:txBody>
      </p:sp>
      <p:sp>
        <p:nvSpPr>
          <p:cNvPr id="15" name="Rectangle 14">
            <a:extLst>
              <a:ext uri="{FF2B5EF4-FFF2-40B4-BE49-F238E27FC236}">
                <a16:creationId xmlns:a16="http://schemas.microsoft.com/office/drawing/2014/main" id="{BC5B6B0D-81A1-4C93-8174-450408B1A84E}"/>
              </a:ext>
            </a:extLst>
          </p:cNvPr>
          <p:cNvSpPr>
            <a:spLocks noChangeArrowheads="1"/>
          </p:cNvSpPr>
          <p:nvPr/>
        </p:nvSpPr>
        <p:spPr bwMode="auto">
          <a:xfrm>
            <a:off x="9448807"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5.Sales, Marketing &amp; Communication Toolkit</a:t>
            </a:r>
          </a:p>
        </p:txBody>
      </p:sp>
      <p:sp>
        <p:nvSpPr>
          <p:cNvPr id="16" name="Rectangle 15">
            <a:extLst>
              <a:ext uri="{FF2B5EF4-FFF2-40B4-BE49-F238E27FC236}">
                <a16:creationId xmlns:a16="http://schemas.microsoft.com/office/drawing/2014/main" id="{D3A959AB-7629-4052-B494-C924D29C4DAC}"/>
              </a:ext>
            </a:extLst>
          </p:cNvPr>
          <p:cNvSpPr>
            <a:spLocks noChangeArrowheads="1"/>
          </p:cNvSpPr>
          <p:nvPr/>
        </p:nvSpPr>
        <p:spPr bwMode="auto">
          <a:xfrm>
            <a:off x="803008"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6.Finance and Mergers &amp; Acquisitions Toolkit</a:t>
            </a:r>
          </a:p>
        </p:txBody>
      </p:sp>
      <p:sp>
        <p:nvSpPr>
          <p:cNvPr id="17" name="Rectangle 16">
            <a:extLst>
              <a:ext uri="{FF2B5EF4-FFF2-40B4-BE49-F238E27FC236}">
                <a16:creationId xmlns:a16="http://schemas.microsoft.com/office/drawing/2014/main" id="{C5E0C87D-F59B-463F-9923-3D32018B9697}"/>
              </a:ext>
            </a:extLst>
          </p:cNvPr>
          <p:cNvSpPr>
            <a:spLocks noChangeArrowheads="1"/>
          </p:cNvSpPr>
          <p:nvPr/>
        </p:nvSpPr>
        <p:spPr bwMode="auto">
          <a:xfrm>
            <a:off x="2964458"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7.Digital Transformation Toolkit</a:t>
            </a:r>
          </a:p>
          <a:p>
            <a:pPr algn="ctr"/>
            <a:endParaRPr lang="en-US" sz="1100" b="1" dirty="0">
              <a:solidFill>
                <a:schemeClr val="tx2"/>
              </a:solidFill>
            </a:endParaRPr>
          </a:p>
        </p:txBody>
      </p:sp>
      <p:sp>
        <p:nvSpPr>
          <p:cNvPr id="18" name="Rectangle 17">
            <a:extLst>
              <a:ext uri="{FF2B5EF4-FFF2-40B4-BE49-F238E27FC236}">
                <a16:creationId xmlns:a16="http://schemas.microsoft.com/office/drawing/2014/main" id="{556628EC-8F0F-4E98-B415-22055B5F4BB6}"/>
              </a:ext>
            </a:extLst>
          </p:cNvPr>
          <p:cNvSpPr>
            <a:spLocks noChangeArrowheads="1"/>
          </p:cNvSpPr>
          <p:nvPr/>
        </p:nvSpPr>
        <p:spPr bwMode="auto">
          <a:xfrm>
            <a:off x="5125908"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8.Operations &amp; Supply Chain Toolkit</a:t>
            </a:r>
          </a:p>
        </p:txBody>
      </p:sp>
      <p:sp>
        <p:nvSpPr>
          <p:cNvPr id="19" name="Rectangle 18">
            <a:extLst>
              <a:ext uri="{FF2B5EF4-FFF2-40B4-BE49-F238E27FC236}">
                <a16:creationId xmlns:a16="http://schemas.microsoft.com/office/drawing/2014/main" id="{28DC7B61-3902-4A98-A4A9-107C6EE78B44}"/>
              </a:ext>
            </a:extLst>
          </p:cNvPr>
          <p:cNvSpPr>
            <a:spLocks noChangeArrowheads="1"/>
          </p:cNvSpPr>
          <p:nvPr/>
        </p:nvSpPr>
        <p:spPr bwMode="auto">
          <a:xfrm>
            <a:off x="7287358"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9.Leadership Skills Toolkit</a:t>
            </a:r>
          </a:p>
        </p:txBody>
      </p:sp>
      <p:sp>
        <p:nvSpPr>
          <p:cNvPr id="20" name="Rectangle 19">
            <a:extLst>
              <a:ext uri="{FF2B5EF4-FFF2-40B4-BE49-F238E27FC236}">
                <a16:creationId xmlns:a16="http://schemas.microsoft.com/office/drawing/2014/main" id="{354DBB9D-7322-4230-B777-FD12DBBFB809}"/>
              </a:ext>
            </a:extLst>
          </p:cNvPr>
          <p:cNvSpPr>
            <a:spLocks noChangeArrowheads="1"/>
          </p:cNvSpPr>
          <p:nvPr/>
        </p:nvSpPr>
        <p:spPr bwMode="auto">
          <a:xfrm>
            <a:off x="9448807"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10.Legal Toolkit</a:t>
            </a:r>
          </a:p>
        </p:txBody>
      </p:sp>
      <p:grpSp>
        <p:nvGrpSpPr>
          <p:cNvPr id="21" name="Group 20">
            <a:extLst>
              <a:ext uri="{FF2B5EF4-FFF2-40B4-BE49-F238E27FC236}">
                <a16:creationId xmlns:a16="http://schemas.microsoft.com/office/drawing/2014/main" id="{3FF41CEE-E63F-45DD-B920-C68CDD591211}"/>
              </a:ext>
            </a:extLst>
          </p:cNvPr>
          <p:cNvGrpSpPr/>
          <p:nvPr/>
        </p:nvGrpSpPr>
        <p:grpSpPr>
          <a:xfrm>
            <a:off x="5711529" y="5016302"/>
            <a:ext cx="716172" cy="757600"/>
            <a:chOff x="2751134" y="1557423"/>
            <a:chExt cx="3505191" cy="3707958"/>
          </a:xfrm>
          <a:solidFill>
            <a:schemeClr val="bg1"/>
          </a:solidFill>
        </p:grpSpPr>
        <p:sp>
          <p:nvSpPr>
            <p:cNvPr id="22" name="Shape 21">
              <a:extLst>
                <a:ext uri="{FF2B5EF4-FFF2-40B4-BE49-F238E27FC236}">
                  <a16:creationId xmlns:a16="http://schemas.microsoft.com/office/drawing/2014/main" id="{F1A41569-F1B2-4047-A258-E4559DBCA6CD}"/>
                </a:ext>
              </a:extLst>
            </p:cNvPr>
            <p:cNvSpPr/>
            <p:nvPr/>
          </p:nvSpPr>
          <p:spPr bwMode="auto">
            <a:xfrm>
              <a:off x="4021125" y="3030181"/>
              <a:ext cx="2235200" cy="2235200"/>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sp>
          <p:nvSpPr>
            <p:cNvPr id="23" name="Shape 22">
              <a:extLst>
                <a:ext uri="{FF2B5EF4-FFF2-40B4-BE49-F238E27FC236}">
                  <a16:creationId xmlns:a16="http://schemas.microsoft.com/office/drawing/2014/main" id="{B800457E-7BAB-4E4F-A183-650D4A88BC84}"/>
                </a:ext>
              </a:extLst>
            </p:cNvPr>
            <p:cNvSpPr/>
            <p:nvPr/>
          </p:nvSpPr>
          <p:spPr bwMode="auto">
            <a:xfrm>
              <a:off x="2751134" y="3151264"/>
              <a:ext cx="1320800" cy="1320800"/>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sp>
          <p:nvSpPr>
            <p:cNvPr id="24" name="Shape 23">
              <a:extLst>
                <a:ext uri="{FF2B5EF4-FFF2-40B4-BE49-F238E27FC236}">
                  <a16:creationId xmlns:a16="http://schemas.microsoft.com/office/drawing/2014/main" id="{0DC4FD6C-2A10-4D15-9EC4-6973DDA8A7B7}"/>
                </a:ext>
              </a:extLst>
            </p:cNvPr>
            <p:cNvSpPr/>
            <p:nvPr/>
          </p:nvSpPr>
          <p:spPr bwMode="auto">
            <a:xfrm>
              <a:off x="3748086" y="1557423"/>
              <a:ext cx="1657352" cy="1657352"/>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grpSp>
      <p:pic>
        <p:nvPicPr>
          <p:cNvPr id="25" name="Graphic 24" descr="Bullseye">
            <a:extLst>
              <a:ext uri="{FF2B5EF4-FFF2-40B4-BE49-F238E27FC236}">
                <a16:creationId xmlns:a16="http://schemas.microsoft.com/office/drawing/2014/main" id="{BA939FDB-24AF-40CE-B04D-2EEE1312087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958032" y="2349082"/>
            <a:ext cx="868964" cy="868963"/>
          </a:xfrm>
          <a:prstGeom prst="rect">
            <a:avLst/>
          </a:prstGeom>
        </p:spPr>
      </p:pic>
      <p:pic>
        <p:nvPicPr>
          <p:cNvPr id="26" name="Graphic 25" descr="Checklist">
            <a:extLst>
              <a:ext uri="{FF2B5EF4-FFF2-40B4-BE49-F238E27FC236}">
                <a16:creationId xmlns:a16="http://schemas.microsoft.com/office/drawing/2014/main" id="{24770BE3-E507-43A6-AD79-1A8A9BE91E5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796583" y="2349082"/>
            <a:ext cx="868964" cy="868963"/>
          </a:xfrm>
          <a:prstGeom prst="rect">
            <a:avLst/>
          </a:prstGeom>
        </p:spPr>
      </p:pic>
      <p:pic>
        <p:nvPicPr>
          <p:cNvPr id="27" name="Graphic 26" descr="Coins">
            <a:extLst>
              <a:ext uri="{FF2B5EF4-FFF2-40B4-BE49-F238E27FC236}">
                <a16:creationId xmlns:a16="http://schemas.microsoft.com/office/drawing/2014/main" id="{36375EB2-7ACA-4623-8632-2490DC52389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12233" y="4960621"/>
            <a:ext cx="868964" cy="868963"/>
          </a:xfrm>
          <a:prstGeom prst="rect">
            <a:avLst/>
          </a:prstGeom>
        </p:spPr>
      </p:pic>
      <p:pic>
        <p:nvPicPr>
          <p:cNvPr id="28" name="Graphic 27" descr="Lightbulb and gear">
            <a:extLst>
              <a:ext uri="{FF2B5EF4-FFF2-40B4-BE49-F238E27FC236}">
                <a16:creationId xmlns:a16="http://schemas.microsoft.com/office/drawing/2014/main" id="{789F9701-9507-44D1-83F2-AC33536F2EE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312233" y="2349082"/>
            <a:ext cx="868964" cy="868963"/>
          </a:xfrm>
          <a:prstGeom prst="rect">
            <a:avLst/>
          </a:prstGeom>
        </p:spPr>
      </p:pic>
      <p:pic>
        <p:nvPicPr>
          <p:cNvPr id="29" name="Graphic 28" descr="Business Growth">
            <a:extLst>
              <a:ext uri="{FF2B5EF4-FFF2-40B4-BE49-F238E27FC236}">
                <a16:creationId xmlns:a16="http://schemas.microsoft.com/office/drawing/2014/main" id="{22AF92CF-2818-4823-B5CB-AFF9168C0AA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635133" y="2349082"/>
            <a:ext cx="868964" cy="868963"/>
          </a:xfrm>
          <a:prstGeom prst="rect">
            <a:avLst/>
          </a:prstGeom>
        </p:spPr>
      </p:pic>
      <p:pic>
        <p:nvPicPr>
          <p:cNvPr id="30" name="Graphic 29" descr="Lecturer">
            <a:extLst>
              <a:ext uri="{FF2B5EF4-FFF2-40B4-BE49-F238E27FC236}">
                <a16:creationId xmlns:a16="http://schemas.microsoft.com/office/drawing/2014/main" id="{5DCE0CE9-B190-4382-9663-592C7498DA3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796583" y="4960621"/>
            <a:ext cx="868964" cy="868963"/>
          </a:xfrm>
          <a:prstGeom prst="rect">
            <a:avLst/>
          </a:prstGeom>
        </p:spPr>
      </p:pic>
      <p:pic>
        <p:nvPicPr>
          <p:cNvPr id="31" name="Graphic 30" descr="Scales of justice">
            <a:extLst>
              <a:ext uri="{FF2B5EF4-FFF2-40B4-BE49-F238E27FC236}">
                <a16:creationId xmlns:a16="http://schemas.microsoft.com/office/drawing/2014/main" id="{C6C94696-CBB1-47DA-A750-3035B7EA050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958032" y="4960621"/>
            <a:ext cx="868964" cy="868963"/>
          </a:xfrm>
          <a:prstGeom prst="rect">
            <a:avLst/>
          </a:prstGeom>
        </p:spPr>
      </p:pic>
      <p:sp>
        <p:nvSpPr>
          <p:cNvPr id="32" name="Rectangle: Rounded Corners 31">
            <a:hlinkClick r:id="rId22"/>
            <a:extLst>
              <a:ext uri="{FF2B5EF4-FFF2-40B4-BE49-F238E27FC236}">
                <a16:creationId xmlns:a16="http://schemas.microsoft.com/office/drawing/2014/main" id="{4370470C-911A-4C62-BC74-11468F46F66B}"/>
              </a:ext>
            </a:extLst>
          </p:cNvPr>
          <p:cNvSpPr/>
          <p:nvPr/>
        </p:nvSpPr>
        <p:spPr bwMode="auto">
          <a:xfrm>
            <a:off x="1137115"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rtl="0" fontAlgn="base">
              <a:lnSpc>
                <a:spcPts val="1100"/>
              </a:lnSpc>
              <a:spcBef>
                <a:spcPct val="0"/>
              </a:spcBef>
              <a:spcAft>
                <a:spcPct val="0"/>
              </a:spcAft>
              <a:buClr>
                <a:srgbClr val="000000"/>
              </a:buClr>
            </a:pPr>
            <a:r>
              <a:rPr lang="en-US" sz="1100" b="1" kern="1200" dirty="0">
                <a:solidFill>
                  <a:schemeClr val="bg1"/>
                </a:solidFill>
                <a:latin typeface="Arial" charset="0"/>
                <a:ea typeface="+mn-ea"/>
                <a:cs typeface="Times New Roman" pitchFamily="18" charset="0"/>
              </a:rPr>
              <a:t>Visit Website</a:t>
            </a:r>
          </a:p>
        </p:txBody>
      </p:sp>
      <p:sp>
        <p:nvSpPr>
          <p:cNvPr id="33" name="Rectangle: Rounded Corners 32">
            <a:hlinkClick r:id="rId23"/>
            <a:extLst>
              <a:ext uri="{FF2B5EF4-FFF2-40B4-BE49-F238E27FC236}">
                <a16:creationId xmlns:a16="http://schemas.microsoft.com/office/drawing/2014/main" id="{3FEA5F28-781B-4826-A448-C3C8008B8B0B}"/>
              </a:ext>
            </a:extLst>
          </p:cNvPr>
          <p:cNvSpPr/>
          <p:nvPr/>
        </p:nvSpPr>
        <p:spPr bwMode="auto">
          <a:xfrm>
            <a:off x="3298565"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34" name="Rectangle: Rounded Corners 33">
            <a:hlinkClick r:id="rId24"/>
            <a:extLst>
              <a:ext uri="{FF2B5EF4-FFF2-40B4-BE49-F238E27FC236}">
                <a16:creationId xmlns:a16="http://schemas.microsoft.com/office/drawing/2014/main" id="{9E3E3F31-607A-451A-B56B-9A80D87515D5}"/>
              </a:ext>
            </a:extLst>
          </p:cNvPr>
          <p:cNvSpPr/>
          <p:nvPr/>
        </p:nvSpPr>
        <p:spPr bwMode="auto">
          <a:xfrm>
            <a:off x="5460015"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35" name="Rectangle: Rounded Corners 34">
            <a:hlinkClick r:id="rId25"/>
            <a:extLst>
              <a:ext uri="{FF2B5EF4-FFF2-40B4-BE49-F238E27FC236}">
                <a16:creationId xmlns:a16="http://schemas.microsoft.com/office/drawing/2014/main" id="{8CBA3807-CCE9-4F1F-B574-9A19D70BF299}"/>
              </a:ext>
            </a:extLst>
          </p:cNvPr>
          <p:cNvSpPr/>
          <p:nvPr/>
        </p:nvSpPr>
        <p:spPr bwMode="auto">
          <a:xfrm>
            <a:off x="7621465"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36" name="Rectangle: Rounded Corners 35">
            <a:hlinkClick r:id="rId26"/>
            <a:extLst>
              <a:ext uri="{FF2B5EF4-FFF2-40B4-BE49-F238E27FC236}">
                <a16:creationId xmlns:a16="http://schemas.microsoft.com/office/drawing/2014/main" id="{DD543C03-5C66-473F-9A0F-84FD2A7F8DFE}"/>
              </a:ext>
            </a:extLst>
          </p:cNvPr>
          <p:cNvSpPr/>
          <p:nvPr/>
        </p:nvSpPr>
        <p:spPr bwMode="auto">
          <a:xfrm>
            <a:off x="9782914"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37" name="Rectangle: Rounded Corners 36">
            <a:hlinkClick r:id="rId27"/>
            <a:extLst>
              <a:ext uri="{FF2B5EF4-FFF2-40B4-BE49-F238E27FC236}">
                <a16:creationId xmlns:a16="http://schemas.microsoft.com/office/drawing/2014/main" id="{3811FF16-48C3-4C27-949E-D9A55269C53D}"/>
              </a:ext>
            </a:extLst>
          </p:cNvPr>
          <p:cNvSpPr/>
          <p:nvPr/>
        </p:nvSpPr>
        <p:spPr bwMode="auto">
          <a:xfrm>
            <a:off x="1137115"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38" name="Rectangle: Rounded Corners 37">
            <a:hlinkClick r:id="rId28"/>
            <a:extLst>
              <a:ext uri="{FF2B5EF4-FFF2-40B4-BE49-F238E27FC236}">
                <a16:creationId xmlns:a16="http://schemas.microsoft.com/office/drawing/2014/main" id="{DE89133E-F1DB-49A2-A468-0FAF06DECD91}"/>
              </a:ext>
            </a:extLst>
          </p:cNvPr>
          <p:cNvSpPr/>
          <p:nvPr/>
        </p:nvSpPr>
        <p:spPr bwMode="auto">
          <a:xfrm>
            <a:off x="5460015"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39" name="Rectangle: Rounded Corners 38">
            <a:hlinkClick r:id="rId29"/>
            <a:extLst>
              <a:ext uri="{FF2B5EF4-FFF2-40B4-BE49-F238E27FC236}">
                <a16:creationId xmlns:a16="http://schemas.microsoft.com/office/drawing/2014/main" id="{CF296990-A163-46F9-BD0B-2B08DC29FD36}"/>
              </a:ext>
            </a:extLst>
          </p:cNvPr>
          <p:cNvSpPr/>
          <p:nvPr/>
        </p:nvSpPr>
        <p:spPr bwMode="auto">
          <a:xfrm>
            <a:off x="7621465"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40" name="Rectangle: Rounded Corners 39">
            <a:hlinkClick r:id="rId30"/>
            <a:extLst>
              <a:ext uri="{FF2B5EF4-FFF2-40B4-BE49-F238E27FC236}">
                <a16:creationId xmlns:a16="http://schemas.microsoft.com/office/drawing/2014/main" id="{227808BD-9D8D-4654-B7DD-B98D6E5BEC3D}"/>
              </a:ext>
            </a:extLst>
          </p:cNvPr>
          <p:cNvSpPr/>
          <p:nvPr/>
        </p:nvSpPr>
        <p:spPr bwMode="auto">
          <a:xfrm>
            <a:off x="9782914"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41" name="Rectangle: Rounded Corners 40">
            <a:hlinkClick r:id="rId31"/>
            <a:extLst>
              <a:ext uri="{FF2B5EF4-FFF2-40B4-BE49-F238E27FC236}">
                <a16:creationId xmlns:a16="http://schemas.microsoft.com/office/drawing/2014/main" id="{5D6D3373-0798-49EE-A6FE-66FF1C483D4B}"/>
              </a:ext>
            </a:extLst>
          </p:cNvPr>
          <p:cNvSpPr/>
          <p:nvPr/>
        </p:nvSpPr>
        <p:spPr bwMode="auto">
          <a:xfrm>
            <a:off x="3298565"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pic>
        <p:nvPicPr>
          <p:cNvPr id="42" name="Graphic 41" descr="Stream">
            <a:extLst>
              <a:ext uri="{FF2B5EF4-FFF2-40B4-BE49-F238E27FC236}">
                <a16:creationId xmlns:a16="http://schemas.microsoft.com/office/drawing/2014/main" id="{D9B18B2F-DC3C-4B11-AA46-EA874A31DF9D}"/>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457152" y="4921156"/>
            <a:ext cx="902026" cy="902026"/>
          </a:xfrm>
          <a:prstGeom prst="rect">
            <a:avLst/>
          </a:prstGeom>
        </p:spPr>
      </p:pic>
      <p:pic>
        <p:nvPicPr>
          <p:cNvPr id="43" name="Graphic 42" descr="Playbook">
            <a:extLst>
              <a:ext uri="{FF2B5EF4-FFF2-40B4-BE49-F238E27FC236}">
                <a16:creationId xmlns:a16="http://schemas.microsoft.com/office/drawing/2014/main" id="{099C55EB-628E-4298-9913-CF62438ADE70}"/>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3450965" y="2332620"/>
            <a:ext cx="914400" cy="914400"/>
          </a:xfrm>
          <a:prstGeom prst="rect">
            <a:avLst/>
          </a:prstGeom>
        </p:spPr>
      </p:pic>
      <p:sp>
        <p:nvSpPr>
          <p:cNvPr id="4" name="Slide Number Placeholder 3">
            <a:extLst>
              <a:ext uri="{FF2B5EF4-FFF2-40B4-BE49-F238E27FC236}">
                <a16:creationId xmlns:a16="http://schemas.microsoft.com/office/drawing/2014/main" id="{6F7AE37A-9246-4985-8F29-8D68449D9F28}"/>
              </a:ext>
            </a:extLst>
          </p:cNvPr>
          <p:cNvSpPr>
            <a:spLocks noGrp="1"/>
          </p:cNvSpPr>
          <p:nvPr>
            <p:ph type="sldNum" sz="quarter" idx="4"/>
          </p:nvPr>
        </p:nvSpPr>
        <p:spPr/>
        <p:txBody>
          <a:bodyPr/>
          <a:lstStyle/>
          <a:p>
            <a:fld id="{37F5C94B-8C55-478B-B509-BAE6A06B2E2A}" type="slidenum">
              <a:rPr lang="en-US" sz="1000" smtClean="0">
                <a:solidFill>
                  <a:srgbClr val="ADAFBB"/>
                </a:solidFill>
              </a:rPr>
              <a:pPr/>
              <a:t>13</a:t>
            </a:fld>
            <a:endParaRPr lang="en-US" sz="1000" dirty="0">
              <a:solidFill>
                <a:srgbClr val="ADAFBB"/>
              </a:solidFill>
            </a:endParaRPr>
          </a:p>
        </p:txBody>
      </p:sp>
    </p:spTree>
    <p:extLst>
      <p:ext uri="{BB962C8B-B14F-4D97-AF65-F5344CB8AC3E}">
        <p14:creationId xmlns:p14="http://schemas.microsoft.com/office/powerpoint/2010/main" val="1877474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BD01E70-F8C7-493C-AEDD-E5492D344E9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40723" name="think-cell Slide" r:id="rId6" imgW="425" imgH="426" progId="TCLayout.ActiveDocument.1">
                  <p:embed/>
                </p:oleObj>
              </mc:Choice>
              <mc:Fallback>
                <p:oleObj name="think-cell Slide" r:id="rId6" imgW="425" imgH="426" progId="TCLayout.ActiveDocument.1">
                  <p:embed/>
                  <p:pic>
                    <p:nvPicPr>
                      <p:cNvPr id="7" name="Object 6" hidden="1">
                        <a:extLst>
                          <a:ext uri="{FF2B5EF4-FFF2-40B4-BE49-F238E27FC236}">
                            <a16:creationId xmlns:a16="http://schemas.microsoft.com/office/drawing/2014/main" id="{BBD01E70-F8C7-493C-AEDD-E5492D344E9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AA098EA-8CD1-417F-A724-88393CE4575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200" dirty="0">
                <a:sym typeface="Arial" panose="020B0604020202020204" pitchFamily="34" charset="0"/>
              </a:rPr>
              <a:t>Interested in multiple Business &amp; Consulting Toolkits? Get access to all our Toolkits for </a:t>
            </a:r>
            <a:r>
              <a:rPr lang="en-US" sz="2200" u="sng" dirty="0">
                <a:sym typeface="Arial" panose="020B0604020202020204" pitchFamily="34" charset="0"/>
              </a:rPr>
              <a:t>half the price</a:t>
            </a:r>
            <a:r>
              <a:rPr lang="en-US" sz="2200" dirty="0">
                <a:sym typeface="Arial" panose="020B0604020202020204" pitchFamily="34" charset="0"/>
              </a:rPr>
              <a:t> with the Gold Business &amp; Consulting Package</a:t>
            </a:r>
          </a:p>
        </p:txBody>
      </p:sp>
      <p:sp>
        <p:nvSpPr>
          <p:cNvPr id="4" name="TextBox 3">
            <a:hlinkClick r:id="rId8"/>
            <a:extLst>
              <a:ext uri="{FF2B5EF4-FFF2-40B4-BE49-F238E27FC236}">
                <a16:creationId xmlns:a16="http://schemas.microsoft.com/office/drawing/2014/main" id="{1BC1B3F3-AD3B-48B8-9C10-684287D0D20A}"/>
              </a:ext>
            </a:extLst>
          </p:cNvPr>
          <p:cNvSpPr txBox="1"/>
          <p:nvPr/>
        </p:nvSpPr>
        <p:spPr>
          <a:xfrm>
            <a:off x="3717338" y="6167298"/>
            <a:ext cx="4800600" cy="338554"/>
          </a:xfrm>
          <a:prstGeom prst="rect">
            <a:avLst/>
          </a:prstGeom>
          <a:noFill/>
        </p:spPr>
        <p:txBody>
          <a:bodyPr wrap="square" rtlCol="0">
            <a:spAutoFit/>
          </a:bodyPr>
          <a:lstStyle/>
          <a:p>
            <a:pPr algn="ctr"/>
            <a:r>
              <a:rPr lang="en-US" sz="1600" dirty="0">
                <a:hlinkClick r:id="rId9"/>
              </a:rPr>
              <a:t>www.slidebooks.com</a:t>
            </a:r>
            <a:endParaRPr lang="en-US" sz="1600" dirty="0"/>
          </a:p>
        </p:txBody>
      </p:sp>
      <p:sp>
        <p:nvSpPr>
          <p:cNvPr id="10" name="Title 1">
            <a:extLst>
              <a:ext uri="{FF2B5EF4-FFF2-40B4-BE49-F238E27FC236}">
                <a16:creationId xmlns:a16="http://schemas.microsoft.com/office/drawing/2014/main" id="{45724769-7F7A-49A0-978E-58661220D668}"/>
              </a:ext>
            </a:extLst>
          </p:cNvPr>
          <p:cNvSpPr txBox="1">
            <a:spLocks/>
          </p:cNvSpPr>
          <p:nvPr/>
        </p:nvSpPr>
        <p:spPr>
          <a:xfrm>
            <a:off x="3718927" y="5354978"/>
            <a:ext cx="4797423" cy="423802"/>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1800" kern="0" dirty="0"/>
              <a:t>Gold Business &amp; Consulting Package</a:t>
            </a:r>
          </a:p>
        </p:txBody>
      </p:sp>
      <p:sp>
        <p:nvSpPr>
          <p:cNvPr id="11" name="Rectangle: Rounded Corners 10">
            <a:hlinkClick r:id="rId10"/>
            <a:extLst>
              <a:ext uri="{FF2B5EF4-FFF2-40B4-BE49-F238E27FC236}">
                <a16:creationId xmlns:a16="http://schemas.microsoft.com/office/drawing/2014/main" id="{523DBC1D-DD8D-4DA5-94CC-277FB53AA1DE}"/>
              </a:ext>
            </a:extLst>
          </p:cNvPr>
          <p:cNvSpPr/>
          <p:nvPr/>
        </p:nvSpPr>
        <p:spPr bwMode="auto">
          <a:xfrm>
            <a:off x="5323400" y="5812764"/>
            <a:ext cx="1588476" cy="331198"/>
          </a:xfrm>
          <a:prstGeom prst="roundRect">
            <a:avLst>
              <a:gd name="adj" fmla="val 19468"/>
            </a:avLst>
          </a:prstGeom>
          <a:solidFill>
            <a:srgbClr val="3EA9F5"/>
          </a:solidFill>
          <a:ln>
            <a:noFill/>
          </a:ln>
        </p:spPr>
        <p:txBody>
          <a:bodyPr wrap="square" lIns="91428" tIns="365760" rIns="91428" bIns="91440" rtlCol="0" anchor="ctr">
            <a:noAutofit/>
          </a:bodyPr>
          <a:lstStyle/>
          <a:p>
            <a:pPr algn="ctr" defTabSz="623853" rtl="0" fontAlgn="base">
              <a:lnSpc>
                <a:spcPts val="1100"/>
              </a:lnSpc>
              <a:spcBef>
                <a:spcPct val="0"/>
              </a:spcBef>
              <a:spcAft>
                <a:spcPct val="0"/>
              </a:spcAft>
              <a:buClr>
                <a:srgbClr val="000000"/>
              </a:buClr>
            </a:pPr>
            <a:endParaRPr lang="en-US" sz="2000" b="1" kern="1200" dirty="0">
              <a:solidFill>
                <a:schemeClr val="bg1"/>
              </a:solidFill>
              <a:latin typeface="Arial" charset="0"/>
              <a:ea typeface="+mn-ea"/>
              <a:cs typeface="Times New Roman" pitchFamily="18" charset="0"/>
            </a:endParaRPr>
          </a:p>
        </p:txBody>
      </p:sp>
      <p:sp>
        <p:nvSpPr>
          <p:cNvPr id="13" name="TextBox 12">
            <a:hlinkClick r:id="rId11"/>
            <a:extLst>
              <a:ext uri="{FF2B5EF4-FFF2-40B4-BE49-F238E27FC236}">
                <a16:creationId xmlns:a16="http://schemas.microsoft.com/office/drawing/2014/main" id="{9323C349-62E8-4FBD-AB14-A96D3D6D8849}"/>
              </a:ext>
            </a:extLst>
          </p:cNvPr>
          <p:cNvSpPr txBox="1"/>
          <p:nvPr/>
        </p:nvSpPr>
        <p:spPr>
          <a:xfrm>
            <a:off x="5323400" y="5789428"/>
            <a:ext cx="1588476" cy="369332"/>
          </a:xfrm>
          <a:prstGeom prst="rect">
            <a:avLst/>
          </a:prstGeom>
          <a:noFill/>
        </p:spPr>
        <p:txBody>
          <a:bodyPr wrap="square" rtlCol="0">
            <a:spAutoFit/>
          </a:bodyPr>
          <a:lstStyle/>
          <a:p>
            <a:pPr algn="ctr"/>
            <a:r>
              <a:rPr lang="en-US" b="1" dirty="0">
                <a:solidFill>
                  <a:schemeClr val="bg1"/>
                </a:solidFill>
                <a:latin typeface="Arial" charset="0"/>
                <a:cs typeface="Times New Roman" pitchFamily="18" charset="0"/>
              </a:rPr>
              <a:t>Learn More</a:t>
            </a:r>
            <a:endParaRPr lang="en-US" dirty="0"/>
          </a:p>
        </p:txBody>
      </p:sp>
      <p:sp>
        <p:nvSpPr>
          <p:cNvPr id="6" name="Slide Number Placeholder 5">
            <a:extLst>
              <a:ext uri="{FF2B5EF4-FFF2-40B4-BE49-F238E27FC236}">
                <a16:creationId xmlns:a16="http://schemas.microsoft.com/office/drawing/2014/main" id="{DE0F4260-85F5-47B2-8F90-716F6604029A}"/>
              </a:ext>
            </a:extLst>
          </p:cNvPr>
          <p:cNvSpPr>
            <a:spLocks noGrp="1"/>
          </p:cNvSpPr>
          <p:nvPr>
            <p:ph type="sldNum" sz="quarter" idx="4"/>
          </p:nvPr>
        </p:nvSpPr>
        <p:spPr/>
        <p:txBody>
          <a:bodyPr/>
          <a:lstStyle/>
          <a:p>
            <a:fld id="{37F5C94B-8C55-478B-B509-BAE6A06B2E2A}" type="slidenum">
              <a:rPr lang="en-US" sz="1000" smtClean="0">
                <a:solidFill>
                  <a:srgbClr val="ADAFBB"/>
                </a:solidFill>
              </a:rPr>
              <a:pPr/>
              <a:t>14</a:t>
            </a:fld>
            <a:endParaRPr lang="en-US" sz="1000" dirty="0">
              <a:solidFill>
                <a:srgbClr val="ADAFBB"/>
              </a:solidFill>
            </a:endParaRPr>
          </a:p>
        </p:txBody>
      </p:sp>
      <p:pic>
        <p:nvPicPr>
          <p:cNvPr id="12" name="Picture 11">
            <a:hlinkClick r:id="rId12"/>
            <a:extLst>
              <a:ext uri="{FF2B5EF4-FFF2-40B4-BE49-F238E27FC236}">
                <a16:creationId xmlns:a16="http://schemas.microsoft.com/office/drawing/2014/main" id="{AF7AD942-59ED-47E6-8F2B-EEC9F8BAC2A9}"/>
              </a:ext>
            </a:extLst>
          </p:cNvPr>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979576" y="1676401"/>
            <a:ext cx="6232848" cy="3505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46892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A4BA662-CDE2-4A20-B082-F06179C98F0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41747"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EA4BA662-CDE2-4A20-B082-F06179C98F07}"/>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088ED2B-BEA3-4D03-95DE-285838A9FDF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Need more help? </a:t>
            </a:r>
            <a:br>
              <a:rPr lang="en-US" sz="2400" dirty="0">
                <a:latin typeface="+mn-lt"/>
              </a:rPr>
            </a:br>
            <a:r>
              <a:rPr lang="en-US" sz="2400" dirty="0">
                <a:latin typeface="+mn-lt"/>
              </a:rPr>
              <a:t>Hire one of our Management Consultants for $4,000 a day</a:t>
            </a:r>
          </a:p>
        </p:txBody>
      </p:sp>
      <p:sp>
        <p:nvSpPr>
          <p:cNvPr id="7" name="Rectangle: Rounded Corners 6">
            <a:hlinkClick r:id="rId8"/>
            <a:extLst>
              <a:ext uri="{FF2B5EF4-FFF2-40B4-BE49-F238E27FC236}">
                <a16:creationId xmlns:a16="http://schemas.microsoft.com/office/drawing/2014/main" id="{FCF3B6F5-0780-4160-979E-CDC4B2E2F5EC}"/>
              </a:ext>
            </a:extLst>
          </p:cNvPr>
          <p:cNvSpPr/>
          <p:nvPr/>
        </p:nvSpPr>
        <p:spPr bwMode="auto">
          <a:xfrm>
            <a:off x="4981532" y="6078414"/>
            <a:ext cx="2697480" cy="362068"/>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228600" rIns="91428" bIns="91440" rtlCol="0" anchor="ctr">
            <a:noAutofit/>
          </a:bodyPr>
          <a:lstStyle/>
          <a:p>
            <a:pPr algn="ctr" defTabSz="623853" rtl="0" fontAlgn="base">
              <a:lnSpc>
                <a:spcPts val="1100"/>
              </a:lnSpc>
              <a:spcBef>
                <a:spcPct val="0"/>
              </a:spcBef>
              <a:spcAft>
                <a:spcPct val="0"/>
              </a:spcAft>
              <a:buClr>
                <a:srgbClr val="000000"/>
              </a:buClr>
            </a:pPr>
            <a:r>
              <a:rPr lang="en-US" sz="2000" b="1" kern="1200" dirty="0">
                <a:solidFill>
                  <a:schemeClr val="bg1"/>
                </a:solidFill>
                <a:latin typeface="Arial" charset="0"/>
                <a:ea typeface="+mn-ea"/>
                <a:cs typeface="Times New Roman" pitchFamily="18" charset="0"/>
              </a:rPr>
              <a:t>Learn More</a:t>
            </a:r>
          </a:p>
        </p:txBody>
      </p:sp>
      <p:pic>
        <p:nvPicPr>
          <p:cNvPr id="17" name="Picture 16">
            <a:extLst>
              <a:ext uri="{FF2B5EF4-FFF2-40B4-BE49-F238E27FC236}">
                <a16:creationId xmlns:a16="http://schemas.microsoft.com/office/drawing/2014/main" id="{9A4D29E9-1B7D-4A64-8E8E-C27E8D1095CB}"/>
              </a:ext>
            </a:extLst>
          </p:cNvPr>
          <p:cNvPicPr>
            <a:picLocks noChangeAspect="1"/>
          </p:cNvPicPr>
          <p:nvPr/>
        </p:nvPicPr>
        <p:blipFill rotWithShape="1">
          <a:blip r:embed="rId9"/>
          <a:srcRect l="1175" t="6088" r="1275" b="2732"/>
          <a:stretch/>
        </p:blipFill>
        <p:spPr>
          <a:xfrm>
            <a:off x="2549769" y="1754442"/>
            <a:ext cx="7625862" cy="2079005"/>
          </a:xfrm>
          <a:prstGeom prst="rect">
            <a:avLst/>
          </a:prstGeom>
          <a:ln>
            <a:noFill/>
          </a:ln>
          <a:effectLst/>
        </p:spPr>
      </p:pic>
      <p:pic>
        <p:nvPicPr>
          <p:cNvPr id="19" name="Picture 18">
            <a:extLst>
              <a:ext uri="{FF2B5EF4-FFF2-40B4-BE49-F238E27FC236}">
                <a16:creationId xmlns:a16="http://schemas.microsoft.com/office/drawing/2014/main" id="{E260087E-C6E5-459E-91E3-868F1F662899}"/>
              </a:ext>
            </a:extLst>
          </p:cNvPr>
          <p:cNvPicPr>
            <a:picLocks noChangeAspect="1"/>
          </p:cNvPicPr>
          <p:nvPr/>
        </p:nvPicPr>
        <p:blipFill rotWithShape="1">
          <a:blip r:embed="rId10"/>
          <a:srcRect l="1946" t="3679" r="1268" b="2977"/>
          <a:stretch/>
        </p:blipFill>
        <p:spPr>
          <a:xfrm>
            <a:off x="2549770" y="3956538"/>
            <a:ext cx="7625862" cy="1998785"/>
          </a:xfrm>
          <a:prstGeom prst="rect">
            <a:avLst/>
          </a:prstGeom>
          <a:ln>
            <a:noFill/>
          </a:ln>
          <a:effectLst/>
        </p:spPr>
      </p:pic>
      <p:sp>
        <p:nvSpPr>
          <p:cNvPr id="21" name="Rectangle 20">
            <a:extLst>
              <a:ext uri="{FF2B5EF4-FFF2-40B4-BE49-F238E27FC236}">
                <a16:creationId xmlns:a16="http://schemas.microsoft.com/office/drawing/2014/main" id="{E8DAB30E-4A95-4189-A17B-D6BED1B10135}"/>
              </a:ext>
            </a:extLst>
          </p:cNvPr>
          <p:cNvSpPr/>
          <p:nvPr/>
        </p:nvSpPr>
        <p:spPr>
          <a:xfrm>
            <a:off x="4999118"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a:hlinkClick r:id="rId8"/>
            <a:extLst>
              <a:ext uri="{FF2B5EF4-FFF2-40B4-BE49-F238E27FC236}">
                <a16:creationId xmlns:a16="http://schemas.microsoft.com/office/drawing/2014/main" id="{D2C8E5D7-AC04-4E2C-9792-04469310016C}"/>
              </a:ext>
            </a:extLst>
          </p:cNvPr>
          <p:cNvPicPr>
            <a:picLocks noChangeAspect="1"/>
          </p:cNvPicPr>
          <p:nvPr/>
        </p:nvPicPr>
        <p:blipFill>
          <a:blip r:embed="rId11"/>
          <a:stretch>
            <a:fillRect/>
          </a:stretch>
        </p:blipFill>
        <p:spPr>
          <a:xfrm>
            <a:off x="2644286" y="2595384"/>
            <a:ext cx="300385" cy="397119"/>
          </a:xfrm>
          <a:prstGeom prst="rect">
            <a:avLst/>
          </a:prstGeom>
        </p:spPr>
      </p:pic>
      <p:pic>
        <p:nvPicPr>
          <p:cNvPr id="24" name="Picture 23">
            <a:hlinkClick r:id="rId8"/>
            <a:extLst>
              <a:ext uri="{FF2B5EF4-FFF2-40B4-BE49-F238E27FC236}">
                <a16:creationId xmlns:a16="http://schemas.microsoft.com/office/drawing/2014/main" id="{B314C5B3-2F6B-4708-ACA1-B579964685F8}"/>
              </a:ext>
            </a:extLst>
          </p:cNvPr>
          <p:cNvPicPr>
            <a:picLocks noChangeAspect="1"/>
          </p:cNvPicPr>
          <p:nvPr/>
        </p:nvPicPr>
        <p:blipFill>
          <a:blip r:embed="rId11"/>
          <a:stretch>
            <a:fillRect/>
          </a:stretch>
        </p:blipFill>
        <p:spPr>
          <a:xfrm>
            <a:off x="2644286" y="4757370"/>
            <a:ext cx="300385" cy="397119"/>
          </a:xfrm>
          <a:prstGeom prst="rect">
            <a:avLst/>
          </a:prstGeom>
        </p:spPr>
      </p:pic>
      <p:pic>
        <p:nvPicPr>
          <p:cNvPr id="25" name="Picture 24">
            <a:hlinkClick r:id="rId8"/>
            <a:extLst>
              <a:ext uri="{FF2B5EF4-FFF2-40B4-BE49-F238E27FC236}">
                <a16:creationId xmlns:a16="http://schemas.microsoft.com/office/drawing/2014/main" id="{86ECF5B0-5544-4705-9293-14DB7FC5A0D2}"/>
              </a:ext>
            </a:extLst>
          </p:cNvPr>
          <p:cNvPicPr>
            <a:picLocks noChangeAspect="1"/>
          </p:cNvPicPr>
          <p:nvPr/>
        </p:nvPicPr>
        <p:blipFill>
          <a:blip r:embed="rId11"/>
          <a:stretch>
            <a:fillRect/>
          </a:stretch>
        </p:blipFill>
        <p:spPr>
          <a:xfrm rot="10800000">
            <a:off x="9748470" y="2595384"/>
            <a:ext cx="300385" cy="397119"/>
          </a:xfrm>
          <a:prstGeom prst="rect">
            <a:avLst/>
          </a:prstGeom>
        </p:spPr>
      </p:pic>
      <p:pic>
        <p:nvPicPr>
          <p:cNvPr id="26" name="Picture 25">
            <a:hlinkClick r:id="rId8"/>
            <a:extLst>
              <a:ext uri="{FF2B5EF4-FFF2-40B4-BE49-F238E27FC236}">
                <a16:creationId xmlns:a16="http://schemas.microsoft.com/office/drawing/2014/main" id="{DF0A0498-A119-43DD-8585-C703C0666C32}"/>
              </a:ext>
            </a:extLst>
          </p:cNvPr>
          <p:cNvPicPr>
            <a:picLocks noChangeAspect="1"/>
          </p:cNvPicPr>
          <p:nvPr/>
        </p:nvPicPr>
        <p:blipFill>
          <a:blip r:embed="rId11"/>
          <a:stretch>
            <a:fillRect/>
          </a:stretch>
        </p:blipFill>
        <p:spPr>
          <a:xfrm rot="10800000">
            <a:off x="9748470" y="4757370"/>
            <a:ext cx="300385" cy="397119"/>
          </a:xfrm>
          <a:prstGeom prst="rect">
            <a:avLst/>
          </a:prstGeom>
        </p:spPr>
      </p:pic>
      <p:sp>
        <p:nvSpPr>
          <p:cNvPr id="6" name="Slide Number Placeholder 5">
            <a:extLst>
              <a:ext uri="{FF2B5EF4-FFF2-40B4-BE49-F238E27FC236}">
                <a16:creationId xmlns:a16="http://schemas.microsoft.com/office/drawing/2014/main" id="{461FCE6B-D7D6-49AF-83FE-4C16649B34CE}"/>
              </a:ext>
            </a:extLst>
          </p:cNvPr>
          <p:cNvSpPr>
            <a:spLocks noGrp="1"/>
          </p:cNvSpPr>
          <p:nvPr>
            <p:ph type="sldNum" sz="quarter" idx="4"/>
          </p:nvPr>
        </p:nvSpPr>
        <p:spPr/>
        <p:txBody>
          <a:bodyPr/>
          <a:lstStyle/>
          <a:p>
            <a:fld id="{37F5C94B-8C55-478B-B509-BAE6A06B2E2A}" type="slidenum">
              <a:rPr lang="en-US" sz="1000" smtClean="0">
                <a:solidFill>
                  <a:srgbClr val="ADAFBB"/>
                </a:solidFill>
              </a:rPr>
              <a:pPr/>
              <a:t>15</a:t>
            </a:fld>
            <a:endParaRPr lang="en-US" sz="1000" dirty="0">
              <a:solidFill>
                <a:srgbClr val="ADAFBB"/>
              </a:solidFill>
            </a:endParaRPr>
          </a:p>
        </p:txBody>
      </p:sp>
    </p:spTree>
    <p:extLst>
      <p:ext uri="{BB962C8B-B14F-4D97-AF65-F5344CB8AC3E}">
        <p14:creationId xmlns:p14="http://schemas.microsoft.com/office/powerpoint/2010/main" val="596178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42771" name="think-cell Slide" r:id="rId6" imgW="344" imgH="344" progId="TCLayout.ActiveDocument.1">
                  <p:embed/>
                </p:oleObj>
              </mc:Choice>
              <mc:Fallback>
                <p:oleObj name="think-cell Slide" r:id="rId6"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hlinkClick r:id="rId8"/>
            <a:extLst>
              <a:ext uri="{FF2B5EF4-FFF2-40B4-BE49-F238E27FC236}">
                <a16:creationId xmlns:a16="http://schemas.microsoft.com/office/drawing/2014/main" id="{9C5DE39E-F383-449D-AC9E-CE43548C424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53870" y="2473570"/>
            <a:ext cx="5571924" cy="1636509"/>
          </a:xfrm>
          <a:prstGeom prst="rect">
            <a:avLst/>
          </a:prstGeom>
        </p:spPr>
      </p:pic>
      <p:sp>
        <p:nvSpPr>
          <p:cNvPr id="5" name="Rectangle: Rounded Corners 4">
            <a:hlinkClick r:id="rId8"/>
            <a:extLst>
              <a:ext uri="{FF2B5EF4-FFF2-40B4-BE49-F238E27FC236}">
                <a16:creationId xmlns:a16="http://schemas.microsoft.com/office/drawing/2014/main" id="{FF157264-E35D-4C02-921F-0940E6F2CA43}"/>
              </a:ext>
            </a:extLst>
          </p:cNvPr>
          <p:cNvSpPr/>
          <p:nvPr/>
        </p:nvSpPr>
        <p:spPr bwMode="auto">
          <a:xfrm>
            <a:off x="4448318" y="4454770"/>
            <a:ext cx="2948940" cy="362068"/>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228600" rIns="91428" bIns="91440" rtlCol="0" anchor="ctr">
            <a:noAutofit/>
          </a:bodyPr>
          <a:lstStyle/>
          <a:p>
            <a:pPr algn="ctr" defTabSz="623853" rtl="0" fontAlgn="base">
              <a:lnSpc>
                <a:spcPts val="1100"/>
              </a:lnSpc>
              <a:spcBef>
                <a:spcPct val="0"/>
              </a:spcBef>
              <a:spcAft>
                <a:spcPct val="0"/>
              </a:spcAft>
              <a:buClr>
                <a:srgbClr val="000000"/>
              </a:buClr>
            </a:pPr>
            <a:r>
              <a:rPr lang="en-US" sz="2000" b="1" kern="1200" dirty="0">
                <a:solidFill>
                  <a:schemeClr val="bg1"/>
                </a:solidFill>
                <a:latin typeface="Arial" charset="0"/>
                <a:ea typeface="+mn-ea"/>
                <a:cs typeface="Times New Roman" pitchFamily="18" charset="0"/>
              </a:rPr>
              <a:t>www.slidebooks.com</a:t>
            </a: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1000" smtClean="0">
                <a:solidFill>
                  <a:srgbClr val="ADAFBB"/>
                </a:solidFill>
              </a:rPr>
              <a:pPr/>
              <a:t>16</a:t>
            </a:fld>
            <a:endParaRPr lang="en-US" sz="1000" dirty="0">
              <a:solidFill>
                <a:srgbClr val="ADAFBB"/>
              </a:solidFill>
            </a:endParaRPr>
          </a:p>
        </p:txBody>
      </p:sp>
    </p:spTree>
    <p:extLst>
      <p:ext uri="{BB962C8B-B14F-4D97-AF65-F5344CB8AC3E}">
        <p14:creationId xmlns:p14="http://schemas.microsoft.com/office/powerpoint/2010/main" val="378831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extLst>
              <p:ext uri="{D42A27DB-BD31-4B8C-83A1-F6EECF244321}">
                <p14:modId xmlns:p14="http://schemas.microsoft.com/office/powerpoint/2010/main" val="25108123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49932"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1 - Use our excel Income Statement template and adjust when necessary the actual years, projected years and line items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a:t>
            </a:fld>
            <a:endParaRPr lang="en-US" sz="1000" dirty="0">
              <a:solidFill>
                <a:srgbClr val="ADAFBB"/>
              </a:solidFill>
            </a:endParaRPr>
          </a:p>
        </p:txBody>
      </p:sp>
      <p:pic>
        <p:nvPicPr>
          <p:cNvPr id="15" name="Picture 14">
            <a:extLst>
              <a:ext uri="{FF2B5EF4-FFF2-40B4-BE49-F238E27FC236}">
                <a16:creationId xmlns:a16="http://schemas.microsoft.com/office/drawing/2014/main" id="{6D487B02-756B-43A6-ADE6-E2CBC8B4E70C}"/>
              </a:ext>
            </a:extLst>
          </p:cNvPr>
          <p:cNvPicPr>
            <a:picLocks noChangeAspect="1"/>
          </p:cNvPicPr>
          <p:nvPr/>
        </p:nvPicPr>
        <p:blipFill>
          <a:blip r:embed="rId7"/>
          <a:stretch>
            <a:fillRect/>
          </a:stretch>
        </p:blipFill>
        <p:spPr>
          <a:xfrm>
            <a:off x="3401400" y="1752600"/>
            <a:ext cx="5389201" cy="4920685"/>
          </a:xfrm>
          <a:prstGeom prst="rect">
            <a:avLst/>
          </a:prstGeom>
          <a:solidFill>
            <a:srgbClr val="FFFFFF">
              <a:shade val="85000"/>
            </a:srgbClr>
          </a:solidFill>
          <a:ln>
            <a:noFill/>
          </a:ln>
          <a:effectLst>
            <a:outerShdw blurRad="50800" dist="38100" dir="2700000" algn="tl" rotWithShape="0">
              <a:prstClr val="black">
                <a:alpha val="40000"/>
              </a:prstClr>
            </a:outerShdw>
            <a:reflection blurRad="12700" stA="60000" endPos="0" dist="5000" dir="5400000" sy="-100000" algn="bl" rotWithShape="0"/>
          </a:effectLst>
        </p:spPr>
      </p:pic>
      <p:sp>
        <p:nvSpPr>
          <p:cNvPr id="17" name="Rounded Rectangular Callout 9">
            <a:extLst>
              <a:ext uri="{FF2B5EF4-FFF2-40B4-BE49-F238E27FC236}">
                <a16:creationId xmlns:a16="http://schemas.microsoft.com/office/drawing/2014/main" id="{0E7B5BF7-52DC-45B6-AC66-4F4D6B7CCFAE}"/>
              </a:ext>
            </a:extLst>
          </p:cNvPr>
          <p:cNvSpPr/>
          <p:nvPr/>
        </p:nvSpPr>
        <p:spPr bwMode="auto">
          <a:xfrm>
            <a:off x="877125" y="1715095"/>
            <a:ext cx="2387185" cy="1293575"/>
          </a:xfrm>
          <a:prstGeom prst="wedgeRoundRectCallout">
            <a:avLst>
              <a:gd name="adj1" fmla="val 124302"/>
              <a:gd name="adj2" fmla="val -448"/>
              <a:gd name="adj3" fmla="val 16667"/>
            </a:avLst>
          </a:prstGeom>
          <a:solidFill>
            <a:schemeClr val="bg1">
              <a:alpha val="88000"/>
            </a:schemeClr>
          </a:solidFill>
          <a:ln w="9525">
            <a:solidFill>
              <a:schemeClr val="bg1">
                <a:lumMod val="65000"/>
              </a:schemeClr>
            </a:solidFill>
          </a:ln>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kern="1200" dirty="0">
                <a:ea typeface="+mn-ea"/>
                <a:cs typeface="Times New Roman" pitchFamily="18" charset="0"/>
              </a:rPr>
              <a:t>Adjust the actual and projected years. Taking </a:t>
            </a:r>
            <a:r>
              <a:rPr lang="en-US" sz="1200" dirty="0">
                <a:cs typeface="Times New Roman" pitchFamily="18" charset="0"/>
              </a:rPr>
              <a:t>3 </a:t>
            </a:r>
            <a:r>
              <a:rPr lang="en-US" sz="1200" kern="1200" dirty="0">
                <a:ea typeface="+mn-ea"/>
                <a:cs typeface="Times New Roman" pitchFamily="18" charset="0"/>
              </a:rPr>
              <a:t>historical years and </a:t>
            </a:r>
            <a:r>
              <a:rPr lang="en-US" sz="1200" dirty="0">
                <a:cs typeface="Times New Roman" pitchFamily="18" charset="0"/>
              </a:rPr>
              <a:t>5 projected years is usually a good trade-off between being comprehensive and effective</a:t>
            </a:r>
            <a:r>
              <a:rPr lang="en-US" sz="1200" kern="1200" dirty="0">
                <a:ea typeface="+mn-ea"/>
                <a:cs typeface="Times New Roman" pitchFamily="18" charset="0"/>
              </a:rPr>
              <a:t> </a:t>
            </a:r>
          </a:p>
        </p:txBody>
      </p:sp>
      <p:sp>
        <p:nvSpPr>
          <p:cNvPr id="18" name="Rounded Rectangular Callout 13">
            <a:extLst>
              <a:ext uri="{FF2B5EF4-FFF2-40B4-BE49-F238E27FC236}">
                <a16:creationId xmlns:a16="http://schemas.microsoft.com/office/drawing/2014/main" id="{18DE14A6-A8B0-4F3D-A6F1-483F907E1C6C}"/>
              </a:ext>
            </a:extLst>
          </p:cNvPr>
          <p:cNvSpPr/>
          <p:nvPr/>
        </p:nvSpPr>
        <p:spPr bwMode="auto">
          <a:xfrm>
            <a:off x="877124" y="5011992"/>
            <a:ext cx="2387185" cy="1371601"/>
          </a:xfrm>
          <a:prstGeom prst="wedgeRoundRectCallout">
            <a:avLst>
              <a:gd name="adj1" fmla="val 64992"/>
              <a:gd name="adj2" fmla="val -28376"/>
              <a:gd name="adj3" fmla="val 16667"/>
            </a:avLst>
          </a:prstGeom>
          <a:solidFill>
            <a:schemeClr val="bg1">
              <a:alpha val="88000"/>
            </a:schemeClr>
          </a:solidFill>
          <a:ln w="9525">
            <a:solidFill>
              <a:schemeClr val="bg1">
                <a:lumMod val="65000"/>
              </a:schemeClr>
            </a:solidFill>
          </a:ln>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kern="1200" dirty="0">
                <a:ea typeface="+mn-ea"/>
                <a:cs typeface="Times New Roman" pitchFamily="18" charset="0"/>
              </a:rPr>
              <a:t>Add or remove line items depending on your needs. You should only have line items that are useful for what you want to achieve</a:t>
            </a:r>
          </a:p>
        </p:txBody>
      </p:sp>
      <p:pic>
        <p:nvPicPr>
          <p:cNvPr id="20" name="Picture 19">
            <a:extLst>
              <a:ext uri="{FF2B5EF4-FFF2-40B4-BE49-F238E27FC236}">
                <a16:creationId xmlns:a16="http://schemas.microsoft.com/office/drawing/2014/main" id="{73446ADD-6F1B-41D9-B3AF-F15E76B2F733}"/>
              </a:ext>
            </a:extLst>
          </p:cNvPr>
          <p:cNvPicPr>
            <a:picLocks noChangeAspect="1"/>
          </p:cNvPicPr>
          <p:nvPr/>
        </p:nvPicPr>
        <p:blipFill>
          <a:blip r:embed="rId8"/>
          <a:stretch>
            <a:fillRect/>
          </a:stretch>
        </p:blipFill>
        <p:spPr>
          <a:xfrm>
            <a:off x="9001843" y="1753052"/>
            <a:ext cx="1081087" cy="958490"/>
          </a:xfrm>
          <a:prstGeom prst="rect">
            <a:avLst/>
          </a:prstGeom>
        </p:spPr>
      </p:pic>
      <p:sp>
        <p:nvSpPr>
          <p:cNvPr id="26" name="Rounded Rectangular Callout 13">
            <a:extLst>
              <a:ext uri="{FF2B5EF4-FFF2-40B4-BE49-F238E27FC236}">
                <a16:creationId xmlns:a16="http://schemas.microsoft.com/office/drawing/2014/main" id="{FE1E356E-2FF5-4AF0-B923-0CAEA682670F}"/>
              </a:ext>
            </a:extLst>
          </p:cNvPr>
          <p:cNvSpPr/>
          <p:nvPr/>
        </p:nvSpPr>
        <p:spPr bwMode="auto">
          <a:xfrm>
            <a:off x="877124" y="3468328"/>
            <a:ext cx="2387185" cy="1371601"/>
          </a:xfrm>
          <a:prstGeom prst="wedgeRoundRectCallout">
            <a:avLst>
              <a:gd name="adj1" fmla="val 63345"/>
              <a:gd name="adj2" fmla="val 23954"/>
              <a:gd name="adj3" fmla="val 16667"/>
            </a:avLst>
          </a:prstGeom>
          <a:solidFill>
            <a:schemeClr val="bg1">
              <a:alpha val="88000"/>
            </a:schemeClr>
          </a:solidFill>
          <a:ln w="9525">
            <a:solidFill>
              <a:schemeClr val="bg1">
                <a:lumMod val="65000"/>
              </a:schemeClr>
            </a:solidFill>
          </a:ln>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kern="1200" dirty="0">
                <a:ea typeface="+mn-ea"/>
                <a:cs typeface="Times New Roman" pitchFamily="18" charset="0"/>
              </a:rPr>
              <a:t>The line items in percentage have been added to facilitate the projection that we will do later on</a:t>
            </a:r>
          </a:p>
        </p:txBody>
      </p:sp>
    </p:spTree>
    <p:extLst>
      <p:ext uri="{BB962C8B-B14F-4D97-AF65-F5344CB8AC3E}">
        <p14:creationId xmlns:p14="http://schemas.microsoft.com/office/powerpoint/2010/main" val="2841604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extLst>
              <p:ext uri="{D42A27DB-BD31-4B8C-83A1-F6EECF244321}">
                <p14:modId xmlns:p14="http://schemas.microsoft.com/office/powerpoint/2010/main" val="16611102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68361"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2 - Use our excel Cash Flow statement and adjust when necessary the actual years, projected years and line items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a:t>
            </a:fld>
            <a:endParaRPr lang="en-US" sz="1000" dirty="0">
              <a:solidFill>
                <a:srgbClr val="ADAFBB"/>
              </a:solidFill>
            </a:endParaRPr>
          </a:p>
        </p:txBody>
      </p:sp>
      <p:pic>
        <p:nvPicPr>
          <p:cNvPr id="12" name="Picture 11">
            <a:extLst>
              <a:ext uri="{FF2B5EF4-FFF2-40B4-BE49-F238E27FC236}">
                <a16:creationId xmlns:a16="http://schemas.microsoft.com/office/drawing/2014/main" id="{87CE3759-0B32-4453-8279-2972F72B7885}"/>
              </a:ext>
            </a:extLst>
          </p:cNvPr>
          <p:cNvPicPr>
            <a:picLocks noChangeAspect="1"/>
          </p:cNvPicPr>
          <p:nvPr/>
        </p:nvPicPr>
        <p:blipFill>
          <a:blip r:embed="rId7"/>
          <a:stretch>
            <a:fillRect/>
          </a:stretch>
        </p:blipFill>
        <p:spPr>
          <a:xfrm>
            <a:off x="3028335" y="1982750"/>
            <a:ext cx="6391598" cy="4303428"/>
          </a:xfrm>
          <a:prstGeom prst="rect">
            <a:avLst/>
          </a:prstGeom>
          <a:solidFill>
            <a:srgbClr val="FFFFFF">
              <a:shade val="85000"/>
            </a:srgbClr>
          </a:solidFill>
          <a:ln>
            <a:noFill/>
          </a:ln>
          <a:effectLst>
            <a:outerShdw blurRad="63500" sx="102000" sy="102000" algn="ctr" rotWithShape="0">
              <a:prstClr val="black">
                <a:alpha val="40000"/>
              </a:prstClr>
            </a:outerShdw>
            <a:reflection blurRad="12700" stA="60000" endPos="0" dist="5000" dir="5400000" sy="-100000" algn="bl" rotWithShape="0"/>
          </a:effectLst>
        </p:spPr>
      </p:pic>
      <p:sp>
        <p:nvSpPr>
          <p:cNvPr id="14" name="Rounded Rectangular Callout 9">
            <a:extLst>
              <a:ext uri="{FF2B5EF4-FFF2-40B4-BE49-F238E27FC236}">
                <a16:creationId xmlns:a16="http://schemas.microsoft.com/office/drawing/2014/main" id="{6F6D143A-75F6-4BF7-9D06-84E129EDB98E}"/>
              </a:ext>
            </a:extLst>
          </p:cNvPr>
          <p:cNvSpPr/>
          <p:nvPr/>
        </p:nvSpPr>
        <p:spPr bwMode="auto">
          <a:xfrm>
            <a:off x="973393" y="2084438"/>
            <a:ext cx="1887793" cy="1189704"/>
          </a:xfrm>
          <a:prstGeom prst="wedgeRoundRectCallout">
            <a:avLst>
              <a:gd name="adj1" fmla="val 185933"/>
              <a:gd name="adj2" fmla="val 12909"/>
              <a:gd name="adj3" fmla="val 16667"/>
            </a:avLst>
          </a:prstGeom>
          <a:solidFill>
            <a:schemeClr val="bg1">
              <a:alpha val="88000"/>
            </a:schemeClr>
          </a:solidFill>
          <a:ln w="9525">
            <a:solidFill>
              <a:schemeClr val="bg1">
                <a:lumMod val="65000"/>
              </a:schemeClr>
            </a:solidFill>
          </a:ln>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dirty="0">
                <a:cs typeface="Times New Roman" pitchFamily="18" charset="0"/>
              </a:rPr>
              <a:t>Use the same years, format and columns as the income statement</a:t>
            </a:r>
          </a:p>
        </p:txBody>
      </p:sp>
      <p:sp>
        <p:nvSpPr>
          <p:cNvPr id="19" name="Rounded Rectangular Callout 13">
            <a:extLst>
              <a:ext uri="{FF2B5EF4-FFF2-40B4-BE49-F238E27FC236}">
                <a16:creationId xmlns:a16="http://schemas.microsoft.com/office/drawing/2014/main" id="{1ACA0B89-B68C-47C9-B38D-C823A4B17EF0}"/>
              </a:ext>
            </a:extLst>
          </p:cNvPr>
          <p:cNvSpPr/>
          <p:nvPr/>
        </p:nvSpPr>
        <p:spPr bwMode="auto">
          <a:xfrm>
            <a:off x="967248" y="3920612"/>
            <a:ext cx="1905000" cy="1371601"/>
          </a:xfrm>
          <a:prstGeom prst="wedgeRoundRectCallout">
            <a:avLst>
              <a:gd name="adj1" fmla="val 64184"/>
              <a:gd name="adj2" fmla="val 41157"/>
              <a:gd name="adj3" fmla="val 16667"/>
            </a:avLst>
          </a:prstGeom>
          <a:solidFill>
            <a:schemeClr val="bg1">
              <a:alpha val="88000"/>
            </a:schemeClr>
          </a:solidFill>
          <a:ln w="9525">
            <a:solidFill>
              <a:schemeClr val="bg1">
                <a:lumMod val="65000"/>
              </a:schemeClr>
            </a:solidFill>
          </a:ln>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dirty="0">
                <a:cs typeface="Times New Roman" pitchFamily="18" charset="0"/>
              </a:rPr>
              <a:t>Add or remove line items depending on your needs. You should only have line items that are useful for what you want to achieve</a:t>
            </a:r>
          </a:p>
        </p:txBody>
      </p:sp>
      <p:pic>
        <p:nvPicPr>
          <p:cNvPr id="21" name="Picture 20">
            <a:extLst>
              <a:ext uri="{FF2B5EF4-FFF2-40B4-BE49-F238E27FC236}">
                <a16:creationId xmlns:a16="http://schemas.microsoft.com/office/drawing/2014/main" id="{BEC0119B-1A58-4297-A7D0-B330C42272A1}"/>
              </a:ext>
            </a:extLst>
          </p:cNvPr>
          <p:cNvPicPr>
            <a:picLocks noChangeAspect="1"/>
          </p:cNvPicPr>
          <p:nvPr/>
        </p:nvPicPr>
        <p:blipFill>
          <a:blip r:embed="rId8"/>
          <a:stretch>
            <a:fillRect/>
          </a:stretch>
        </p:blipFill>
        <p:spPr>
          <a:xfrm>
            <a:off x="9671716" y="1982750"/>
            <a:ext cx="1081087" cy="958490"/>
          </a:xfrm>
          <a:prstGeom prst="rect">
            <a:avLst/>
          </a:prstGeom>
        </p:spPr>
      </p:pic>
    </p:spTree>
    <p:extLst>
      <p:ext uri="{BB962C8B-B14F-4D97-AF65-F5344CB8AC3E}">
        <p14:creationId xmlns:p14="http://schemas.microsoft.com/office/powerpoint/2010/main" val="182314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extLst>
              <p:ext uri="{D42A27DB-BD31-4B8C-83A1-F6EECF244321}">
                <p14:modId xmlns:p14="http://schemas.microsoft.com/office/powerpoint/2010/main" val="22828435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69385"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C675F261-4844-46ED-9F04-8D66CAAB5EAC}"/>
              </a:ext>
            </a:extLst>
          </p:cNvPr>
          <p:cNvPicPr>
            <a:picLocks noChangeAspect="1"/>
          </p:cNvPicPr>
          <p:nvPr/>
        </p:nvPicPr>
        <p:blipFill>
          <a:blip r:embed="rId7"/>
          <a:stretch>
            <a:fillRect/>
          </a:stretch>
        </p:blipFill>
        <p:spPr>
          <a:xfrm>
            <a:off x="3028336" y="1982750"/>
            <a:ext cx="6391598" cy="4300063"/>
          </a:xfrm>
          <a:prstGeom prst="rect">
            <a:avLst/>
          </a:prstGeom>
          <a:solidFill>
            <a:srgbClr val="FFFFFF">
              <a:shade val="85000"/>
            </a:srgbClr>
          </a:solidFill>
          <a:ln>
            <a:noFill/>
          </a:ln>
          <a:effectLst>
            <a:outerShdw blurRad="63500" sx="102000" sy="102000" algn="ctr" rotWithShape="0">
              <a:prstClr val="black">
                <a:alpha val="40000"/>
              </a:prstClr>
            </a:outerShdw>
            <a:reflection blurRad="12700" stA="60000" endPos="0" dist="5000" dir="5400000" sy="-100000" algn="bl" rotWithShape="0"/>
          </a:effectLst>
        </p:spPr>
      </p:pic>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3 - Use our excel Balance Sheet statement and adjust when necessary the actual years, projected years and line items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a:t>
            </a:fld>
            <a:endParaRPr lang="en-US" sz="1000" dirty="0">
              <a:solidFill>
                <a:srgbClr val="ADAFBB"/>
              </a:solidFill>
            </a:endParaRPr>
          </a:p>
        </p:txBody>
      </p:sp>
      <p:sp>
        <p:nvSpPr>
          <p:cNvPr id="14" name="Rounded Rectangular Callout 9">
            <a:extLst>
              <a:ext uri="{FF2B5EF4-FFF2-40B4-BE49-F238E27FC236}">
                <a16:creationId xmlns:a16="http://schemas.microsoft.com/office/drawing/2014/main" id="{6F6D143A-75F6-4BF7-9D06-84E129EDB98E}"/>
              </a:ext>
            </a:extLst>
          </p:cNvPr>
          <p:cNvSpPr/>
          <p:nvPr/>
        </p:nvSpPr>
        <p:spPr bwMode="auto">
          <a:xfrm>
            <a:off x="973393" y="2084438"/>
            <a:ext cx="1887793" cy="1189704"/>
          </a:xfrm>
          <a:prstGeom prst="wedgeRoundRectCallout">
            <a:avLst>
              <a:gd name="adj1" fmla="val 185933"/>
              <a:gd name="adj2" fmla="val 12909"/>
              <a:gd name="adj3" fmla="val 16667"/>
            </a:avLst>
          </a:prstGeom>
          <a:solidFill>
            <a:schemeClr val="bg1">
              <a:alpha val="88000"/>
            </a:schemeClr>
          </a:solidFill>
          <a:ln w="9525">
            <a:solidFill>
              <a:schemeClr val="bg1">
                <a:lumMod val="65000"/>
              </a:schemeClr>
            </a:solidFill>
          </a:ln>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dirty="0">
                <a:cs typeface="Times New Roman" pitchFamily="18" charset="0"/>
              </a:rPr>
              <a:t>Use the same years, format and columns as the income statement</a:t>
            </a:r>
          </a:p>
        </p:txBody>
      </p:sp>
      <p:sp>
        <p:nvSpPr>
          <p:cNvPr id="19" name="Rounded Rectangular Callout 13">
            <a:extLst>
              <a:ext uri="{FF2B5EF4-FFF2-40B4-BE49-F238E27FC236}">
                <a16:creationId xmlns:a16="http://schemas.microsoft.com/office/drawing/2014/main" id="{1ACA0B89-B68C-47C9-B38D-C823A4B17EF0}"/>
              </a:ext>
            </a:extLst>
          </p:cNvPr>
          <p:cNvSpPr/>
          <p:nvPr/>
        </p:nvSpPr>
        <p:spPr bwMode="auto">
          <a:xfrm>
            <a:off x="967248" y="3920612"/>
            <a:ext cx="1905000" cy="1371601"/>
          </a:xfrm>
          <a:prstGeom prst="wedgeRoundRectCallout">
            <a:avLst>
              <a:gd name="adj1" fmla="val 64184"/>
              <a:gd name="adj2" fmla="val 41157"/>
              <a:gd name="adj3" fmla="val 16667"/>
            </a:avLst>
          </a:prstGeom>
          <a:solidFill>
            <a:schemeClr val="bg1">
              <a:alpha val="88000"/>
            </a:schemeClr>
          </a:solidFill>
          <a:ln w="9525">
            <a:solidFill>
              <a:schemeClr val="bg1">
                <a:lumMod val="65000"/>
              </a:schemeClr>
            </a:solidFill>
          </a:ln>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dirty="0">
                <a:cs typeface="Times New Roman" pitchFamily="18" charset="0"/>
              </a:rPr>
              <a:t>Add or remove line items depending on your needs. You should only have line items that are useful for what you want to achieve</a:t>
            </a:r>
          </a:p>
        </p:txBody>
      </p:sp>
      <p:pic>
        <p:nvPicPr>
          <p:cNvPr id="21" name="Picture 20">
            <a:extLst>
              <a:ext uri="{FF2B5EF4-FFF2-40B4-BE49-F238E27FC236}">
                <a16:creationId xmlns:a16="http://schemas.microsoft.com/office/drawing/2014/main" id="{BEC0119B-1A58-4297-A7D0-B330C42272A1}"/>
              </a:ext>
            </a:extLst>
          </p:cNvPr>
          <p:cNvPicPr>
            <a:picLocks noChangeAspect="1"/>
          </p:cNvPicPr>
          <p:nvPr/>
        </p:nvPicPr>
        <p:blipFill>
          <a:blip r:embed="rId8"/>
          <a:stretch>
            <a:fillRect/>
          </a:stretch>
        </p:blipFill>
        <p:spPr>
          <a:xfrm>
            <a:off x="9671716" y="1982750"/>
            <a:ext cx="1081087" cy="958490"/>
          </a:xfrm>
          <a:prstGeom prst="rect">
            <a:avLst/>
          </a:prstGeom>
        </p:spPr>
      </p:pic>
    </p:spTree>
    <p:extLst>
      <p:ext uri="{BB962C8B-B14F-4D97-AF65-F5344CB8AC3E}">
        <p14:creationId xmlns:p14="http://schemas.microsoft.com/office/powerpoint/2010/main" val="825432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extLst>
              <p:ext uri="{D42A27DB-BD31-4B8C-83A1-F6EECF244321}">
                <p14:modId xmlns:p14="http://schemas.microsoft.com/office/powerpoint/2010/main" val="40225036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409"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4 - Create a map of the different excel sheets of your workbook</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a:t>
            </a:fld>
            <a:endParaRPr lang="en-US" sz="1000" dirty="0">
              <a:solidFill>
                <a:srgbClr val="ADAFBB"/>
              </a:solidFill>
            </a:endParaRPr>
          </a:p>
        </p:txBody>
      </p:sp>
      <p:sp>
        <p:nvSpPr>
          <p:cNvPr id="37" name="Rectangle 36">
            <a:extLst>
              <a:ext uri="{FF2B5EF4-FFF2-40B4-BE49-F238E27FC236}">
                <a16:creationId xmlns:a16="http://schemas.microsoft.com/office/drawing/2014/main" id="{0EC11111-19CB-4C02-A61E-E9D04A325FDA}"/>
              </a:ext>
            </a:extLst>
          </p:cNvPr>
          <p:cNvSpPr/>
          <p:nvPr/>
        </p:nvSpPr>
        <p:spPr>
          <a:xfrm>
            <a:off x="619432" y="3575327"/>
            <a:ext cx="2874317" cy="1075765"/>
          </a:xfrm>
          <a:prstGeom prst="rect">
            <a:avLst/>
          </a:prstGeom>
          <a:solidFill>
            <a:schemeClr val="tx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2400" b="1" i="0" u="none" strike="noStrike" kern="0" cap="none" spc="0" normalizeH="0" baseline="0" noProof="0" dirty="0">
                <a:ln>
                  <a:noFill/>
                </a:ln>
                <a:solidFill>
                  <a:srgbClr val="FFFFFF"/>
                </a:solidFill>
                <a:effectLst/>
                <a:uLnTx/>
                <a:uFillTx/>
                <a:ea typeface="+mn-ea"/>
                <a:cs typeface="+mn-cs"/>
              </a:rPr>
              <a:t>Income statement</a:t>
            </a:r>
          </a:p>
        </p:txBody>
      </p:sp>
      <p:sp>
        <p:nvSpPr>
          <p:cNvPr id="38" name="Rectangle 37">
            <a:extLst>
              <a:ext uri="{FF2B5EF4-FFF2-40B4-BE49-F238E27FC236}">
                <a16:creationId xmlns:a16="http://schemas.microsoft.com/office/drawing/2014/main" id="{13201E2C-CC37-4533-9E1D-4AE85F7DB2EE}"/>
              </a:ext>
            </a:extLst>
          </p:cNvPr>
          <p:cNvSpPr/>
          <p:nvPr/>
        </p:nvSpPr>
        <p:spPr>
          <a:xfrm>
            <a:off x="4627849" y="3575327"/>
            <a:ext cx="2874317" cy="1075765"/>
          </a:xfrm>
          <a:prstGeom prst="rect">
            <a:avLst/>
          </a:prstGeom>
          <a:solidFill>
            <a:schemeClr val="tx1">
              <a:lumMod val="50000"/>
              <a:lumOff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2400" b="1" i="0" u="none" strike="noStrike" kern="0" cap="none" spc="0" normalizeH="0" baseline="0" noProof="0" dirty="0">
                <a:ln>
                  <a:noFill/>
                </a:ln>
                <a:solidFill>
                  <a:srgbClr val="FFFFFF"/>
                </a:solidFill>
                <a:effectLst/>
                <a:uLnTx/>
                <a:uFillTx/>
                <a:ea typeface="+mn-ea"/>
                <a:cs typeface="+mn-cs"/>
              </a:rPr>
              <a:t>Cash flow</a:t>
            </a:r>
          </a:p>
        </p:txBody>
      </p:sp>
      <p:sp>
        <p:nvSpPr>
          <p:cNvPr id="39" name="Rectangle 38">
            <a:extLst>
              <a:ext uri="{FF2B5EF4-FFF2-40B4-BE49-F238E27FC236}">
                <a16:creationId xmlns:a16="http://schemas.microsoft.com/office/drawing/2014/main" id="{03B8ED57-4002-483C-8E6C-B5AA2471FF19}"/>
              </a:ext>
            </a:extLst>
          </p:cNvPr>
          <p:cNvSpPr/>
          <p:nvPr/>
        </p:nvSpPr>
        <p:spPr>
          <a:xfrm>
            <a:off x="8708083" y="3575327"/>
            <a:ext cx="2874317" cy="1075765"/>
          </a:xfrm>
          <a:prstGeom prst="rect">
            <a:avLst/>
          </a:prstGeom>
          <a:solidFill>
            <a:schemeClr val="accent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2400" b="1" i="0" u="none" strike="noStrike" kern="0" cap="none" spc="0" normalizeH="0" baseline="0" noProof="0" dirty="0">
                <a:ln>
                  <a:noFill/>
                </a:ln>
                <a:solidFill>
                  <a:srgbClr val="FFFFFF"/>
                </a:solidFill>
                <a:effectLst/>
                <a:uLnTx/>
                <a:uFillTx/>
                <a:ea typeface="+mn-ea"/>
                <a:cs typeface="+mn-cs"/>
              </a:rPr>
              <a:t>Balance sheet</a:t>
            </a:r>
          </a:p>
        </p:txBody>
      </p:sp>
      <p:sp>
        <p:nvSpPr>
          <p:cNvPr id="40" name="Right Arrow 3">
            <a:extLst>
              <a:ext uri="{FF2B5EF4-FFF2-40B4-BE49-F238E27FC236}">
                <a16:creationId xmlns:a16="http://schemas.microsoft.com/office/drawing/2014/main" id="{6D7E79AE-BF68-4F91-B585-7E6ABDE7F4A2}"/>
              </a:ext>
            </a:extLst>
          </p:cNvPr>
          <p:cNvSpPr/>
          <p:nvPr/>
        </p:nvSpPr>
        <p:spPr bwMode="auto">
          <a:xfrm>
            <a:off x="3730643" y="3877886"/>
            <a:ext cx="732128" cy="470647"/>
          </a:xfrm>
          <a:prstGeom prst="rightArrow">
            <a:avLst/>
          </a:prstGeom>
          <a:solidFill>
            <a:srgbClr val="FFFFFF">
              <a:lumMod val="85000"/>
            </a:srgbClr>
          </a:solidFill>
          <a:ln>
            <a:solidFill>
              <a:srgbClr val="FFFFFF"/>
            </a:solidFill>
          </a:ln>
        </p:spPr>
        <p:txBody>
          <a:bodyPr wrap="square" lIns="91428" tIns="45715" rIns="91428" bIns="45715" rtlCol="0" anchor="ctr">
            <a:noAutofit/>
          </a:bodyPr>
          <a:lstStyle/>
          <a:p>
            <a:pPr marL="182553" marR="0" lvl="0" indent="-182553" algn="just" defTabSz="623853"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AU" sz="1400" b="0" i="0" u="none" strike="noStrike" kern="0" cap="none" spc="0" normalizeH="0" baseline="0" noProof="0" dirty="0">
              <a:ln>
                <a:noFill/>
              </a:ln>
              <a:solidFill>
                <a:srgbClr val="0C2870"/>
              </a:solidFill>
              <a:effectLst/>
              <a:uLnTx/>
              <a:uFillTx/>
              <a:cs typeface="Times New Roman" pitchFamily="18" charset="0"/>
            </a:endParaRPr>
          </a:p>
        </p:txBody>
      </p:sp>
      <p:sp>
        <p:nvSpPr>
          <p:cNvPr id="41" name="Right Arrow 17">
            <a:extLst>
              <a:ext uri="{FF2B5EF4-FFF2-40B4-BE49-F238E27FC236}">
                <a16:creationId xmlns:a16="http://schemas.microsoft.com/office/drawing/2014/main" id="{3973CE84-F558-463D-BFD4-9944A271CC46}"/>
              </a:ext>
            </a:extLst>
          </p:cNvPr>
          <p:cNvSpPr/>
          <p:nvPr/>
        </p:nvSpPr>
        <p:spPr bwMode="auto">
          <a:xfrm>
            <a:off x="7739061" y="3877886"/>
            <a:ext cx="732128" cy="470647"/>
          </a:xfrm>
          <a:prstGeom prst="rightArrow">
            <a:avLst/>
          </a:prstGeom>
          <a:solidFill>
            <a:srgbClr val="FFFFFF">
              <a:lumMod val="85000"/>
            </a:srgbClr>
          </a:solidFill>
          <a:ln>
            <a:solidFill>
              <a:srgbClr val="FFFFFF"/>
            </a:solidFill>
          </a:ln>
        </p:spPr>
        <p:txBody>
          <a:bodyPr wrap="square" lIns="91428" tIns="45715" rIns="91428" bIns="45715" rtlCol="0" anchor="ctr">
            <a:noAutofit/>
          </a:bodyPr>
          <a:lstStyle/>
          <a:p>
            <a:pPr marL="182553" marR="0" lvl="0" indent="-182553" algn="just" defTabSz="623853"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AU" sz="1400" b="0" i="0" u="none" strike="noStrike" kern="0" cap="none" spc="0" normalizeH="0" baseline="0" noProof="0" dirty="0">
              <a:ln>
                <a:noFill/>
              </a:ln>
              <a:solidFill>
                <a:srgbClr val="0C2870"/>
              </a:solidFill>
              <a:effectLst/>
              <a:uLnTx/>
              <a:uFillTx/>
              <a:cs typeface="Times New Roman" pitchFamily="18" charset="0"/>
            </a:endParaRPr>
          </a:p>
        </p:txBody>
      </p:sp>
      <p:sp>
        <p:nvSpPr>
          <p:cNvPr id="42" name="Rectangle 41">
            <a:extLst>
              <a:ext uri="{FF2B5EF4-FFF2-40B4-BE49-F238E27FC236}">
                <a16:creationId xmlns:a16="http://schemas.microsoft.com/office/drawing/2014/main" id="{04293E85-C996-4587-BC41-9B0EB08F12A6}"/>
              </a:ext>
            </a:extLst>
          </p:cNvPr>
          <p:cNvSpPr/>
          <p:nvPr/>
        </p:nvSpPr>
        <p:spPr>
          <a:xfrm>
            <a:off x="619432" y="1759974"/>
            <a:ext cx="10962968" cy="1075765"/>
          </a:xfrm>
          <a:prstGeom prst="rect">
            <a:avLst/>
          </a:pr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FF"/>
                </a:solidFill>
                <a:effectLst/>
                <a:uLnTx/>
                <a:uFillTx/>
                <a:ea typeface="+mn-ea"/>
                <a:cs typeface="+mn-cs"/>
              </a:rPr>
              <a:t>Quarterly</a:t>
            </a:r>
            <a:r>
              <a:rPr kumimoji="0" lang="en-AU" sz="2400" b="1" i="0" u="none" strike="noStrike" kern="0" cap="none" spc="0" normalizeH="0" baseline="0" noProof="0" dirty="0">
                <a:ln>
                  <a:noFill/>
                </a:ln>
                <a:solidFill>
                  <a:srgbClr val="FFFFFF"/>
                </a:solidFill>
                <a:effectLst/>
                <a:uLnTx/>
                <a:uFillTx/>
                <a:ea typeface="+mn-ea"/>
                <a:cs typeface="+mn-cs"/>
              </a:rPr>
              <a:t> and/or annual reports</a:t>
            </a:r>
          </a:p>
        </p:txBody>
      </p:sp>
      <p:sp>
        <p:nvSpPr>
          <p:cNvPr id="43" name="Right Arrow 19">
            <a:extLst>
              <a:ext uri="{FF2B5EF4-FFF2-40B4-BE49-F238E27FC236}">
                <a16:creationId xmlns:a16="http://schemas.microsoft.com/office/drawing/2014/main" id="{26E70A78-E2C6-4663-922B-6511E906D924}"/>
              </a:ext>
            </a:extLst>
          </p:cNvPr>
          <p:cNvSpPr/>
          <p:nvPr/>
        </p:nvSpPr>
        <p:spPr bwMode="auto">
          <a:xfrm rot="5400000">
            <a:off x="1861271" y="2928583"/>
            <a:ext cx="390639" cy="553906"/>
          </a:xfrm>
          <a:prstGeom prst="rightArrow">
            <a:avLst/>
          </a:prstGeom>
          <a:solidFill>
            <a:srgbClr val="FFFFFF">
              <a:lumMod val="85000"/>
            </a:srgbClr>
          </a:solidFill>
          <a:ln>
            <a:solidFill>
              <a:srgbClr val="FFFFFF"/>
            </a:solidFill>
          </a:ln>
        </p:spPr>
        <p:txBody>
          <a:bodyPr wrap="square" lIns="91428" tIns="45715" rIns="91428" bIns="45715" rtlCol="0" anchor="ctr">
            <a:noAutofit/>
          </a:bodyPr>
          <a:lstStyle/>
          <a:p>
            <a:pPr marL="182553" marR="0" lvl="0" indent="-182553" algn="just" defTabSz="623853"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AU" sz="1400" b="0" i="0" u="none" strike="noStrike" kern="0" cap="none" spc="0" normalizeH="0" baseline="0" noProof="0" dirty="0">
              <a:ln>
                <a:noFill/>
              </a:ln>
              <a:solidFill>
                <a:srgbClr val="0C2870"/>
              </a:solidFill>
              <a:effectLst/>
              <a:uLnTx/>
              <a:uFillTx/>
              <a:cs typeface="Times New Roman" pitchFamily="18" charset="0"/>
            </a:endParaRPr>
          </a:p>
        </p:txBody>
      </p:sp>
      <p:sp>
        <p:nvSpPr>
          <p:cNvPr id="44" name="Right Arrow 20">
            <a:extLst>
              <a:ext uri="{FF2B5EF4-FFF2-40B4-BE49-F238E27FC236}">
                <a16:creationId xmlns:a16="http://schemas.microsoft.com/office/drawing/2014/main" id="{16DDECF7-02F3-47E4-A3FB-9AEDA62CC92C}"/>
              </a:ext>
            </a:extLst>
          </p:cNvPr>
          <p:cNvSpPr/>
          <p:nvPr/>
        </p:nvSpPr>
        <p:spPr bwMode="auto">
          <a:xfrm rot="5400000">
            <a:off x="5869688" y="2928583"/>
            <a:ext cx="390639" cy="553906"/>
          </a:xfrm>
          <a:prstGeom prst="rightArrow">
            <a:avLst/>
          </a:prstGeom>
          <a:solidFill>
            <a:srgbClr val="FFFFFF">
              <a:lumMod val="85000"/>
            </a:srgbClr>
          </a:solidFill>
          <a:ln>
            <a:solidFill>
              <a:srgbClr val="FFFFFF"/>
            </a:solidFill>
          </a:ln>
        </p:spPr>
        <p:txBody>
          <a:bodyPr wrap="square" lIns="91428" tIns="45715" rIns="91428" bIns="45715" rtlCol="0" anchor="ctr">
            <a:noAutofit/>
          </a:bodyPr>
          <a:lstStyle/>
          <a:p>
            <a:pPr marL="182553" marR="0" lvl="0" indent="-182553" algn="just" defTabSz="623853"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AU" sz="1400" b="0" i="0" u="none" strike="noStrike" kern="0" cap="none" spc="0" normalizeH="0" baseline="0" noProof="0" dirty="0">
              <a:ln>
                <a:noFill/>
              </a:ln>
              <a:solidFill>
                <a:srgbClr val="0C2870"/>
              </a:solidFill>
              <a:effectLst/>
              <a:uLnTx/>
              <a:uFillTx/>
              <a:cs typeface="Times New Roman" pitchFamily="18" charset="0"/>
            </a:endParaRPr>
          </a:p>
        </p:txBody>
      </p:sp>
      <p:sp>
        <p:nvSpPr>
          <p:cNvPr id="45" name="Right Arrow 21">
            <a:extLst>
              <a:ext uri="{FF2B5EF4-FFF2-40B4-BE49-F238E27FC236}">
                <a16:creationId xmlns:a16="http://schemas.microsoft.com/office/drawing/2014/main" id="{CDFFE491-C8A1-44B1-8BDE-E437103B23F4}"/>
              </a:ext>
            </a:extLst>
          </p:cNvPr>
          <p:cNvSpPr/>
          <p:nvPr/>
        </p:nvSpPr>
        <p:spPr bwMode="auto">
          <a:xfrm rot="5400000">
            <a:off x="10063964" y="2928583"/>
            <a:ext cx="390639" cy="553906"/>
          </a:xfrm>
          <a:prstGeom prst="rightArrow">
            <a:avLst/>
          </a:prstGeom>
          <a:solidFill>
            <a:srgbClr val="FFFFFF">
              <a:lumMod val="85000"/>
            </a:srgbClr>
          </a:solidFill>
          <a:ln>
            <a:solidFill>
              <a:srgbClr val="FFFFFF"/>
            </a:solidFill>
          </a:ln>
        </p:spPr>
        <p:txBody>
          <a:bodyPr wrap="square" lIns="91428" tIns="45715" rIns="91428" bIns="45715" rtlCol="0" anchor="ctr">
            <a:noAutofit/>
          </a:bodyPr>
          <a:lstStyle/>
          <a:p>
            <a:pPr marL="182553" marR="0" lvl="0" indent="-182553" algn="just" defTabSz="623853"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AU" sz="1400" b="0" i="0" u="none" strike="noStrike" kern="0" cap="none" spc="0" normalizeH="0" baseline="0" noProof="0" dirty="0">
              <a:ln>
                <a:noFill/>
              </a:ln>
              <a:solidFill>
                <a:srgbClr val="0C2870"/>
              </a:solidFill>
              <a:effectLst/>
              <a:uLnTx/>
              <a:uFillTx/>
              <a:cs typeface="Times New Roman" pitchFamily="18" charset="0"/>
            </a:endParaRPr>
          </a:p>
        </p:txBody>
      </p:sp>
      <p:sp>
        <p:nvSpPr>
          <p:cNvPr id="46" name="Rectangle 45">
            <a:extLst>
              <a:ext uri="{FF2B5EF4-FFF2-40B4-BE49-F238E27FC236}">
                <a16:creationId xmlns:a16="http://schemas.microsoft.com/office/drawing/2014/main" id="{3E78F3EF-3BB0-4B89-A5FA-2464A32FDFE5}"/>
              </a:ext>
            </a:extLst>
          </p:cNvPr>
          <p:cNvSpPr/>
          <p:nvPr/>
        </p:nvSpPr>
        <p:spPr>
          <a:xfrm>
            <a:off x="619432" y="5256209"/>
            <a:ext cx="2874317" cy="1075765"/>
          </a:xfrm>
          <a:prstGeom prst="rect">
            <a:avLst/>
          </a:prstGeom>
          <a:solidFill>
            <a:srgbClr val="92D400"/>
          </a:solidFill>
          <a:ln w="25400" cap="flat" cmpd="sng" algn="ctr">
            <a:no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2000" b="1" i="0" u="none" strike="noStrike" kern="0" cap="none" spc="0" normalizeH="0" baseline="0" noProof="0" dirty="0">
                <a:ln>
                  <a:noFill/>
                </a:ln>
                <a:solidFill>
                  <a:srgbClr val="FFFFFF"/>
                </a:solidFill>
                <a:effectLst/>
                <a:uLnTx/>
                <a:uFillTx/>
                <a:ea typeface="+mn-ea"/>
                <a:cs typeface="+mn-cs"/>
              </a:rPr>
              <a:t>Scenario with assumptions</a:t>
            </a:r>
          </a:p>
        </p:txBody>
      </p:sp>
      <p:sp>
        <p:nvSpPr>
          <p:cNvPr id="47" name="Right Arrow 23">
            <a:extLst>
              <a:ext uri="{FF2B5EF4-FFF2-40B4-BE49-F238E27FC236}">
                <a16:creationId xmlns:a16="http://schemas.microsoft.com/office/drawing/2014/main" id="{FACDE172-B60C-4C39-ACED-94B2C20D569A}"/>
              </a:ext>
            </a:extLst>
          </p:cNvPr>
          <p:cNvSpPr/>
          <p:nvPr/>
        </p:nvSpPr>
        <p:spPr bwMode="auto">
          <a:xfrm rot="16200000">
            <a:off x="1861271" y="4676702"/>
            <a:ext cx="390639" cy="553898"/>
          </a:xfrm>
          <a:prstGeom prst="rightArrow">
            <a:avLst/>
          </a:prstGeom>
          <a:solidFill>
            <a:srgbClr val="FFFFFF">
              <a:lumMod val="85000"/>
            </a:srgbClr>
          </a:solidFill>
          <a:ln>
            <a:solidFill>
              <a:srgbClr val="FFFFFF"/>
            </a:solidFill>
          </a:ln>
        </p:spPr>
        <p:txBody>
          <a:bodyPr wrap="square" lIns="91428" tIns="45715" rIns="91428" bIns="45715" rtlCol="0" anchor="ctr">
            <a:noAutofit/>
          </a:bodyPr>
          <a:lstStyle/>
          <a:p>
            <a:pPr marL="182553" marR="0" lvl="0" indent="-182553" algn="just" defTabSz="623853"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AU" sz="1400" b="0" i="0" u="none" strike="noStrike" kern="0" cap="none" spc="0" normalizeH="0" baseline="0" noProof="0" dirty="0">
              <a:ln>
                <a:noFill/>
              </a:ln>
              <a:solidFill>
                <a:srgbClr val="0C2870"/>
              </a:solidFill>
              <a:effectLst/>
              <a:uLnTx/>
              <a:uFillTx/>
              <a:cs typeface="Times New Roman" pitchFamily="18" charset="0"/>
            </a:endParaRPr>
          </a:p>
        </p:txBody>
      </p:sp>
    </p:spTree>
    <p:extLst>
      <p:ext uri="{BB962C8B-B14F-4D97-AF65-F5344CB8AC3E}">
        <p14:creationId xmlns:p14="http://schemas.microsoft.com/office/powerpoint/2010/main" val="1447557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extLst>
              <p:ext uri="{D42A27DB-BD31-4B8C-83A1-F6EECF244321}">
                <p14:modId xmlns:p14="http://schemas.microsoft.com/office/powerpoint/2010/main" val="5188290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1434"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5 - Fill in the historical years for the 3 financial statements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a:t>
            </a:fld>
            <a:endParaRPr lang="en-US" sz="1000" dirty="0">
              <a:solidFill>
                <a:srgbClr val="ADAFBB"/>
              </a:solidFill>
            </a:endParaRPr>
          </a:p>
        </p:txBody>
      </p:sp>
      <p:sp>
        <p:nvSpPr>
          <p:cNvPr id="33" name="Rectangle 32">
            <a:extLst>
              <a:ext uri="{FF2B5EF4-FFF2-40B4-BE49-F238E27FC236}">
                <a16:creationId xmlns:a16="http://schemas.microsoft.com/office/drawing/2014/main" id="{1E375146-8D56-4CC1-981E-77FE0A7E8ADB}"/>
              </a:ext>
            </a:extLst>
          </p:cNvPr>
          <p:cNvSpPr/>
          <p:nvPr/>
        </p:nvSpPr>
        <p:spPr>
          <a:xfrm>
            <a:off x="621618" y="2858377"/>
            <a:ext cx="1738124" cy="1089976"/>
          </a:xfrm>
          <a:prstGeom prst="rect">
            <a:avLst/>
          </a:prstGeom>
          <a:solidFill>
            <a:schemeClr val="tx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2000" b="1" i="0" u="none" strike="noStrike" kern="0" cap="none" spc="0" normalizeH="0" baseline="0" noProof="0" dirty="0">
                <a:ln>
                  <a:noFill/>
                </a:ln>
                <a:solidFill>
                  <a:srgbClr val="FFFFFF"/>
                </a:solidFill>
                <a:effectLst/>
                <a:uLnTx/>
                <a:uFillTx/>
                <a:ea typeface="+mn-ea"/>
                <a:cs typeface="+mn-cs"/>
              </a:rPr>
              <a:t>Income statement</a:t>
            </a:r>
          </a:p>
        </p:txBody>
      </p:sp>
      <p:sp>
        <p:nvSpPr>
          <p:cNvPr id="34" name="Rectangle 33">
            <a:extLst>
              <a:ext uri="{FF2B5EF4-FFF2-40B4-BE49-F238E27FC236}">
                <a16:creationId xmlns:a16="http://schemas.microsoft.com/office/drawing/2014/main" id="{FF1EFB06-8030-4C89-BF53-05595FCBF349}"/>
              </a:ext>
            </a:extLst>
          </p:cNvPr>
          <p:cNvSpPr/>
          <p:nvPr/>
        </p:nvSpPr>
        <p:spPr>
          <a:xfrm>
            <a:off x="2435942" y="2858377"/>
            <a:ext cx="9136626" cy="1089976"/>
          </a:xfrm>
          <a:prstGeom prst="rect">
            <a:avLst/>
          </a:prstGeom>
          <a:solidFill>
            <a:schemeClr val="bg1"/>
          </a:solidFill>
          <a:ln w="25400" cap="flat" cmpd="sng" algn="ctr">
            <a:noFill/>
            <a:prstDash val="solid"/>
          </a:ln>
          <a:effectLst/>
        </p:spPr>
        <p:txBody>
          <a:bodyPr rtlCol="0" anchor="ctr"/>
          <a:lstStyle/>
          <a:p>
            <a:pPr marL="114300" marR="0" lvl="0" indent="-114300" defTabSz="91440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AU" sz="1400" b="0" i="0" u="none" strike="noStrike" kern="0" cap="none" spc="0" normalizeH="0" baseline="0" noProof="0" dirty="0">
                <a:ln>
                  <a:noFill/>
                </a:ln>
                <a:effectLst/>
                <a:uLnTx/>
                <a:uFillTx/>
                <a:ea typeface="+mn-ea"/>
                <a:cs typeface="+mn-cs"/>
              </a:rPr>
              <a:t>Fill in the “$” line items using the company’s quarterly or/and yearly reports</a:t>
            </a:r>
          </a:p>
          <a:p>
            <a:pPr marL="114300" marR="0" lvl="0" indent="-114300" defTabSz="91440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AU" sz="1400" b="0" i="0" u="none" strike="noStrike" kern="0" cap="none" spc="0" normalizeH="0" baseline="0" noProof="0" dirty="0">
                <a:ln>
                  <a:noFill/>
                </a:ln>
                <a:effectLst/>
                <a:uLnTx/>
                <a:uFillTx/>
                <a:ea typeface="+mn-ea"/>
                <a:cs typeface="+mn-cs"/>
              </a:rPr>
              <a:t>Fill the “%” line items using the formulas in our “Example” excels sheets (If you added or removed line items, make sure the formulas stay relevant</a:t>
            </a:r>
          </a:p>
        </p:txBody>
      </p:sp>
      <p:sp>
        <p:nvSpPr>
          <p:cNvPr id="35" name="Rectangle 34">
            <a:extLst>
              <a:ext uri="{FF2B5EF4-FFF2-40B4-BE49-F238E27FC236}">
                <a16:creationId xmlns:a16="http://schemas.microsoft.com/office/drawing/2014/main" id="{70F30F6F-8F12-40AA-9625-6201A399F99D}"/>
              </a:ext>
            </a:extLst>
          </p:cNvPr>
          <p:cNvSpPr/>
          <p:nvPr/>
        </p:nvSpPr>
        <p:spPr>
          <a:xfrm>
            <a:off x="621618" y="4084600"/>
            <a:ext cx="1738124" cy="1089976"/>
          </a:xfrm>
          <a:prstGeom prst="rect">
            <a:avLst/>
          </a:prstGeom>
          <a:solidFill>
            <a:schemeClr val="tx1">
              <a:lumMod val="50000"/>
              <a:lumOff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2000" b="1" i="0" u="none" strike="noStrike" kern="0" cap="none" spc="0" normalizeH="0" baseline="0" noProof="0" dirty="0">
                <a:ln>
                  <a:noFill/>
                </a:ln>
                <a:solidFill>
                  <a:srgbClr val="FFFFFF"/>
                </a:solidFill>
                <a:effectLst/>
                <a:uLnTx/>
                <a:uFillTx/>
                <a:ea typeface="+mn-ea"/>
                <a:cs typeface="+mn-cs"/>
              </a:rPr>
              <a:t>Cash flow</a:t>
            </a:r>
          </a:p>
        </p:txBody>
      </p:sp>
      <p:sp>
        <p:nvSpPr>
          <p:cNvPr id="36" name="Rectangle 35">
            <a:extLst>
              <a:ext uri="{FF2B5EF4-FFF2-40B4-BE49-F238E27FC236}">
                <a16:creationId xmlns:a16="http://schemas.microsoft.com/office/drawing/2014/main" id="{74BB7959-95DF-4C0D-9B98-2A603B6BBF49}"/>
              </a:ext>
            </a:extLst>
          </p:cNvPr>
          <p:cNvSpPr/>
          <p:nvPr/>
        </p:nvSpPr>
        <p:spPr>
          <a:xfrm>
            <a:off x="2435942" y="4084600"/>
            <a:ext cx="9136626" cy="1089976"/>
          </a:xfrm>
          <a:prstGeom prst="rect">
            <a:avLst/>
          </a:prstGeom>
          <a:solidFill>
            <a:schemeClr val="bg1"/>
          </a:solidFill>
          <a:ln w="25400" cap="flat" cmpd="sng" algn="ctr">
            <a:noFill/>
            <a:prstDash val="solid"/>
          </a:ln>
          <a:effectLst/>
        </p:spPr>
        <p:txBody>
          <a:bodyPr rtlCol="0" anchor="ctr"/>
          <a:lstStyle/>
          <a:p>
            <a:pPr marL="114300" marR="0" lvl="0" indent="-114300" defTabSz="91440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AU" sz="1400" b="0" i="0" u="none" strike="noStrike" kern="0" cap="none" spc="0" normalizeH="0" baseline="0" noProof="0" dirty="0">
                <a:ln>
                  <a:noFill/>
                </a:ln>
                <a:effectLst/>
                <a:uLnTx/>
                <a:uFillTx/>
                <a:ea typeface="+mn-ea"/>
                <a:cs typeface="+mn-cs"/>
              </a:rPr>
              <a:t>Link the line items “Net Income”, “D&amp;A” and “Dividend paid” with the relevant items within the Income statement</a:t>
            </a:r>
          </a:p>
          <a:p>
            <a:pPr marL="114300" marR="0" lvl="0" indent="-114300" defTabSz="91440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AU" sz="1400" b="0" i="0" u="none" strike="noStrike" kern="0" cap="none" spc="0" normalizeH="0" baseline="0" noProof="0" dirty="0">
                <a:ln>
                  <a:noFill/>
                </a:ln>
                <a:effectLst/>
                <a:uLnTx/>
                <a:uFillTx/>
                <a:ea typeface="+mn-ea"/>
                <a:cs typeface="+mn-cs"/>
              </a:rPr>
              <a:t>Fill in the remaining line items using the company’s quarterly or/and yearly reports</a:t>
            </a:r>
          </a:p>
        </p:txBody>
      </p:sp>
      <p:sp>
        <p:nvSpPr>
          <p:cNvPr id="48" name="Rectangle 47">
            <a:extLst>
              <a:ext uri="{FF2B5EF4-FFF2-40B4-BE49-F238E27FC236}">
                <a16:creationId xmlns:a16="http://schemas.microsoft.com/office/drawing/2014/main" id="{29D2E2AC-F37C-4DC7-9348-E6B2399FC86A}"/>
              </a:ext>
            </a:extLst>
          </p:cNvPr>
          <p:cNvSpPr/>
          <p:nvPr/>
        </p:nvSpPr>
        <p:spPr>
          <a:xfrm>
            <a:off x="621618" y="5310823"/>
            <a:ext cx="1738124" cy="1089976"/>
          </a:xfrm>
          <a:prstGeom prst="rect">
            <a:avLst/>
          </a:prstGeom>
          <a:solidFill>
            <a:schemeClr val="accent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2000" b="1" i="0" u="none" strike="noStrike" kern="0" cap="none" spc="0" normalizeH="0" baseline="0" noProof="0" dirty="0">
                <a:ln>
                  <a:noFill/>
                </a:ln>
                <a:solidFill>
                  <a:srgbClr val="FFFFFF"/>
                </a:solidFill>
                <a:effectLst/>
                <a:uLnTx/>
                <a:uFillTx/>
                <a:ea typeface="+mn-ea"/>
                <a:cs typeface="+mn-cs"/>
              </a:rPr>
              <a:t>Balance sheet</a:t>
            </a:r>
          </a:p>
        </p:txBody>
      </p:sp>
      <p:sp>
        <p:nvSpPr>
          <p:cNvPr id="49" name="Rectangle 48">
            <a:extLst>
              <a:ext uri="{FF2B5EF4-FFF2-40B4-BE49-F238E27FC236}">
                <a16:creationId xmlns:a16="http://schemas.microsoft.com/office/drawing/2014/main" id="{D644F628-BE7B-402A-8D96-7E2B13EB0F6D}"/>
              </a:ext>
            </a:extLst>
          </p:cNvPr>
          <p:cNvSpPr/>
          <p:nvPr/>
        </p:nvSpPr>
        <p:spPr>
          <a:xfrm>
            <a:off x="2435942" y="5310823"/>
            <a:ext cx="9136626" cy="1089976"/>
          </a:xfrm>
          <a:prstGeom prst="rect">
            <a:avLst/>
          </a:prstGeom>
          <a:solidFill>
            <a:schemeClr val="bg1"/>
          </a:solidFill>
          <a:ln w="25400" cap="flat" cmpd="sng" algn="ctr">
            <a:noFill/>
            <a:prstDash val="solid"/>
          </a:ln>
          <a:effectLst/>
        </p:spPr>
        <p:txBody>
          <a:bodyPr rtlCol="0" anchor="ctr"/>
          <a:lstStyle/>
          <a:p>
            <a:pPr marL="114300" marR="0" lvl="0" indent="-114300" defTabSz="91440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AU" sz="1400" b="0" i="0" u="none" strike="noStrike" kern="0" cap="none" spc="0" normalizeH="0" baseline="0" noProof="0" dirty="0">
                <a:ln>
                  <a:noFill/>
                </a:ln>
                <a:effectLst/>
                <a:uLnTx/>
                <a:uFillTx/>
                <a:ea typeface="+mn-ea"/>
                <a:cs typeface="+mn-cs"/>
              </a:rPr>
              <a:t>Fill in every line items of the first historical year using the company’s quarterly or/and yearly reports</a:t>
            </a:r>
          </a:p>
          <a:p>
            <a:pPr marL="114300" marR="0" lvl="0" indent="-114300" defTabSz="91440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AU" sz="1400" b="0" i="0" u="none" strike="noStrike" kern="0" cap="none" spc="0" normalizeH="0" baseline="0" noProof="0" dirty="0">
                <a:ln>
                  <a:noFill/>
                </a:ln>
                <a:effectLst/>
                <a:uLnTx/>
                <a:uFillTx/>
                <a:ea typeface="+mn-ea"/>
                <a:cs typeface="+mn-cs"/>
              </a:rPr>
              <a:t>Fill in every line items of the other historical years by linking them with the relevant line items from the cash flow statement</a:t>
            </a:r>
          </a:p>
        </p:txBody>
      </p:sp>
      <p:sp>
        <p:nvSpPr>
          <p:cNvPr id="50" name="Rectangle 49">
            <a:extLst>
              <a:ext uri="{FF2B5EF4-FFF2-40B4-BE49-F238E27FC236}">
                <a16:creationId xmlns:a16="http://schemas.microsoft.com/office/drawing/2014/main" id="{CAC23F6A-3426-417E-894E-631A9BC10B52}"/>
              </a:ext>
            </a:extLst>
          </p:cNvPr>
          <p:cNvSpPr/>
          <p:nvPr/>
        </p:nvSpPr>
        <p:spPr>
          <a:xfrm>
            <a:off x="621618" y="1632154"/>
            <a:ext cx="1738124" cy="1089976"/>
          </a:xfrm>
          <a:prstGeom prst="rect">
            <a:avLst/>
          </a:prstGeom>
          <a:solidFill>
            <a:srgbClr val="92D4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2000" b="1" i="0" u="none" strike="noStrike" kern="0" cap="none" spc="0" normalizeH="0" baseline="0" noProof="0" dirty="0">
                <a:ln>
                  <a:noFill/>
                </a:ln>
                <a:solidFill>
                  <a:srgbClr val="FFFFFF"/>
                </a:solidFill>
                <a:effectLst/>
                <a:uLnTx/>
                <a:uFillTx/>
                <a:ea typeface="+mn-ea"/>
                <a:cs typeface="+mn-cs"/>
              </a:rPr>
              <a:t>Generic tips</a:t>
            </a:r>
          </a:p>
        </p:txBody>
      </p:sp>
      <p:sp>
        <p:nvSpPr>
          <p:cNvPr id="51" name="Rectangle 50">
            <a:extLst>
              <a:ext uri="{FF2B5EF4-FFF2-40B4-BE49-F238E27FC236}">
                <a16:creationId xmlns:a16="http://schemas.microsoft.com/office/drawing/2014/main" id="{D14951B2-8113-4ECA-8B5C-CCBAEDE9FBA3}"/>
              </a:ext>
            </a:extLst>
          </p:cNvPr>
          <p:cNvSpPr/>
          <p:nvPr/>
        </p:nvSpPr>
        <p:spPr>
          <a:xfrm>
            <a:off x="2435942" y="1632154"/>
            <a:ext cx="9136626" cy="1089976"/>
          </a:xfrm>
          <a:prstGeom prst="rect">
            <a:avLst/>
          </a:prstGeom>
          <a:solidFill>
            <a:schemeClr val="bg1"/>
          </a:solidFill>
          <a:ln w="25400" cap="flat" cmpd="sng" algn="ctr">
            <a:noFill/>
            <a:prstDash val="solid"/>
          </a:ln>
          <a:effectLst/>
        </p:spPr>
        <p:txBody>
          <a:bodyPr rtlCol="0" anchor="ctr"/>
          <a:lstStyle/>
          <a:p>
            <a:pPr marL="114300" marR="0" lvl="0" indent="-114300" defTabSz="91440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AU" sz="1400" b="0" i="0" u="none" strike="noStrike" kern="0" cap="none" spc="0" normalizeH="0" baseline="0" noProof="0" dirty="0">
                <a:ln>
                  <a:noFill/>
                </a:ln>
                <a:effectLst/>
                <a:uLnTx/>
                <a:uFillTx/>
                <a:ea typeface="+mn-ea"/>
                <a:cs typeface="+mn-cs"/>
              </a:rPr>
              <a:t>Use a blue font for the hardcoded cells </a:t>
            </a:r>
          </a:p>
          <a:p>
            <a:pPr marL="114300" marR="0" lvl="0" indent="-114300" defTabSz="91440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AU" sz="1400" b="0" i="0" u="none" strike="noStrike" kern="0" cap="none" spc="0" normalizeH="0" baseline="0" noProof="0" dirty="0">
                <a:ln>
                  <a:noFill/>
                </a:ln>
                <a:effectLst/>
                <a:uLnTx/>
                <a:uFillTx/>
                <a:ea typeface="+mn-ea"/>
                <a:cs typeface="+mn-cs"/>
              </a:rPr>
              <a:t>Use a black font for the calculated cells</a:t>
            </a:r>
          </a:p>
          <a:p>
            <a:pPr marL="114300" marR="0" lvl="0" indent="-114300" defTabSz="91440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AU" sz="1400" b="0" i="0" u="none" strike="noStrike" kern="0" cap="none" spc="0" normalizeH="0" baseline="0" noProof="0" dirty="0">
                <a:ln>
                  <a:noFill/>
                </a:ln>
                <a:effectLst/>
                <a:uLnTx/>
                <a:uFillTx/>
                <a:ea typeface="+mn-ea"/>
                <a:cs typeface="+mn-cs"/>
              </a:rPr>
              <a:t>Use green font for your assumptions</a:t>
            </a:r>
          </a:p>
        </p:txBody>
      </p:sp>
    </p:spTree>
    <p:extLst>
      <p:ext uri="{BB962C8B-B14F-4D97-AF65-F5344CB8AC3E}">
        <p14:creationId xmlns:p14="http://schemas.microsoft.com/office/powerpoint/2010/main" val="2825418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extLst>
              <p:ext uri="{D42A27DB-BD31-4B8C-83A1-F6EECF244321}">
                <p14:modId xmlns:p14="http://schemas.microsoft.com/office/powerpoint/2010/main" val="32553617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2457"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6 - Identify if required several scenarios including different assumptions using our excel sheet “scenario”</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7</a:t>
            </a:fld>
            <a:endParaRPr lang="en-US" sz="1000" dirty="0">
              <a:solidFill>
                <a:srgbClr val="ADAFBB"/>
              </a:solidFill>
            </a:endParaRPr>
          </a:p>
        </p:txBody>
      </p:sp>
      <p:pic>
        <p:nvPicPr>
          <p:cNvPr id="10" name="Picture 9">
            <a:extLst>
              <a:ext uri="{FF2B5EF4-FFF2-40B4-BE49-F238E27FC236}">
                <a16:creationId xmlns:a16="http://schemas.microsoft.com/office/drawing/2014/main" id="{7EA9E3EC-025F-4D6C-85D9-AE56CFFF6BBC}"/>
              </a:ext>
            </a:extLst>
          </p:cNvPr>
          <p:cNvPicPr>
            <a:picLocks noChangeAspect="1"/>
          </p:cNvPicPr>
          <p:nvPr/>
        </p:nvPicPr>
        <p:blipFill>
          <a:blip r:embed="rId7"/>
          <a:stretch>
            <a:fillRect/>
          </a:stretch>
        </p:blipFill>
        <p:spPr>
          <a:xfrm>
            <a:off x="1937932" y="2357284"/>
            <a:ext cx="8316136" cy="3967843"/>
          </a:xfrm>
          <a:prstGeom prst="rect">
            <a:avLst/>
          </a:prstGeom>
          <a:solidFill>
            <a:srgbClr val="FFFFFF">
              <a:shade val="85000"/>
            </a:srgbClr>
          </a:solidFill>
          <a:ln>
            <a:noFill/>
          </a:ln>
          <a:effectLst>
            <a:outerShdw blurRad="63500" sx="102000" sy="102000" algn="ctr" rotWithShape="0">
              <a:prstClr val="black">
                <a:alpha val="40000"/>
              </a:prstClr>
            </a:outerShdw>
            <a:reflection blurRad="12700" stA="60000" endPos="0" dist="5000" dir="5400000" sy="-100000" algn="bl" rotWithShape="0"/>
          </a:effectLst>
        </p:spPr>
      </p:pic>
      <p:pic>
        <p:nvPicPr>
          <p:cNvPr id="11" name="Picture 10">
            <a:extLst>
              <a:ext uri="{FF2B5EF4-FFF2-40B4-BE49-F238E27FC236}">
                <a16:creationId xmlns:a16="http://schemas.microsoft.com/office/drawing/2014/main" id="{4878F130-0E68-4C45-9414-84B471D07D2D}"/>
              </a:ext>
            </a:extLst>
          </p:cNvPr>
          <p:cNvPicPr>
            <a:picLocks noChangeAspect="1"/>
          </p:cNvPicPr>
          <p:nvPr/>
        </p:nvPicPr>
        <p:blipFill>
          <a:blip r:embed="rId8"/>
          <a:stretch>
            <a:fillRect/>
          </a:stretch>
        </p:blipFill>
        <p:spPr>
          <a:xfrm>
            <a:off x="8212394" y="2384497"/>
            <a:ext cx="1972553" cy="457200"/>
          </a:xfrm>
          <a:prstGeom prst="rect">
            <a:avLst/>
          </a:prstGeom>
        </p:spPr>
      </p:pic>
      <p:sp>
        <p:nvSpPr>
          <p:cNvPr id="12" name="Rounded Rectangular Callout 17">
            <a:extLst>
              <a:ext uri="{FF2B5EF4-FFF2-40B4-BE49-F238E27FC236}">
                <a16:creationId xmlns:a16="http://schemas.microsoft.com/office/drawing/2014/main" id="{B51E98B3-915B-4640-98AC-DE1683C1C7C6}"/>
              </a:ext>
            </a:extLst>
          </p:cNvPr>
          <p:cNvSpPr/>
          <p:nvPr/>
        </p:nvSpPr>
        <p:spPr bwMode="auto">
          <a:xfrm>
            <a:off x="6231194" y="1671484"/>
            <a:ext cx="4043516" cy="609600"/>
          </a:xfrm>
          <a:prstGeom prst="wedgeRoundRectCallout">
            <a:avLst>
              <a:gd name="adj1" fmla="val 28512"/>
              <a:gd name="adj2" fmla="val 73661"/>
              <a:gd name="adj3" fmla="val 16667"/>
            </a:avLst>
          </a:prstGeom>
          <a:solidFill>
            <a:schemeClr val="bg1">
              <a:alpha val="88000"/>
            </a:schemeClr>
          </a:solidFill>
          <a:ln w="9525">
            <a:solidFill>
              <a:schemeClr val="bg1">
                <a:lumMod val="65000"/>
              </a:schemeClr>
            </a:solidFill>
          </a:ln>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dirty="0">
                <a:cs typeface="Times New Roman" pitchFamily="18" charset="0"/>
              </a:rPr>
              <a:t>Changing the number in the yellow box, will update the “selected scenario” which will update the 3 financial statements</a:t>
            </a:r>
          </a:p>
        </p:txBody>
      </p:sp>
    </p:spTree>
    <p:extLst>
      <p:ext uri="{BB962C8B-B14F-4D97-AF65-F5344CB8AC3E}">
        <p14:creationId xmlns:p14="http://schemas.microsoft.com/office/powerpoint/2010/main" val="2490974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extLst>
              <p:ext uri="{D42A27DB-BD31-4B8C-83A1-F6EECF244321}">
                <p14:modId xmlns:p14="http://schemas.microsoft.com/office/powerpoint/2010/main" val="14799650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3481"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7 - Fill in the projected years of the income statement with the assumptions included in the excel sheet “Scenario”</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8</a:t>
            </a:fld>
            <a:endParaRPr lang="en-US" sz="1000" dirty="0">
              <a:solidFill>
                <a:srgbClr val="ADAFBB"/>
              </a:solidFill>
            </a:endParaRPr>
          </a:p>
        </p:txBody>
      </p:sp>
      <p:pic>
        <p:nvPicPr>
          <p:cNvPr id="8" name="Picture 7">
            <a:extLst>
              <a:ext uri="{FF2B5EF4-FFF2-40B4-BE49-F238E27FC236}">
                <a16:creationId xmlns:a16="http://schemas.microsoft.com/office/drawing/2014/main" id="{7FAC6C61-F336-46F9-A87B-A739286DEB41}"/>
              </a:ext>
            </a:extLst>
          </p:cNvPr>
          <p:cNvPicPr>
            <a:picLocks noChangeAspect="1"/>
          </p:cNvPicPr>
          <p:nvPr/>
        </p:nvPicPr>
        <p:blipFill>
          <a:blip r:embed="rId7"/>
          <a:stretch>
            <a:fillRect/>
          </a:stretch>
        </p:blipFill>
        <p:spPr>
          <a:xfrm>
            <a:off x="3657600" y="1621888"/>
            <a:ext cx="4510228" cy="4118128"/>
          </a:xfrm>
          <a:prstGeom prst="rect">
            <a:avLst/>
          </a:prstGeom>
          <a:solidFill>
            <a:srgbClr val="FFFFFF">
              <a:shade val="85000"/>
            </a:srgbClr>
          </a:solidFill>
          <a:ln>
            <a:noFill/>
          </a:ln>
          <a:effectLst>
            <a:outerShdw blurRad="63500" sx="102000" sy="102000" algn="ctr" rotWithShape="0">
              <a:prstClr val="black">
                <a:alpha val="40000"/>
              </a:prstClr>
            </a:outerShdw>
            <a:reflection blurRad="12700" stA="60000" endPos="0" dist="5000" dir="5400000" sy="-100000" algn="bl" rotWithShape="0"/>
          </a:effectLst>
        </p:spPr>
      </p:pic>
      <p:sp>
        <p:nvSpPr>
          <p:cNvPr id="9" name="Rectangle 8">
            <a:extLst>
              <a:ext uri="{FF2B5EF4-FFF2-40B4-BE49-F238E27FC236}">
                <a16:creationId xmlns:a16="http://schemas.microsoft.com/office/drawing/2014/main" id="{5B1D89CE-72C9-4210-8793-C44E5ABBAB20}"/>
              </a:ext>
            </a:extLst>
          </p:cNvPr>
          <p:cNvSpPr/>
          <p:nvPr/>
        </p:nvSpPr>
        <p:spPr>
          <a:xfrm>
            <a:off x="1812755" y="5867401"/>
            <a:ext cx="1738124" cy="60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Important Note</a:t>
            </a:r>
          </a:p>
        </p:txBody>
      </p:sp>
      <p:sp>
        <p:nvSpPr>
          <p:cNvPr id="14" name="Rectangle 13">
            <a:extLst>
              <a:ext uri="{FF2B5EF4-FFF2-40B4-BE49-F238E27FC236}">
                <a16:creationId xmlns:a16="http://schemas.microsoft.com/office/drawing/2014/main" id="{63B912F3-B169-445C-B542-538A4FFD85BB}"/>
              </a:ext>
            </a:extLst>
          </p:cNvPr>
          <p:cNvSpPr/>
          <p:nvPr/>
        </p:nvSpPr>
        <p:spPr>
          <a:xfrm>
            <a:off x="3627078" y="5867401"/>
            <a:ext cx="6752167"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300"/>
              </a:spcBef>
              <a:spcAft>
                <a:spcPts val="300"/>
              </a:spcAft>
            </a:pPr>
            <a:r>
              <a:rPr lang="en-AU" sz="1200" dirty="0">
                <a:solidFill>
                  <a:schemeClr val="tx1"/>
                </a:solidFill>
              </a:rPr>
              <a:t>Sometimes you may want to have some assumptions in your income statement sheet and not in your scenario sheet. If you do, make sure that they are in green. Besides be aware that when you will change of scenario in your scenario sheet, these assumptions will stay identical</a:t>
            </a:r>
          </a:p>
        </p:txBody>
      </p:sp>
      <p:pic>
        <p:nvPicPr>
          <p:cNvPr id="15" name="Picture 14">
            <a:extLst>
              <a:ext uri="{FF2B5EF4-FFF2-40B4-BE49-F238E27FC236}">
                <a16:creationId xmlns:a16="http://schemas.microsoft.com/office/drawing/2014/main" id="{D2AC6E96-E15C-4879-BEDB-838FA668C291}"/>
              </a:ext>
            </a:extLst>
          </p:cNvPr>
          <p:cNvPicPr>
            <a:picLocks noChangeAspect="1"/>
          </p:cNvPicPr>
          <p:nvPr/>
        </p:nvPicPr>
        <p:blipFill>
          <a:blip r:embed="rId8"/>
          <a:stretch>
            <a:fillRect/>
          </a:stretch>
        </p:blipFill>
        <p:spPr>
          <a:xfrm>
            <a:off x="8337891" y="1620389"/>
            <a:ext cx="1081087" cy="958490"/>
          </a:xfrm>
          <a:prstGeom prst="rect">
            <a:avLst/>
          </a:prstGeom>
        </p:spPr>
      </p:pic>
    </p:spTree>
    <p:extLst>
      <p:ext uri="{BB962C8B-B14F-4D97-AF65-F5344CB8AC3E}">
        <p14:creationId xmlns:p14="http://schemas.microsoft.com/office/powerpoint/2010/main" val="2421207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extLst>
              <p:ext uri="{D42A27DB-BD31-4B8C-83A1-F6EECF244321}">
                <p14:modId xmlns:p14="http://schemas.microsoft.com/office/powerpoint/2010/main" val="12988309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4505"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8 - Fill in the projected years of the cash flow statement</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9</a:t>
            </a:fld>
            <a:endParaRPr lang="en-US" sz="1000" dirty="0">
              <a:solidFill>
                <a:srgbClr val="ADAFBB"/>
              </a:solidFill>
            </a:endParaRPr>
          </a:p>
        </p:txBody>
      </p:sp>
      <p:pic>
        <p:nvPicPr>
          <p:cNvPr id="10" name="Picture 9">
            <a:extLst>
              <a:ext uri="{FF2B5EF4-FFF2-40B4-BE49-F238E27FC236}">
                <a16:creationId xmlns:a16="http://schemas.microsoft.com/office/drawing/2014/main" id="{C8AE2FDF-266F-4621-A48B-EF8FB99ACA6E}"/>
              </a:ext>
            </a:extLst>
          </p:cNvPr>
          <p:cNvPicPr>
            <a:picLocks noChangeAspect="1"/>
          </p:cNvPicPr>
          <p:nvPr/>
        </p:nvPicPr>
        <p:blipFill>
          <a:blip r:embed="rId7"/>
          <a:stretch>
            <a:fillRect/>
          </a:stretch>
        </p:blipFill>
        <p:spPr>
          <a:xfrm>
            <a:off x="1621559" y="1736195"/>
            <a:ext cx="8103308" cy="4615444"/>
          </a:xfrm>
          <a:prstGeom prst="rect">
            <a:avLst/>
          </a:prstGeom>
          <a:solidFill>
            <a:srgbClr val="FFFFFF">
              <a:shade val="85000"/>
            </a:srgbClr>
          </a:solidFill>
          <a:ln>
            <a:noFill/>
          </a:ln>
          <a:effectLst>
            <a:outerShdw blurRad="63500" sx="102000" sy="102000" algn="ctr" rotWithShape="0">
              <a:prstClr val="black">
                <a:alpha val="40000"/>
              </a:prstClr>
            </a:outerShdw>
            <a:reflection blurRad="12700" stA="60000" endPos="0" dist="5000" dir="5400000" sy="-100000" algn="bl" rotWithShape="0"/>
          </a:effectLst>
        </p:spPr>
      </p:pic>
      <p:pic>
        <p:nvPicPr>
          <p:cNvPr id="11" name="Picture 10">
            <a:extLst>
              <a:ext uri="{FF2B5EF4-FFF2-40B4-BE49-F238E27FC236}">
                <a16:creationId xmlns:a16="http://schemas.microsoft.com/office/drawing/2014/main" id="{F5A77DF6-C151-42C4-9CA9-D43AD755074C}"/>
              </a:ext>
            </a:extLst>
          </p:cNvPr>
          <p:cNvPicPr>
            <a:picLocks noChangeAspect="1"/>
          </p:cNvPicPr>
          <p:nvPr/>
        </p:nvPicPr>
        <p:blipFill>
          <a:blip r:embed="rId8"/>
          <a:stretch>
            <a:fillRect/>
          </a:stretch>
        </p:blipFill>
        <p:spPr>
          <a:xfrm>
            <a:off x="9933322" y="1736195"/>
            <a:ext cx="1081087" cy="958490"/>
          </a:xfrm>
          <a:prstGeom prst="rect">
            <a:avLst/>
          </a:prstGeom>
        </p:spPr>
      </p:pic>
    </p:spTree>
    <p:extLst>
      <p:ext uri="{BB962C8B-B14F-4D97-AF65-F5344CB8AC3E}">
        <p14:creationId xmlns:p14="http://schemas.microsoft.com/office/powerpoint/2010/main" val="30611794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_sEHY7w9p97v31oJEX9mA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1B3whRzF.kF3DXO1apkEo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1wLE9WS72SqpZufFKGkeW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b6OshOgcz1ZkcHGw0AtB7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3493</TotalTime>
  <Words>1076</Words>
  <Application>Microsoft Office PowerPoint</Application>
  <PresentationFormat>Widescreen</PresentationFormat>
  <Paragraphs>169</Paragraphs>
  <Slides>16</Slides>
  <Notes>16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1" baseType="lpstr">
      <vt:lpstr>Arial</vt:lpstr>
      <vt:lpstr>Calibri</vt:lpstr>
      <vt:lpstr>Wingdings 3</vt:lpstr>
      <vt:lpstr>Custom Design</vt:lpstr>
      <vt:lpstr>think-cell Slide</vt:lpstr>
      <vt:lpstr>Financial Model linking the 3 Financial Statements - Tutorial</vt:lpstr>
      <vt:lpstr>Step 1 - Use our excel Income Statement template and adjust when necessary the actual years, projected years and line items</vt:lpstr>
      <vt:lpstr>Step 2 - Use our excel Cash Flow statement and adjust when necessary the actual years, projected years and line items</vt:lpstr>
      <vt:lpstr>Step 3 - Use our excel Balance Sheet statement and adjust when necessary the actual years, projected years and line items</vt:lpstr>
      <vt:lpstr>Step 4 - Create a map of the different excel sheets of your workbook</vt:lpstr>
      <vt:lpstr>Step 5 - Fill in the historical years for the 3 financial statements</vt:lpstr>
      <vt:lpstr>Step 6 - Identify if required several scenarios including different assumptions using our excel sheet “scenario”</vt:lpstr>
      <vt:lpstr>Step 7 - Fill in the projected years of the income statement with the assumptions included in the excel sheet “Scenario”</vt:lpstr>
      <vt:lpstr>Step 8 - Fill in the projected years of the cash flow statement</vt:lpstr>
      <vt:lpstr>Step 9 - The Balance sheet projected year should be automatically updated based on the Cash flow statement. Just ensure that Asset equals Liabilities + Equity</vt:lpstr>
      <vt:lpstr>Step 10 - Double check that your financial statements automatically update  when you change of scenario and make sure the financial statements are  linked properly</vt:lpstr>
      <vt:lpstr>Step 10 - Double check that your financial statements automatically update  when you change of scenario and make sure the financial statements are  linked properly</vt:lpstr>
      <vt:lpstr>Interested in more Business &amp; Consulting Toolkits? Our ex-McKinsey, Deloitte &amp; BCG Consultants created 10 Toolkits including practical Frameworks, Tools &amp; Templates</vt:lpstr>
      <vt:lpstr>Interested in multiple Business &amp; Consulting Toolkits? Get access to all our Toolkits for half the price with the Gold Business &amp; Consulting Package</vt:lpstr>
      <vt:lpstr>Need more help?  Hire one of our Management Consultants for $4,000 a day</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374</cp:revision>
  <dcterms:created xsi:type="dcterms:W3CDTF">2020-07-08T04:44:55Z</dcterms:created>
  <dcterms:modified xsi:type="dcterms:W3CDTF">2020-08-27T01:16:22Z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