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38"/>
  </p:notesMasterIdLst>
  <p:handoutMasterIdLst>
    <p:handoutMasterId r:id="rId39"/>
  </p:handoutMasterIdLst>
  <p:sldIdLst>
    <p:sldId id="1518" r:id="rId5"/>
    <p:sldId id="256" r:id="rId6"/>
    <p:sldId id="1609" r:id="rId7"/>
    <p:sldId id="1664" r:id="rId8"/>
    <p:sldId id="1663" r:id="rId9"/>
    <p:sldId id="1665" r:id="rId10"/>
    <p:sldId id="1578" r:id="rId11"/>
    <p:sldId id="1666" r:id="rId12"/>
    <p:sldId id="1667" r:id="rId13"/>
    <p:sldId id="1668" r:id="rId14"/>
    <p:sldId id="1669" r:id="rId15"/>
    <p:sldId id="1670" r:id="rId16"/>
    <p:sldId id="1671" r:id="rId17"/>
    <p:sldId id="1672" r:id="rId18"/>
    <p:sldId id="1673" r:id="rId19"/>
    <p:sldId id="1674" r:id="rId20"/>
    <p:sldId id="1675" r:id="rId21"/>
    <p:sldId id="1676" r:id="rId22"/>
    <p:sldId id="1677" r:id="rId23"/>
    <p:sldId id="1678" r:id="rId24"/>
    <p:sldId id="1679" r:id="rId25"/>
    <p:sldId id="1680" r:id="rId26"/>
    <p:sldId id="1681" r:id="rId27"/>
    <p:sldId id="1682" r:id="rId28"/>
    <p:sldId id="1683" r:id="rId29"/>
    <p:sldId id="1684" r:id="rId30"/>
    <p:sldId id="1685" r:id="rId31"/>
    <p:sldId id="1512" r:id="rId32"/>
    <p:sldId id="1517" r:id="rId33"/>
    <p:sldId id="1515" r:id="rId34"/>
    <p:sldId id="1516" r:id="rId35"/>
    <p:sldId id="293" r:id="rId36"/>
    <p:sldId id="296" r:id="rId37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BF6DE"/>
    <a:srgbClr val="D3EFCE"/>
    <a:srgbClr val="E5F4D4"/>
    <a:srgbClr val="3075FF"/>
    <a:srgbClr val="002060"/>
    <a:srgbClr val="9BEB99"/>
    <a:srgbClr val="ADAFBB"/>
    <a:srgbClr val="A3A5B3"/>
    <a:srgbClr val="CAC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3" autoAdjust="0"/>
    <p:restoredTop sz="89578" autoAdjust="0"/>
  </p:normalViewPr>
  <p:slideViewPr>
    <p:cSldViewPr snapToGrid="0">
      <p:cViewPr varScale="1">
        <p:scale>
          <a:sx n="58" d="100"/>
          <a:sy n="58" d="100"/>
        </p:scale>
        <p:origin x="1229" y="31"/>
      </p:cViewPr>
      <p:guideLst>
        <p:guide orient="horz" pos="63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4388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4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49511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  <p:sldLayoutId id="214748367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tags" Target="../tags/tag6.xml"/><Relationship Id="rId16" Type="http://schemas.openxmlformats.org/officeDocument/2006/relationships/image" Target="../media/image11.sv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1.emf"/><Relationship Id="rId2" Type="http://schemas.openxmlformats.org/officeDocument/2006/relationships/tags" Target="../tags/tag30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5.v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tags" Target="../tags/tag44.xml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tags" Target="../tags/tag4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29" Type="http://schemas.openxmlformats.org/officeDocument/2006/relationships/image" Target="../media/image37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32" Type="http://schemas.openxmlformats.org/officeDocument/2006/relationships/image" Target="../media/image40.sv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sv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Relationship Id="rId27" Type="http://schemas.openxmlformats.org/officeDocument/2006/relationships/image" Target="../media/image35.png"/><Relationship Id="rId30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50.xml"/><Relationship Id="rId7" Type="http://schemas.openxmlformats.org/officeDocument/2006/relationships/image" Target="../media/image13.png"/><Relationship Id="rId2" Type="http://schemas.openxmlformats.org/officeDocument/2006/relationships/tags" Target="../tags/tag4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hyperlink" Target="https://www.slidebooks.com/" TargetMode="Externa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58.xml"/><Relationship Id="rId7" Type="http://schemas.openxmlformats.org/officeDocument/2006/relationships/image" Target="../media/image13.png"/><Relationship Id="rId2" Type="http://schemas.openxmlformats.org/officeDocument/2006/relationships/tags" Target="../tags/tag5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0.xml"/><Relationship Id="rId7" Type="http://schemas.openxmlformats.org/officeDocument/2006/relationships/image" Target="../media/image41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62.xml"/><Relationship Id="rId7" Type="http://schemas.openxmlformats.org/officeDocument/2006/relationships/image" Target="../media/image13.png"/><Relationship Id="rId2" Type="http://schemas.openxmlformats.org/officeDocument/2006/relationships/tags" Target="../tags/tag6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70.xml"/><Relationship Id="rId7" Type="http://schemas.openxmlformats.org/officeDocument/2006/relationships/image" Target="../media/image13.png"/><Relationship Id="rId2" Type="http://schemas.openxmlformats.org/officeDocument/2006/relationships/tags" Target="../tags/tag6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11.xml"/><Relationship Id="rId7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8.svg"/><Relationship Id="rId18" Type="http://schemas.openxmlformats.org/officeDocument/2006/relationships/hyperlink" Target="https://www.slidebooks.com/collections/discounted-bundle/products/change-management-toolbox?variant=935073897" TargetMode="External"/><Relationship Id="rId26" Type="http://schemas.openxmlformats.org/officeDocument/2006/relationships/image" Target="../media/image56.png"/><Relationship Id="rId3" Type="http://schemas.openxmlformats.org/officeDocument/2006/relationships/image" Target="../media/image44.svg"/><Relationship Id="rId21" Type="http://schemas.openxmlformats.org/officeDocument/2006/relationships/hyperlink" Target="https://www.slidebooks.com/collections/financial-templates/products/merger-and-acquisition-toolkit?variant=17648913989" TargetMode="External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17" Type="http://schemas.openxmlformats.org/officeDocument/2006/relationships/hyperlink" Target="https://www.slidebooks.com/collections/management-consulting/products/management-consulting-toolkit?variant=22532413423698" TargetMode="External"/><Relationship Id="rId25" Type="http://schemas.openxmlformats.org/officeDocument/2006/relationships/hyperlink" Target="https://www.slidebooks.com/products/digital-transformation-toolkit?variant=32127821316178" TargetMode="External"/><Relationship Id="rId2" Type="http://schemas.openxmlformats.org/officeDocument/2006/relationships/image" Target="../media/image43.png"/><Relationship Id="rId16" Type="http://schemas.openxmlformats.org/officeDocument/2006/relationships/hyperlink" Target="https://www.slidebooks.com/collections/discounted-bundle/products/strategy-toolkit?variant=17648810693" TargetMode="External"/><Relationship Id="rId20" Type="http://schemas.openxmlformats.org/officeDocument/2006/relationships/hyperlink" Target="https://www.slidebooks.com/collections/sales-and-marketing/products/marketing-sales-toolkit?variant=31584180011090" TargetMode="External"/><Relationship Id="rId29" Type="http://schemas.openxmlformats.org/officeDocument/2006/relationships/image" Target="../media/image5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24" Type="http://schemas.openxmlformats.org/officeDocument/2006/relationships/hyperlink" Target="https://www.slidebooks.com/collections/discounted-bundle/products/legal-toolkit?variant=31584776880210" TargetMode="External"/><Relationship Id="rId5" Type="http://schemas.openxmlformats.org/officeDocument/2006/relationships/image" Target="../media/image46.svg"/><Relationship Id="rId15" Type="http://schemas.openxmlformats.org/officeDocument/2006/relationships/image" Target="../media/image55.svg"/><Relationship Id="rId23" Type="http://schemas.openxmlformats.org/officeDocument/2006/relationships/hyperlink" Target="https://www.slidebooks.com/collections/discounted-bundle/products/behavioral-skills-toolkit?variant=22116212677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51.png"/><Relationship Id="rId19" Type="http://schemas.openxmlformats.org/officeDocument/2006/relationships/hyperlink" Target="https://www.slidebooks.com/collections/discounted-bundle/products/project-manager-toolkit?variant=773543889" TargetMode="External"/><Relationship Id="rId4" Type="http://schemas.openxmlformats.org/officeDocument/2006/relationships/image" Target="../media/image45.png"/><Relationship Id="rId9" Type="http://schemas.openxmlformats.org/officeDocument/2006/relationships/image" Target="../media/image50.svg"/><Relationship Id="rId14" Type="http://schemas.openxmlformats.org/officeDocument/2006/relationships/image" Target="../media/image54.png"/><Relationship Id="rId22" Type="http://schemas.openxmlformats.org/officeDocument/2006/relationships/hyperlink" Target="https://www.slidebooks.com/collections/operations-and-supply-chain-management/products/operational-excellence-toolkit?variant=21571101957" TargetMode="External"/><Relationship Id="rId27" Type="http://schemas.openxmlformats.org/officeDocument/2006/relationships/image" Target="../media/image5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books.com/" TargetMode="External"/><Relationship Id="rId2" Type="http://schemas.openxmlformats.org/officeDocument/2006/relationships/hyperlink" Target="https://www.slidebooks.com/products/strategy-toolkit?variant=1764881069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lidebooks.com/collections/best-seller-business-documents/products/business-toolkit?variant=12473147916370" TargetMode="External"/><Relationship Id="rId5" Type="http://schemas.openxmlformats.org/officeDocument/2006/relationships/image" Target="../media/image60.png"/><Relationship Id="rId4" Type="http://schemas.openxmlformats.org/officeDocument/2006/relationships/hyperlink" Target="https://www.slidebooks.com/products/business-toolkit?variant=12473147916370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4.xml"/><Relationship Id="rId7" Type="http://schemas.openxmlformats.org/officeDocument/2006/relationships/hyperlink" Target="https://www.slidebooks.com/" TargetMode="External"/><Relationship Id="rId2" Type="http://schemas.openxmlformats.org/officeDocument/2006/relationships/tags" Target="../tags/tag7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3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6.xml"/><Relationship Id="rId7" Type="http://schemas.openxmlformats.org/officeDocument/2006/relationships/hyperlink" Target="https://www.slidebooks.com/" TargetMode="External"/><Relationship Id="rId2" Type="http://schemas.openxmlformats.org/officeDocument/2006/relationships/tags" Target="../tags/tag7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tags" Target="../tags/tag17.xml"/><Relationship Id="rId7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1978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3E8A2592-71B5-48F5-B8DF-61292F3B0A1E}"/>
              </a:ext>
            </a:extLst>
          </p:cNvPr>
          <p:cNvSpPr/>
          <p:nvPr/>
        </p:nvSpPr>
        <p:spPr bwMode="auto">
          <a:xfrm rot="16200000">
            <a:off x="1573159" y="1177560"/>
            <a:ext cx="4582903" cy="4582901"/>
          </a:xfrm>
          <a:prstGeom prst="blockArc">
            <a:avLst>
              <a:gd name="adj1" fmla="val 21438629"/>
              <a:gd name="adj2" fmla="val 11060551"/>
              <a:gd name="adj3" fmla="val 3388"/>
            </a:avLst>
          </a:prstGeom>
          <a:solidFill>
            <a:srgbClr val="E7EFFF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9578A202-9C6C-4573-9C91-0C839CDA9CBD}"/>
              </a:ext>
            </a:extLst>
          </p:cNvPr>
          <p:cNvSpPr/>
          <p:nvPr/>
        </p:nvSpPr>
        <p:spPr bwMode="auto">
          <a:xfrm>
            <a:off x="1893249" y="1548478"/>
            <a:ext cx="3841065" cy="3841067"/>
          </a:xfrm>
          <a:prstGeom prst="donut">
            <a:avLst>
              <a:gd name="adj" fmla="val 799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3ADBEA-DE8C-4859-B455-7C3325C86212}"/>
              </a:ext>
            </a:extLst>
          </p:cNvPr>
          <p:cNvSpPr txBox="1">
            <a:spLocks/>
          </p:cNvSpPr>
          <p:nvPr/>
        </p:nvSpPr>
        <p:spPr>
          <a:xfrm>
            <a:off x="2142468" y="2769146"/>
            <a:ext cx="3287061" cy="1399732"/>
          </a:xfrm>
          <a:prstGeom prst="rect">
            <a:avLst/>
          </a:prstGeom>
        </p:spPr>
        <p:txBody>
          <a:bodyPr anchor="ctr"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kern="0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sz="2800" kern="0" dirty="0">
                <a:solidFill>
                  <a:schemeClr val="tx1"/>
                </a:solidFill>
              </a:rPr>
              <a:t> Strategy &amp; </a:t>
            </a:r>
          </a:p>
          <a:p>
            <a:pPr algn="ctr"/>
            <a:r>
              <a:rPr lang="en-US" sz="2800" kern="0" dirty="0">
                <a:solidFill>
                  <a:schemeClr val="tx1"/>
                </a:solidFill>
              </a:rPr>
              <a:t>Plan</a:t>
            </a:r>
            <a:endParaRPr lang="en-US" sz="2800" b="0" kern="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4C34A-F0F9-44A1-9710-EF3AEECF43FE}"/>
              </a:ext>
            </a:extLst>
          </p:cNvPr>
          <p:cNvGrpSpPr/>
          <p:nvPr/>
        </p:nvGrpSpPr>
        <p:grpSpPr>
          <a:xfrm>
            <a:off x="4373937" y="1179140"/>
            <a:ext cx="332401" cy="332401"/>
            <a:chOff x="4688228" y="1312229"/>
            <a:chExt cx="316524" cy="316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09B1BA-5303-4F6F-99AC-1F34B2DA3C7F}"/>
                </a:ext>
              </a:extLst>
            </p:cNvPr>
            <p:cNvSpPr/>
            <p:nvPr/>
          </p:nvSpPr>
          <p:spPr bwMode="auto">
            <a:xfrm>
              <a:off x="4688228" y="1312229"/>
              <a:ext cx="316524" cy="316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37682A-287E-4BD5-B530-428C053C7004}"/>
                </a:ext>
              </a:extLst>
            </p:cNvPr>
            <p:cNvSpPr/>
            <p:nvPr/>
          </p:nvSpPr>
          <p:spPr bwMode="auto">
            <a:xfrm>
              <a:off x="4728592" y="1352593"/>
              <a:ext cx="235796" cy="2357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428C21-B27D-438C-912B-C163C65ECE4A}"/>
              </a:ext>
            </a:extLst>
          </p:cNvPr>
          <p:cNvGrpSpPr/>
          <p:nvPr/>
        </p:nvGrpSpPr>
        <p:grpSpPr>
          <a:xfrm>
            <a:off x="4373937" y="5408803"/>
            <a:ext cx="332401" cy="332401"/>
            <a:chOff x="4688228" y="1312229"/>
            <a:chExt cx="316524" cy="316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D037D6-4DF4-4F83-904B-6C094400DD27}"/>
                </a:ext>
              </a:extLst>
            </p:cNvPr>
            <p:cNvSpPr/>
            <p:nvPr/>
          </p:nvSpPr>
          <p:spPr bwMode="auto">
            <a:xfrm>
              <a:off x="4688228" y="1312229"/>
              <a:ext cx="316524" cy="316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A906398-4A8A-49FF-B233-C627966C9767}"/>
                </a:ext>
              </a:extLst>
            </p:cNvPr>
            <p:cNvSpPr/>
            <p:nvPr/>
          </p:nvSpPr>
          <p:spPr bwMode="auto">
            <a:xfrm>
              <a:off x="4728592" y="1352593"/>
              <a:ext cx="235796" cy="2357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FB410A-C54C-4239-A1C3-5CAA62EDA25F}"/>
              </a:ext>
            </a:extLst>
          </p:cNvPr>
          <p:cNvGrpSpPr/>
          <p:nvPr/>
        </p:nvGrpSpPr>
        <p:grpSpPr>
          <a:xfrm>
            <a:off x="5481935" y="2016299"/>
            <a:ext cx="332401" cy="332401"/>
            <a:chOff x="4688228" y="1312229"/>
            <a:chExt cx="316524" cy="316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F48E35-E74B-411A-BEFC-F850E930AA8E}"/>
                </a:ext>
              </a:extLst>
            </p:cNvPr>
            <p:cNvSpPr/>
            <p:nvPr/>
          </p:nvSpPr>
          <p:spPr bwMode="auto">
            <a:xfrm>
              <a:off x="4688228" y="1312229"/>
              <a:ext cx="316524" cy="316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CEF103-62A6-403C-BACA-7215049AC53E}"/>
                </a:ext>
              </a:extLst>
            </p:cNvPr>
            <p:cNvSpPr/>
            <p:nvPr/>
          </p:nvSpPr>
          <p:spPr bwMode="auto">
            <a:xfrm>
              <a:off x="4728592" y="1352593"/>
              <a:ext cx="235796" cy="2357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CBD5E5-63A3-4DDA-817B-3BA84EA21119}"/>
              </a:ext>
            </a:extLst>
          </p:cNvPr>
          <p:cNvGrpSpPr/>
          <p:nvPr/>
        </p:nvGrpSpPr>
        <p:grpSpPr>
          <a:xfrm>
            <a:off x="5481935" y="4589322"/>
            <a:ext cx="332401" cy="332401"/>
            <a:chOff x="4688228" y="1312229"/>
            <a:chExt cx="316524" cy="316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0664AB-9639-497B-B3B5-3D971F16F489}"/>
                </a:ext>
              </a:extLst>
            </p:cNvPr>
            <p:cNvSpPr/>
            <p:nvPr/>
          </p:nvSpPr>
          <p:spPr bwMode="auto">
            <a:xfrm>
              <a:off x="4688228" y="1312229"/>
              <a:ext cx="316524" cy="316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67DF0F-659F-418B-900C-995DAACF70ED}"/>
                </a:ext>
              </a:extLst>
            </p:cNvPr>
            <p:cNvSpPr/>
            <p:nvPr/>
          </p:nvSpPr>
          <p:spPr bwMode="auto">
            <a:xfrm>
              <a:off x="4728592" y="1352593"/>
              <a:ext cx="235796" cy="2357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CF8B2D-BA64-44AE-B387-2D6EECFA5201}"/>
              </a:ext>
            </a:extLst>
          </p:cNvPr>
          <p:cNvGrpSpPr/>
          <p:nvPr/>
        </p:nvGrpSpPr>
        <p:grpSpPr>
          <a:xfrm>
            <a:off x="5897527" y="3302810"/>
            <a:ext cx="332401" cy="332401"/>
            <a:chOff x="4688228" y="1312229"/>
            <a:chExt cx="316524" cy="316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D231B0-CEEC-4CC6-AAEF-AD716E5FA7E3}"/>
                </a:ext>
              </a:extLst>
            </p:cNvPr>
            <p:cNvSpPr/>
            <p:nvPr/>
          </p:nvSpPr>
          <p:spPr bwMode="auto">
            <a:xfrm>
              <a:off x="4688228" y="1312229"/>
              <a:ext cx="316524" cy="3165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FF685F-B0F3-472B-B973-FCB7F8D48F96}"/>
                </a:ext>
              </a:extLst>
            </p:cNvPr>
            <p:cNvSpPr/>
            <p:nvPr/>
          </p:nvSpPr>
          <p:spPr bwMode="auto">
            <a:xfrm>
              <a:off x="4728592" y="1352593"/>
              <a:ext cx="235796" cy="2357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solidFill>
                  <a:srgbClr val="0C2870"/>
                </a:solidFill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473B247F-5348-4992-B4FC-B2130935A3C8}"/>
              </a:ext>
            </a:extLst>
          </p:cNvPr>
          <p:cNvSpPr/>
          <p:nvPr/>
        </p:nvSpPr>
        <p:spPr bwMode="auto">
          <a:xfrm>
            <a:off x="6125283" y="428166"/>
            <a:ext cx="988400" cy="866931"/>
          </a:xfrm>
          <a:prstGeom prst="flowChartPreparation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0CCB7146-2B3F-4D5B-9634-72BBBED79741}"/>
              </a:ext>
            </a:extLst>
          </p:cNvPr>
          <p:cNvSpPr/>
          <p:nvPr/>
        </p:nvSpPr>
        <p:spPr bwMode="auto">
          <a:xfrm>
            <a:off x="6666447" y="1712319"/>
            <a:ext cx="988400" cy="866931"/>
          </a:xfrm>
          <a:prstGeom prst="flowChartPreparation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3" name="Flowchart: Preparation 32">
            <a:extLst>
              <a:ext uri="{FF2B5EF4-FFF2-40B4-BE49-F238E27FC236}">
                <a16:creationId xmlns:a16="http://schemas.microsoft.com/office/drawing/2014/main" id="{58DFDB04-51DE-4A65-A25D-C9D4AA0E9095}"/>
              </a:ext>
            </a:extLst>
          </p:cNvPr>
          <p:cNvSpPr/>
          <p:nvPr/>
        </p:nvSpPr>
        <p:spPr bwMode="auto">
          <a:xfrm>
            <a:off x="6986536" y="3035545"/>
            <a:ext cx="988400" cy="866931"/>
          </a:xfrm>
          <a:prstGeom prst="flowChartPreparation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4" name="Flowchart: Preparation 33">
            <a:extLst>
              <a:ext uri="{FF2B5EF4-FFF2-40B4-BE49-F238E27FC236}">
                <a16:creationId xmlns:a16="http://schemas.microsoft.com/office/drawing/2014/main" id="{95107376-5B55-462B-8BFA-5E8A85E43E64}"/>
              </a:ext>
            </a:extLst>
          </p:cNvPr>
          <p:cNvSpPr/>
          <p:nvPr/>
        </p:nvSpPr>
        <p:spPr bwMode="auto">
          <a:xfrm>
            <a:off x="6125283" y="5562903"/>
            <a:ext cx="988400" cy="866931"/>
          </a:xfrm>
          <a:prstGeom prst="flowChartPreparation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0065278D-B0AD-4FA8-B9AE-CF3C2AD9ADA2}"/>
              </a:ext>
            </a:extLst>
          </p:cNvPr>
          <p:cNvSpPr/>
          <p:nvPr/>
        </p:nvSpPr>
        <p:spPr bwMode="auto">
          <a:xfrm>
            <a:off x="6666447" y="4309538"/>
            <a:ext cx="988400" cy="866931"/>
          </a:xfrm>
          <a:prstGeom prst="flowChartPreparation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36" name="Graphic 35" descr="Chat RTL">
            <a:extLst>
              <a:ext uri="{FF2B5EF4-FFF2-40B4-BE49-F238E27FC236}">
                <a16:creationId xmlns:a16="http://schemas.microsoft.com/office/drawing/2014/main" id="{3615D661-A465-4054-8E53-EA3970769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5248" y="615960"/>
            <a:ext cx="578766" cy="578766"/>
          </a:xfrm>
          <a:prstGeom prst="rect">
            <a:avLst/>
          </a:prstGeom>
        </p:spPr>
      </p:pic>
      <p:pic>
        <p:nvPicPr>
          <p:cNvPr id="37" name="Graphic 36" descr="Users">
            <a:extLst>
              <a:ext uri="{FF2B5EF4-FFF2-40B4-BE49-F238E27FC236}">
                <a16:creationId xmlns:a16="http://schemas.microsoft.com/office/drawing/2014/main" id="{1F403ECC-9FD5-4D4A-97F0-1705231701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0069" y="1881781"/>
            <a:ext cx="600666" cy="600666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B3AED44A-03E5-459F-88A6-B944E096860C}"/>
              </a:ext>
            </a:extLst>
          </p:cNvPr>
          <p:cNvSpPr txBox="1">
            <a:spLocks/>
          </p:cNvSpPr>
          <p:nvPr/>
        </p:nvSpPr>
        <p:spPr>
          <a:xfrm>
            <a:off x="7173039" y="668232"/>
            <a:ext cx="2464581" cy="448563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Key messages</a:t>
            </a:r>
            <a:endParaRPr lang="en-US" sz="1800" b="0" kern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AB4088DC-F689-4D45-96BA-A843DF475363}"/>
              </a:ext>
            </a:extLst>
          </p:cNvPr>
          <p:cNvSpPr txBox="1">
            <a:spLocks/>
          </p:cNvSpPr>
          <p:nvPr/>
        </p:nvSpPr>
        <p:spPr>
          <a:xfrm>
            <a:off x="7694358" y="1926954"/>
            <a:ext cx="2464581" cy="448563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Audience</a:t>
            </a:r>
            <a:endParaRPr lang="en-US" sz="1800" b="0" kern="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CA04133-F5F9-4977-B3E7-141E5C8AD5E5}"/>
              </a:ext>
            </a:extLst>
          </p:cNvPr>
          <p:cNvSpPr txBox="1">
            <a:spLocks/>
          </p:cNvSpPr>
          <p:nvPr/>
        </p:nvSpPr>
        <p:spPr>
          <a:xfrm>
            <a:off x="7995229" y="3272030"/>
            <a:ext cx="2623610" cy="448563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Channels</a:t>
            </a:r>
            <a:endParaRPr lang="en-US" sz="1800" b="0" kern="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1EC5049-1D2F-4C5D-BCA9-07A8DE62301C}"/>
              </a:ext>
            </a:extLst>
          </p:cNvPr>
          <p:cNvSpPr txBox="1">
            <a:spLocks/>
          </p:cNvSpPr>
          <p:nvPr/>
        </p:nvSpPr>
        <p:spPr>
          <a:xfrm>
            <a:off x="7173039" y="5784296"/>
            <a:ext cx="2464581" cy="448563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Dashboard</a:t>
            </a:r>
            <a:endParaRPr lang="en-US" sz="1800" b="0" kern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C84A094-BF04-4594-B145-FBA9DCDDC721}"/>
              </a:ext>
            </a:extLst>
          </p:cNvPr>
          <p:cNvSpPr txBox="1">
            <a:spLocks/>
          </p:cNvSpPr>
          <p:nvPr/>
        </p:nvSpPr>
        <p:spPr>
          <a:xfrm>
            <a:off x="7679472" y="4556356"/>
            <a:ext cx="2800776" cy="448563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Plan</a:t>
            </a:r>
            <a:endParaRPr lang="en-US" sz="1800" b="0" kern="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A3D2B-00CB-487B-A14F-65E779389BCF}"/>
              </a:ext>
            </a:extLst>
          </p:cNvPr>
          <p:cNvCxnSpPr>
            <a:stCxn id="13" idx="6"/>
            <a:endCxn id="30" idx="1"/>
          </p:cNvCxnSpPr>
          <p:nvPr/>
        </p:nvCxnSpPr>
        <p:spPr>
          <a:xfrm flipV="1">
            <a:off x="4706338" y="861632"/>
            <a:ext cx="1418945" cy="483709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FF66EE-2EC3-46AD-9C3A-FCC896B160DF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4706338" y="5575003"/>
            <a:ext cx="1418945" cy="4213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AD07D1-4565-4A83-B852-AD97FF6088C1}"/>
              </a:ext>
            </a:extLst>
          </p:cNvPr>
          <p:cNvCxnSpPr>
            <a:stCxn id="28" idx="6"/>
            <a:endCxn id="33" idx="1"/>
          </p:cNvCxnSpPr>
          <p:nvPr/>
        </p:nvCxnSpPr>
        <p:spPr>
          <a:xfrm>
            <a:off x="6229927" y="3469010"/>
            <a:ext cx="7566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E2D46FE-5DE5-433A-ABEE-6F1519D66279}"/>
              </a:ext>
            </a:extLst>
          </p:cNvPr>
          <p:cNvCxnSpPr/>
          <p:nvPr/>
        </p:nvCxnSpPr>
        <p:spPr>
          <a:xfrm>
            <a:off x="5809234" y="2166818"/>
            <a:ext cx="864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EA5CD8-6816-4FDC-AAA9-E07A16A315FB}"/>
              </a:ext>
            </a:extLst>
          </p:cNvPr>
          <p:cNvCxnSpPr/>
          <p:nvPr/>
        </p:nvCxnSpPr>
        <p:spPr>
          <a:xfrm>
            <a:off x="5809234" y="4755523"/>
            <a:ext cx="8642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Network diagram">
            <a:extLst>
              <a:ext uri="{FF2B5EF4-FFF2-40B4-BE49-F238E27FC236}">
                <a16:creationId xmlns:a16="http://schemas.microsoft.com/office/drawing/2014/main" id="{93F0ED23-E8EA-4DA8-9D52-51A86EA95C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3478" y="3177223"/>
            <a:ext cx="558963" cy="558964"/>
          </a:xfrm>
          <a:prstGeom prst="rect">
            <a:avLst/>
          </a:prstGeom>
        </p:spPr>
      </p:pic>
      <p:pic>
        <p:nvPicPr>
          <p:cNvPr id="49" name="Graphic 48" descr="Checklist">
            <a:extLst>
              <a:ext uri="{FF2B5EF4-FFF2-40B4-BE49-F238E27FC236}">
                <a16:creationId xmlns:a16="http://schemas.microsoft.com/office/drawing/2014/main" id="{F32D6CE3-CB66-49F0-9BB9-D0E9A7882D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80069" y="4460238"/>
            <a:ext cx="565707" cy="565707"/>
          </a:xfrm>
          <a:prstGeom prst="rect">
            <a:avLst/>
          </a:prstGeom>
        </p:spPr>
      </p:pic>
      <p:pic>
        <p:nvPicPr>
          <p:cNvPr id="50" name="Graphic 49" descr="Gauge">
            <a:extLst>
              <a:ext uri="{FF2B5EF4-FFF2-40B4-BE49-F238E27FC236}">
                <a16:creationId xmlns:a16="http://schemas.microsoft.com/office/drawing/2014/main" id="{6A3BB118-1F8E-423D-B011-91D4D512C1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48827" y="5698815"/>
            <a:ext cx="573679" cy="5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8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Communication Principles</a:t>
            </a:r>
            <a:br>
              <a:rPr lang="en-US" kern="0" dirty="0"/>
            </a:br>
            <a:r>
              <a:rPr lang="en-US" b="0" kern="0" dirty="0"/>
              <a:t>We will follow [insert your own number] overarching principles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10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34EAB-798E-4AA6-859E-101702A18965}"/>
              </a:ext>
            </a:extLst>
          </p:cNvPr>
          <p:cNvSpPr/>
          <p:nvPr/>
        </p:nvSpPr>
        <p:spPr bwMode="auto">
          <a:xfrm>
            <a:off x="613087" y="1682580"/>
            <a:ext cx="1955738" cy="853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Insert the title of the communication principle</a:t>
            </a:r>
            <a:endParaRPr lang="en-US" sz="1200" b="1" kern="1200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1842C-1570-4A69-B1C9-D9454973B88A}"/>
              </a:ext>
            </a:extLst>
          </p:cNvPr>
          <p:cNvSpPr/>
          <p:nvPr/>
        </p:nvSpPr>
        <p:spPr bwMode="auto">
          <a:xfrm>
            <a:off x="2681526" y="1682580"/>
            <a:ext cx="8905636" cy="85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solidFill>
                  <a:srgbClr val="0C2870"/>
                </a:solidFill>
                <a:latin typeface="Arial" charset="0"/>
                <a:cs typeface="Times New Roman" pitchFamily="18" charset="0"/>
              </a:rPr>
              <a:t>Describe your communication principle (check our tutorial to see some examples)</a:t>
            </a: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3DD4B8-A92C-4962-A9A6-39CE8953D6BE}"/>
              </a:ext>
            </a:extLst>
          </p:cNvPr>
          <p:cNvSpPr/>
          <p:nvPr/>
        </p:nvSpPr>
        <p:spPr bwMode="auto">
          <a:xfrm>
            <a:off x="613087" y="2638707"/>
            <a:ext cx="1955738" cy="853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Insert the title of the communication principle</a:t>
            </a:r>
            <a:endParaRPr lang="en-US" sz="1200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10396C-21AE-49C8-9181-56FD3FCB163B}"/>
              </a:ext>
            </a:extLst>
          </p:cNvPr>
          <p:cNvSpPr/>
          <p:nvPr/>
        </p:nvSpPr>
        <p:spPr bwMode="auto">
          <a:xfrm>
            <a:off x="2681526" y="2638707"/>
            <a:ext cx="8905636" cy="85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solidFill>
                  <a:srgbClr val="0C2870"/>
                </a:solidFill>
                <a:latin typeface="Arial" charset="0"/>
                <a:cs typeface="Times New Roman" pitchFamily="18" charset="0"/>
              </a:rPr>
              <a:t>Describe your communication principle (check our tutorial to see some examples)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82702C-41C5-4168-A513-EB804C1E675E}"/>
              </a:ext>
            </a:extLst>
          </p:cNvPr>
          <p:cNvSpPr/>
          <p:nvPr/>
        </p:nvSpPr>
        <p:spPr bwMode="auto">
          <a:xfrm>
            <a:off x="613087" y="3594834"/>
            <a:ext cx="1955738" cy="853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Insert the title of the communication principle</a:t>
            </a:r>
            <a:endParaRPr lang="en-US" sz="1200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371442-EBD8-4E00-9FBD-1F537E8DE2C9}"/>
              </a:ext>
            </a:extLst>
          </p:cNvPr>
          <p:cNvSpPr/>
          <p:nvPr/>
        </p:nvSpPr>
        <p:spPr bwMode="auto">
          <a:xfrm>
            <a:off x="2681526" y="3594834"/>
            <a:ext cx="8905636" cy="85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solidFill>
                  <a:srgbClr val="0C2870"/>
                </a:solidFill>
                <a:latin typeface="Arial" charset="0"/>
                <a:cs typeface="Times New Roman" pitchFamily="18" charset="0"/>
              </a:rPr>
              <a:t>Describe your communication principle (check our tutorial to see some examples)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27553C-B787-4DD8-B6DF-4C1A176152EE}"/>
              </a:ext>
            </a:extLst>
          </p:cNvPr>
          <p:cNvSpPr/>
          <p:nvPr/>
        </p:nvSpPr>
        <p:spPr bwMode="auto">
          <a:xfrm>
            <a:off x="613087" y="4550961"/>
            <a:ext cx="1955738" cy="853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Insert the title of the communication principle</a:t>
            </a:r>
            <a:endParaRPr lang="en-US" sz="1200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8702C-0919-4E1A-A0F0-8653A48E31BF}"/>
              </a:ext>
            </a:extLst>
          </p:cNvPr>
          <p:cNvSpPr/>
          <p:nvPr/>
        </p:nvSpPr>
        <p:spPr bwMode="auto">
          <a:xfrm>
            <a:off x="2681526" y="4550961"/>
            <a:ext cx="8905636" cy="85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solidFill>
                  <a:srgbClr val="0C2870"/>
                </a:solidFill>
                <a:latin typeface="Arial" charset="0"/>
                <a:cs typeface="Times New Roman" pitchFamily="18" charset="0"/>
              </a:rPr>
              <a:t>Describe your communication principle (check our tutorial to see some examples)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CF6C10-FBAD-4B2D-9606-8AC1EFB1BBB4}"/>
              </a:ext>
            </a:extLst>
          </p:cNvPr>
          <p:cNvSpPr/>
          <p:nvPr/>
        </p:nvSpPr>
        <p:spPr bwMode="auto">
          <a:xfrm>
            <a:off x="613087" y="5507089"/>
            <a:ext cx="1955738" cy="853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Insert the title of the communication principle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9A8AD7-AACD-4E63-ADB7-22959331E7CC}"/>
              </a:ext>
            </a:extLst>
          </p:cNvPr>
          <p:cNvSpPr/>
          <p:nvPr/>
        </p:nvSpPr>
        <p:spPr bwMode="auto">
          <a:xfrm>
            <a:off x="2681526" y="5507089"/>
            <a:ext cx="8905636" cy="85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solidFill>
                  <a:srgbClr val="0C2870"/>
                </a:solidFill>
                <a:latin typeface="Arial" charset="0"/>
                <a:cs typeface="Times New Roman" pitchFamily="18" charset="0"/>
              </a:rPr>
              <a:t>Describe your communication principle (check our tutorial to see some examples)</a:t>
            </a:r>
          </a:p>
        </p:txBody>
      </p:sp>
    </p:spTree>
    <p:extLst>
      <p:ext uri="{BB962C8B-B14F-4D97-AF65-F5344CB8AC3E}">
        <p14:creationId xmlns:p14="http://schemas.microsoft.com/office/powerpoint/2010/main" val="9984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9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Overarching messages</a:t>
            </a:r>
            <a:br>
              <a:rPr lang="en-US" kern="0" dirty="0"/>
            </a:br>
            <a:r>
              <a:rPr lang="en-US" b="0" kern="0" dirty="0"/>
              <a:t>We need to deliver [insert your own number] overarching messages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25B7C23-A9C1-43B2-899E-94ACC006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87" y="1682580"/>
            <a:ext cx="2958403" cy="45752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n-US" altLang="en-US" sz="1200" b="1" dirty="0">
                <a:solidFill>
                  <a:schemeClr val="bg1"/>
                </a:solidFill>
                <a:latin typeface="+mj-lt"/>
              </a:rPr>
              <a:t>Message Title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613FB0B9-DC82-4083-9DF4-B307578E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326" y="1682580"/>
            <a:ext cx="7922587" cy="45752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n-US" altLang="en-US" sz="1200" b="1" dirty="0">
                <a:solidFill>
                  <a:schemeClr val="bg1"/>
                </a:solidFill>
                <a:latin typeface="+mj-lt"/>
              </a:rPr>
              <a:t>Message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1DEC-C547-439D-825A-9CF828551602}"/>
              </a:ext>
            </a:extLst>
          </p:cNvPr>
          <p:cNvSpPr/>
          <p:nvPr/>
        </p:nvSpPr>
        <p:spPr bwMode="auto">
          <a:xfrm>
            <a:off x="613087" y="2217166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kern="1200" dirty="0">
                <a:latin typeface="Arial" charset="0"/>
                <a:ea typeface="+mn-ea"/>
                <a:cs typeface="Times New Roman" pitchFamily="18" charset="0"/>
              </a:rPr>
              <a:t>Insert the title of your message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E2A0D-1C59-4CAB-B7B2-94408B9F6713}"/>
              </a:ext>
            </a:extLst>
          </p:cNvPr>
          <p:cNvSpPr/>
          <p:nvPr/>
        </p:nvSpPr>
        <p:spPr bwMode="auto">
          <a:xfrm>
            <a:off x="3656326" y="2217166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  <a:endParaRPr lang="en-US" sz="1200" kern="12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1C1539-1124-4A1D-9E1C-5F5B11ECA7E7}"/>
              </a:ext>
            </a:extLst>
          </p:cNvPr>
          <p:cNvSpPr/>
          <p:nvPr/>
        </p:nvSpPr>
        <p:spPr bwMode="auto">
          <a:xfrm>
            <a:off x="613087" y="3064021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kern="1200" dirty="0">
                <a:latin typeface="Arial" charset="0"/>
                <a:ea typeface="+mn-ea"/>
                <a:cs typeface="Times New Roman" pitchFamily="18" charset="0"/>
              </a:rPr>
              <a:t>Insert the title of your message #2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BD709-297D-4043-B08D-A5DB10344096}"/>
              </a:ext>
            </a:extLst>
          </p:cNvPr>
          <p:cNvSpPr/>
          <p:nvPr/>
        </p:nvSpPr>
        <p:spPr bwMode="auto">
          <a:xfrm>
            <a:off x="3656326" y="3064021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62F92B-2EA7-4907-B7D1-A0276041F0CB}"/>
              </a:ext>
            </a:extLst>
          </p:cNvPr>
          <p:cNvSpPr/>
          <p:nvPr/>
        </p:nvSpPr>
        <p:spPr bwMode="auto">
          <a:xfrm>
            <a:off x="613087" y="3910876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kern="1200" dirty="0">
                <a:latin typeface="Arial" charset="0"/>
                <a:ea typeface="+mn-ea"/>
                <a:cs typeface="Times New Roman" pitchFamily="18" charset="0"/>
              </a:rPr>
              <a:t>Insert the title of your message #3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A1DB9-1441-4474-849B-46AAF7276378}"/>
              </a:ext>
            </a:extLst>
          </p:cNvPr>
          <p:cNvSpPr/>
          <p:nvPr/>
        </p:nvSpPr>
        <p:spPr bwMode="auto">
          <a:xfrm>
            <a:off x="3656326" y="3910876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0C87B-3660-4A41-AF7B-BF371E074212}"/>
              </a:ext>
            </a:extLst>
          </p:cNvPr>
          <p:cNvSpPr/>
          <p:nvPr/>
        </p:nvSpPr>
        <p:spPr bwMode="auto">
          <a:xfrm>
            <a:off x="613087" y="4757731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kern="1200" dirty="0">
                <a:latin typeface="Arial" charset="0"/>
                <a:ea typeface="+mn-ea"/>
                <a:cs typeface="Times New Roman" pitchFamily="18" charset="0"/>
              </a:rPr>
              <a:t>Insert the title of your message #4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F128A-FB9F-40C1-9E01-61F917A8D5A6}"/>
              </a:ext>
            </a:extLst>
          </p:cNvPr>
          <p:cNvSpPr/>
          <p:nvPr/>
        </p:nvSpPr>
        <p:spPr bwMode="auto">
          <a:xfrm>
            <a:off x="3656326" y="4757731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9DB52D-BCFA-4E98-A214-EFABEA37E743}"/>
              </a:ext>
            </a:extLst>
          </p:cNvPr>
          <p:cNvSpPr/>
          <p:nvPr/>
        </p:nvSpPr>
        <p:spPr bwMode="auto">
          <a:xfrm>
            <a:off x="613087" y="5604588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kern="1200" dirty="0">
                <a:latin typeface="Arial" charset="0"/>
                <a:ea typeface="+mn-ea"/>
                <a:cs typeface="Times New Roman" pitchFamily="18" charset="0"/>
              </a:rPr>
              <a:t>Insert the title of your message #5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CE5BE-AD57-48F8-81B9-01BC004B29DC}"/>
              </a:ext>
            </a:extLst>
          </p:cNvPr>
          <p:cNvSpPr/>
          <p:nvPr/>
        </p:nvSpPr>
        <p:spPr bwMode="auto">
          <a:xfrm>
            <a:off x="3656326" y="5604588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</p:spTree>
    <p:extLst>
      <p:ext uri="{BB962C8B-B14F-4D97-AF65-F5344CB8AC3E}">
        <p14:creationId xmlns:p14="http://schemas.microsoft.com/office/powerpoint/2010/main" val="342538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3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Key stakeholder groups</a:t>
            </a:r>
            <a:br>
              <a:rPr lang="en-US" kern="0" dirty="0"/>
            </a:br>
            <a:r>
              <a:rPr lang="en-US" b="0" kern="0" dirty="0"/>
              <a:t>Our messages will be mainly delivered to [insert your own number] stakeholder groups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25B7C23-A9C1-43B2-899E-94ACC006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87" y="1682580"/>
            <a:ext cx="2958403" cy="45752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n-US" altLang="en-US" sz="1200" b="1" dirty="0">
                <a:solidFill>
                  <a:schemeClr val="bg1"/>
                </a:solidFill>
                <a:latin typeface="+mj-lt"/>
              </a:rPr>
              <a:t>Stakeholder Group Name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613FB0B9-DC82-4083-9DF4-B307578E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326" y="1682580"/>
            <a:ext cx="7922587" cy="45752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n-US" altLang="en-US" sz="1200" b="1" dirty="0">
                <a:solidFill>
                  <a:schemeClr val="bg1"/>
                </a:solidFill>
                <a:latin typeface="+mj-lt"/>
              </a:rPr>
              <a:t>Stakeholder Group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1DEC-C547-439D-825A-9CF828551602}"/>
              </a:ext>
            </a:extLst>
          </p:cNvPr>
          <p:cNvSpPr/>
          <p:nvPr/>
        </p:nvSpPr>
        <p:spPr bwMode="auto">
          <a:xfrm>
            <a:off x="613087" y="2217166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Insert the name of the Stakeholder group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E2A0D-1C59-4CAB-B7B2-94408B9F6713}"/>
              </a:ext>
            </a:extLst>
          </p:cNvPr>
          <p:cNvSpPr/>
          <p:nvPr/>
        </p:nvSpPr>
        <p:spPr bwMode="auto">
          <a:xfrm>
            <a:off x="3656326" y="2217166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rtl="0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  <a:endParaRPr lang="en-US" sz="1200" kern="12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1C1539-1124-4A1D-9E1C-5F5B11ECA7E7}"/>
              </a:ext>
            </a:extLst>
          </p:cNvPr>
          <p:cNvSpPr/>
          <p:nvPr/>
        </p:nvSpPr>
        <p:spPr bwMode="auto">
          <a:xfrm>
            <a:off x="613087" y="3064021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Insert the name of the Stakeholder group #2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BD709-297D-4043-B08D-A5DB10344096}"/>
              </a:ext>
            </a:extLst>
          </p:cNvPr>
          <p:cNvSpPr/>
          <p:nvPr/>
        </p:nvSpPr>
        <p:spPr bwMode="auto">
          <a:xfrm>
            <a:off x="3656326" y="3064021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62F92B-2EA7-4907-B7D1-A0276041F0CB}"/>
              </a:ext>
            </a:extLst>
          </p:cNvPr>
          <p:cNvSpPr/>
          <p:nvPr/>
        </p:nvSpPr>
        <p:spPr bwMode="auto">
          <a:xfrm>
            <a:off x="613087" y="3910876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Insert the name of the Stakeholder group #3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A1DB9-1441-4474-849B-46AAF7276378}"/>
              </a:ext>
            </a:extLst>
          </p:cNvPr>
          <p:cNvSpPr/>
          <p:nvPr/>
        </p:nvSpPr>
        <p:spPr bwMode="auto">
          <a:xfrm>
            <a:off x="3656326" y="3910876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0C87B-3660-4A41-AF7B-BF371E074212}"/>
              </a:ext>
            </a:extLst>
          </p:cNvPr>
          <p:cNvSpPr/>
          <p:nvPr/>
        </p:nvSpPr>
        <p:spPr bwMode="auto">
          <a:xfrm>
            <a:off x="613087" y="4757731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Insert the name of the Stakeholder group #4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F128A-FB9F-40C1-9E01-61F917A8D5A6}"/>
              </a:ext>
            </a:extLst>
          </p:cNvPr>
          <p:cNvSpPr/>
          <p:nvPr/>
        </p:nvSpPr>
        <p:spPr bwMode="auto">
          <a:xfrm>
            <a:off x="3656326" y="4757731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9DB52D-BCFA-4E98-A214-EFABEA37E743}"/>
              </a:ext>
            </a:extLst>
          </p:cNvPr>
          <p:cNvSpPr/>
          <p:nvPr/>
        </p:nvSpPr>
        <p:spPr bwMode="auto">
          <a:xfrm>
            <a:off x="613087" y="5604588"/>
            <a:ext cx="2958403" cy="755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b="1" dirty="0">
                <a:latin typeface="Arial" charset="0"/>
                <a:cs typeface="Times New Roman" pitchFamily="18" charset="0"/>
              </a:rPr>
              <a:t>Insert the name of the Stakeholder group #5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CE5BE-AD57-48F8-81B9-01BC004B29DC}"/>
              </a:ext>
            </a:extLst>
          </p:cNvPr>
          <p:cNvSpPr/>
          <p:nvPr/>
        </p:nvSpPr>
        <p:spPr bwMode="auto">
          <a:xfrm>
            <a:off x="3656326" y="5604588"/>
            <a:ext cx="7922586" cy="755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Replace this text with your own message</a:t>
            </a:r>
          </a:p>
        </p:txBody>
      </p:sp>
    </p:spTree>
    <p:extLst>
      <p:ext uri="{BB962C8B-B14F-4D97-AF65-F5344CB8AC3E}">
        <p14:creationId xmlns:p14="http://schemas.microsoft.com/office/powerpoint/2010/main" val="300536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think-cell Slide" r:id="rId16" imgW="344" imgH="344" progId="TCLayout.ActiveDocument.1">
                  <p:embed/>
                </p:oleObj>
              </mc:Choice>
              <mc:Fallback>
                <p:oleObj name="think-cell Slide" r:id="rId16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rmAutofit/>
          </a:bodyPr>
          <a:lstStyle/>
          <a:p>
            <a:r>
              <a:rPr lang="en-US" kern="0" dirty="0"/>
              <a:t>Stakeholder Matrix</a:t>
            </a:r>
            <a:br>
              <a:rPr lang="en-US" kern="0" dirty="0"/>
            </a:br>
            <a:r>
              <a:rPr lang="en-US" b="0" kern="0" dirty="0"/>
              <a:t>We will have to ensure an efficient collaboration with [insert stakeholder group names] and maintain confidence with [insert stakeholder group names]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ECE2435D-9B35-42C4-8EA5-BDA11DAD3C5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2591" y="6323598"/>
            <a:ext cx="1098457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0" defTabSz="3489325">
              <a:defRPr/>
            </a:pPr>
            <a:r>
              <a:rPr lang="en-GB" sz="1000" b="1" dirty="0"/>
              <a:t>Note</a:t>
            </a:r>
            <a:r>
              <a:rPr lang="en-GB" sz="1000" dirty="0"/>
              <a:t>: By “Impact”, we mean the </a:t>
            </a:r>
            <a:r>
              <a:rPr lang="en-US" sz="1000" dirty="0"/>
              <a:t>extent to which the project will impact this group/person. And by “Influence”, we mean the extent to which this group or person’s buy-in is needed to move forward.</a:t>
            </a:r>
            <a:endParaRPr kumimoji="0" lang="en-GB" sz="100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120B2005-D3F1-4EF3-8679-8C842CCC6BE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2070" y="3364839"/>
            <a:ext cx="1149354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975" tIns="88900" rIns="180975" bIns="88900">
            <a:spAutoFit/>
          </a:bodyPr>
          <a:lstStyle/>
          <a:p>
            <a:pPr marL="0" marR="0" lvl="0" indent="0" algn="l" defTabSz="3489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Influence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C563BF8B-11C0-457C-8585-97227861CAF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95974" y="5866835"/>
            <a:ext cx="942566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975" tIns="88900" rIns="180975" bIns="88900">
            <a:spAutoFit/>
          </a:bodyPr>
          <a:lstStyle/>
          <a:p>
            <a:pPr marL="0" marR="0" lvl="0" indent="0" algn="ctr" defTabSz="3489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/>
              <a:t>Impact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376F7C80-026B-4B3A-AB14-6F6EFCAE754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780985" y="5515224"/>
            <a:ext cx="55463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8EF50BAD-F12F-4D7C-A78B-ADDDD3F4615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18928" y="5515224"/>
            <a:ext cx="514563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Low</a:t>
            </a:r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2FBE1297-2737-4C89-ABB5-D2D8EE59060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11424" y="4351041"/>
            <a:ext cx="51456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Low</a:t>
            </a: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08BFE6EC-2473-4589-8CDE-34942E676F3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91386" y="2465199"/>
            <a:ext cx="55463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BC9A1F-3DC4-4815-807A-991D32C41796}"/>
              </a:ext>
            </a:extLst>
          </p:cNvPr>
          <p:cNvSpPr/>
          <p:nvPr/>
        </p:nvSpPr>
        <p:spPr bwMode="auto">
          <a:xfrm>
            <a:off x="2478684" y="1676402"/>
            <a:ext cx="4395051" cy="1886012"/>
          </a:xfrm>
          <a:prstGeom prst="rect">
            <a:avLst/>
          </a:prstGeom>
          <a:solidFill>
            <a:srgbClr val="EBF2F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1AED67-4BD8-49C9-8B17-5FA680FE68FD}"/>
              </a:ext>
            </a:extLst>
          </p:cNvPr>
          <p:cNvSpPr/>
          <p:nvPr/>
        </p:nvSpPr>
        <p:spPr bwMode="auto">
          <a:xfrm>
            <a:off x="6860779" y="1676402"/>
            <a:ext cx="4395051" cy="188601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cs typeface="Times New Roman" pitchFamily="18" charset="0"/>
              </a:rPr>
              <a:t>Insert the name of the stakeholder group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F7FCB9-87E5-4929-8464-1B0DDDEABFAB}"/>
              </a:ext>
            </a:extLst>
          </p:cNvPr>
          <p:cNvSpPr/>
          <p:nvPr/>
        </p:nvSpPr>
        <p:spPr bwMode="auto">
          <a:xfrm>
            <a:off x="2478684" y="3562244"/>
            <a:ext cx="4395051" cy="1886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5BFBCF-898E-4CD7-960C-D53B862D3685}"/>
              </a:ext>
            </a:extLst>
          </p:cNvPr>
          <p:cNvSpPr/>
          <p:nvPr/>
        </p:nvSpPr>
        <p:spPr bwMode="auto">
          <a:xfrm>
            <a:off x="6860779" y="3562244"/>
            <a:ext cx="4395051" cy="1886012"/>
          </a:xfrm>
          <a:prstGeom prst="rect">
            <a:avLst/>
          </a:prstGeom>
          <a:solidFill>
            <a:srgbClr val="EBF2F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  <a:p>
            <a:pPr marL="98425" indent="-98425" defTabSz="623853" fontAlgn="base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cs typeface="Times New Roman" pitchFamily="18" charset="0"/>
              </a:rPr>
              <a:t>Insert the name of the stakeholder group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D208A3-C808-4F9E-86E5-28D242F55DE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69992" y="1711306"/>
            <a:ext cx="3012434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975" tIns="88900" rIns="180975" bIns="88900">
            <a:spAutoFit/>
          </a:bodyPr>
          <a:lstStyle/>
          <a:p>
            <a:pPr lvl="0" algn="ctr" defTabSz="3489325">
              <a:defRPr/>
            </a:pPr>
            <a:r>
              <a:rPr lang="en-US" sz="1050" b="1" dirty="0"/>
              <a:t>Maintain Confidence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6D0BF924-FD92-4849-BACE-2952FCA546A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552087" y="1711306"/>
            <a:ext cx="3012434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975" tIns="88900" rIns="180975" bIns="88900">
            <a:spAutoFit/>
          </a:bodyPr>
          <a:lstStyle/>
          <a:p>
            <a:pPr lvl="0" algn="ctr" defTabSz="3489325">
              <a:defRPr/>
            </a:pPr>
            <a:r>
              <a:rPr lang="en-US" sz="1050" b="1" dirty="0">
                <a:solidFill>
                  <a:schemeClr val="bg1"/>
                </a:solidFill>
              </a:rPr>
              <a:t>Collaborate</a:t>
            </a: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43C56DC6-24E6-4EBB-8736-6ED4351480F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69992" y="3588829"/>
            <a:ext cx="3012434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975" tIns="88900" rIns="180975" bIns="88900">
            <a:spAutoFit/>
          </a:bodyPr>
          <a:lstStyle/>
          <a:p>
            <a:pPr lvl="0" algn="ctr" defTabSz="3489325">
              <a:defRPr/>
            </a:pPr>
            <a:r>
              <a:rPr lang="en-US" sz="1050" b="1" dirty="0"/>
              <a:t>Monitor and Respond</a:t>
            </a: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F97CD135-61EB-4734-A4CC-3BF734757C22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552087" y="3588829"/>
            <a:ext cx="3012434" cy="3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975" tIns="88900" rIns="180975" bIns="88900">
            <a:spAutoFit/>
          </a:bodyPr>
          <a:lstStyle/>
          <a:p>
            <a:pPr lvl="0" algn="ctr" defTabSz="3489325">
              <a:defRPr/>
            </a:pPr>
            <a:r>
              <a:rPr lang="en-US" sz="1050" b="1" dirty="0"/>
              <a:t>Keep Informed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E0FDC5-AF41-470C-9B7C-158086D2852C}"/>
              </a:ext>
            </a:extLst>
          </p:cNvPr>
          <p:cNvCxnSpPr>
            <a:cxnSpLocks/>
          </p:cNvCxnSpPr>
          <p:nvPr/>
        </p:nvCxnSpPr>
        <p:spPr>
          <a:xfrm>
            <a:off x="1891386" y="1676402"/>
            <a:ext cx="0" cy="377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AE0F4F-69A7-4D1D-A7D9-711E643BA95F}"/>
              </a:ext>
            </a:extLst>
          </p:cNvPr>
          <p:cNvCxnSpPr>
            <a:cxnSpLocks/>
          </p:cNvCxnSpPr>
          <p:nvPr/>
        </p:nvCxnSpPr>
        <p:spPr>
          <a:xfrm>
            <a:off x="2478684" y="5866835"/>
            <a:ext cx="8777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2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1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rmAutofit/>
          </a:bodyPr>
          <a:lstStyle/>
          <a:p>
            <a:r>
              <a:rPr lang="en-US" sz="2100" kern="0" dirty="0"/>
              <a:t>Communication Channels</a:t>
            </a:r>
            <a:br>
              <a:rPr lang="en-US" sz="2100" kern="0" dirty="0"/>
            </a:br>
            <a:r>
              <a:rPr lang="en-US" sz="2100" b="0" kern="0" dirty="0"/>
              <a:t>To deliver our messages, we will mainly leverage [insert your own number] internal communication channels and [insert your own number] external communication channels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AFEF5F-8BDE-4FEF-A125-832D91EA1397}"/>
              </a:ext>
            </a:extLst>
          </p:cNvPr>
          <p:cNvSpPr/>
          <p:nvPr/>
        </p:nvSpPr>
        <p:spPr bwMode="auto">
          <a:xfrm>
            <a:off x="599569" y="4127394"/>
            <a:ext cx="10987593" cy="2196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DB5F4B-4102-412F-8E7C-9A28E6094387}"/>
              </a:ext>
            </a:extLst>
          </p:cNvPr>
          <p:cNvSpPr/>
          <p:nvPr/>
        </p:nvSpPr>
        <p:spPr bwMode="auto">
          <a:xfrm>
            <a:off x="599569" y="1699951"/>
            <a:ext cx="10987593" cy="2196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pic>
        <p:nvPicPr>
          <p:cNvPr id="25" name="Graphic 24" descr="Open envelope">
            <a:extLst>
              <a:ext uri="{FF2B5EF4-FFF2-40B4-BE49-F238E27FC236}">
                <a16:creationId xmlns:a16="http://schemas.microsoft.com/office/drawing/2014/main" id="{82E9D868-C03B-49B3-8505-2F2E70821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7921" y="5348316"/>
            <a:ext cx="468076" cy="468076"/>
          </a:xfrm>
          <a:prstGeom prst="rect">
            <a:avLst/>
          </a:prstGeom>
        </p:spPr>
      </p:pic>
      <p:pic>
        <p:nvPicPr>
          <p:cNvPr id="26" name="Graphic 25" descr="Wireless router">
            <a:extLst>
              <a:ext uri="{FF2B5EF4-FFF2-40B4-BE49-F238E27FC236}">
                <a16:creationId xmlns:a16="http://schemas.microsoft.com/office/drawing/2014/main" id="{D959B280-E1A7-45AD-A175-AD210BDA9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0239" y="5218160"/>
            <a:ext cx="598232" cy="598232"/>
          </a:xfrm>
          <a:prstGeom prst="rect">
            <a:avLst/>
          </a:prstGeom>
        </p:spPr>
      </p:pic>
      <p:pic>
        <p:nvPicPr>
          <p:cNvPr id="27" name="Graphic 26" descr="Television">
            <a:extLst>
              <a:ext uri="{FF2B5EF4-FFF2-40B4-BE49-F238E27FC236}">
                <a16:creationId xmlns:a16="http://schemas.microsoft.com/office/drawing/2014/main" id="{2D85ADA8-8705-4155-BE88-EE350EF04B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59833" y="5299084"/>
            <a:ext cx="517308" cy="517308"/>
          </a:xfrm>
          <a:prstGeom prst="rect">
            <a:avLst/>
          </a:prstGeom>
        </p:spPr>
      </p:pic>
      <p:pic>
        <p:nvPicPr>
          <p:cNvPr id="28" name="Graphic 27" descr="Newspaper">
            <a:extLst>
              <a:ext uri="{FF2B5EF4-FFF2-40B4-BE49-F238E27FC236}">
                <a16:creationId xmlns:a16="http://schemas.microsoft.com/office/drawing/2014/main" id="{944355D9-B952-4C75-AC75-64A7E75F1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86850" y="5229644"/>
            <a:ext cx="586746" cy="586748"/>
          </a:xfrm>
          <a:prstGeom prst="rect">
            <a:avLst/>
          </a:prstGeom>
        </p:spPr>
      </p:pic>
      <p:pic>
        <p:nvPicPr>
          <p:cNvPr id="29" name="Graphic 28" descr="Customer review">
            <a:extLst>
              <a:ext uri="{FF2B5EF4-FFF2-40B4-BE49-F238E27FC236}">
                <a16:creationId xmlns:a16="http://schemas.microsoft.com/office/drawing/2014/main" id="{1BB9B707-1210-488C-9636-BE807C5670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88015" y="5246772"/>
            <a:ext cx="569620" cy="5696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ED3EDB0-F17C-49E1-9716-355051D486CC}"/>
              </a:ext>
            </a:extLst>
          </p:cNvPr>
          <p:cNvSpPr txBox="1"/>
          <p:nvPr/>
        </p:nvSpPr>
        <p:spPr>
          <a:xfrm>
            <a:off x="788200" y="5946013"/>
            <a:ext cx="14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C9C78C-C7A2-4FE7-A941-AEF676C2DC7C}"/>
              </a:ext>
            </a:extLst>
          </p:cNvPr>
          <p:cNvSpPr txBox="1"/>
          <p:nvPr/>
        </p:nvSpPr>
        <p:spPr>
          <a:xfrm>
            <a:off x="8111672" y="5946013"/>
            <a:ext cx="14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3CDC38-CD1F-4D99-9A2C-5AE49AA1223F}"/>
              </a:ext>
            </a:extLst>
          </p:cNvPr>
          <p:cNvSpPr txBox="1"/>
          <p:nvPr/>
        </p:nvSpPr>
        <p:spPr>
          <a:xfrm>
            <a:off x="2619068" y="5946013"/>
            <a:ext cx="14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Radio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9F595-0E8C-4717-AE4E-618CE9CA24EE}"/>
              </a:ext>
            </a:extLst>
          </p:cNvPr>
          <p:cNvSpPr txBox="1"/>
          <p:nvPr/>
        </p:nvSpPr>
        <p:spPr>
          <a:xfrm>
            <a:off x="6280804" y="5946013"/>
            <a:ext cx="14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Billboard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44A273-C2FA-43B7-A098-746D8EF51489}"/>
              </a:ext>
            </a:extLst>
          </p:cNvPr>
          <p:cNvSpPr txBox="1"/>
          <p:nvPr/>
        </p:nvSpPr>
        <p:spPr>
          <a:xfrm>
            <a:off x="4449936" y="5946013"/>
            <a:ext cx="14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Newspaper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CFFC96-9062-4640-B3C5-008D1E28FA0C}"/>
              </a:ext>
            </a:extLst>
          </p:cNvPr>
          <p:cNvSpPr txBox="1"/>
          <p:nvPr/>
        </p:nvSpPr>
        <p:spPr>
          <a:xfrm>
            <a:off x="9942538" y="5946013"/>
            <a:ext cx="146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07F458-FFFC-4F29-98E9-F095969FC1D9}"/>
              </a:ext>
            </a:extLst>
          </p:cNvPr>
          <p:cNvSpPr txBox="1"/>
          <p:nvPr/>
        </p:nvSpPr>
        <p:spPr>
          <a:xfrm>
            <a:off x="4074104" y="4183929"/>
            <a:ext cx="403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External communication channels</a:t>
            </a:r>
            <a:endParaRPr lang="en-US" sz="1600" dirty="0"/>
          </a:p>
        </p:txBody>
      </p:sp>
      <p:pic>
        <p:nvPicPr>
          <p:cNvPr id="49" name="Graphic 48" descr="Advertising">
            <a:extLst>
              <a:ext uri="{FF2B5EF4-FFF2-40B4-BE49-F238E27FC236}">
                <a16:creationId xmlns:a16="http://schemas.microsoft.com/office/drawing/2014/main" id="{4C7CC49B-3BCC-4A74-A670-74C5BEB2CB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62882" y="5319972"/>
            <a:ext cx="496418" cy="4964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D5DB7CE-649A-4CE0-A89D-D73B7967886A}"/>
              </a:ext>
            </a:extLst>
          </p:cNvPr>
          <p:cNvSpPr txBox="1"/>
          <p:nvPr/>
        </p:nvSpPr>
        <p:spPr>
          <a:xfrm>
            <a:off x="788200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Forum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9D5D0D-8B41-427F-8824-E567F49EB99E}"/>
              </a:ext>
            </a:extLst>
          </p:cNvPr>
          <p:cNvSpPr txBox="1"/>
          <p:nvPr/>
        </p:nvSpPr>
        <p:spPr>
          <a:xfrm>
            <a:off x="7498090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Workshop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2CA89B-CB6F-4035-9E1F-3467BF429010}"/>
              </a:ext>
            </a:extLst>
          </p:cNvPr>
          <p:cNvSpPr txBox="1"/>
          <p:nvPr/>
        </p:nvSpPr>
        <p:spPr>
          <a:xfrm>
            <a:off x="2130178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Intranet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1A23C9-B7AC-40E9-957F-7AB1874309CD}"/>
              </a:ext>
            </a:extLst>
          </p:cNvPr>
          <p:cNvSpPr txBox="1"/>
          <p:nvPr/>
        </p:nvSpPr>
        <p:spPr>
          <a:xfrm>
            <a:off x="6156112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E24870-6846-4052-B888-1134C59E1EAA}"/>
              </a:ext>
            </a:extLst>
          </p:cNvPr>
          <p:cNvSpPr txBox="1"/>
          <p:nvPr/>
        </p:nvSpPr>
        <p:spPr>
          <a:xfrm>
            <a:off x="3472156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3ADEF2-6E5F-449E-A619-426B431263EB}"/>
              </a:ext>
            </a:extLst>
          </p:cNvPr>
          <p:cNvSpPr txBox="1"/>
          <p:nvPr/>
        </p:nvSpPr>
        <p:spPr>
          <a:xfrm>
            <a:off x="8840068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AB5C9C-5502-40E4-91D1-B9A6CCA20FBD}"/>
              </a:ext>
            </a:extLst>
          </p:cNvPr>
          <p:cNvSpPr txBox="1"/>
          <p:nvPr/>
        </p:nvSpPr>
        <p:spPr>
          <a:xfrm>
            <a:off x="4074104" y="1745262"/>
            <a:ext cx="403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Internal communication channels</a:t>
            </a:r>
            <a:endParaRPr lang="en-US" sz="1600" dirty="0"/>
          </a:p>
        </p:txBody>
      </p:sp>
      <p:pic>
        <p:nvPicPr>
          <p:cNvPr id="57" name="Graphic 56" descr="Boardroom">
            <a:extLst>
              <a:ext uri="{FF2B5EF4-FFF2-40B4-BE49-F238E27FC236}">
                <a16:creationId xmlns:a16="http://schemas.microsoft.com/office/drawing/2014/main" id="{5B1EE75E-3C69-4D03-A4A3-C286F5496D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71168" y="2775286"/>
            <a:ext cx="642824" cy="642826"/>
          </a:xfrm>
          <a:prstGeom prst="rect">
            <a:avLst/>
          </a:prstGeom>
        </p:spPr>
      </p:pic>
      <p:pic>
        <p:nvPicPr>
          <p:cNvPr id="58" name="Graphic 57" descr="Email">
            <a:extLst>
              <a:ext uri="{FF2B5EF4-FFF2-40B4-BE49-F238E27FC236}">
                <a16:creationId xmlns:a16="http://schemas.microsoft.com/office/drawing/2014/main" id="{04E2E944-17D3-4201-8E71-F30F0637987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47524" y="2943720"/>
            <a:ext cx="470328" cy="470328"/>
          </a:xfrm>
          <a:prstGeom prst="rect">
            <a:avLst/>
          </a:prstGeom>
        </p:spPr>
      </p:pic>
      <p:pic>
        <p:nvPicPr>
          <p:cNvPr id="59" name="Graphic 58" descr="Receiver">
            <a:extLst>
              <a:ext uri="{FF2B5EF4-FFF2-40B4-BE49-F238E27FC236}">
                <a16:creationId xmlns:a16="http://schemas.microsoft.com/office/drawing/2014/main" id="{2877948B-8E02-44DA-AFDF-5D93834E2FF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223896" y="2964704"/>
            <a:ext cx="453408" cy="453408"/>
          </a:xfrm>
          <a:prstGeom prst="rect">
            <a:avLst/>
          </a:prstGeom>
        </p:spPr>
      </p:pic>
      <p:pic>
        <p:nvPicPr>
          <p:cNvPr id="60" name="Graphic 59" descr="Classroom">
            <a:extLst>
              <a:ext uri="{FF2B5EF4-FFF2-40B4-BE49-F238E27FC236}">
                <a16:creationId xmlns:a16="http://schemas.microsoft.com/office/drawing/2014/main" id="{DF0FF486-4EF1-4FF7-A06F-0D04C4D5123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89731" y="2888146"/>
            <a:ext cx="553828" cy="553830"/>
          </a:xfrm>
          <a:prstGeom prst="rect">
            <a:avLst/>
          </a:prstGeom>
        </p:spPr>
      </p:pic>
      <p:pic>
        <p:nvPicPr>
          <p:cNvPr id="61" name="Graphic 60" descr="Browser window">
            <a:extLst>
              <a:ext uri="{FF2B5EF4-FFF2-40B4-BE49-F238E27FC236}">
                <a16:creationId xmlns:a16="http://schemas.microsoft.com/office/drawing/2014/main" id="{A52E7B99-4C49-425B-B493-280753A5225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05748" y="3000556"/>
            <a:ext cx="469926" cy="469928"/>
          </a:xfrm>
          <a:prstGeom prst="rect">
            <a:avLst/>
          </a:prstGeom>
        </p:spPr>
      </p:pic>
      <p:pic>
        <p:nvPicPr>
          <p:cNvPr id="62" name="Graphic 61" descr="Lecturer">
            <a:extLst>
              <a:ext uri="{FF2B5EF4-FFF2-40B4-BE49-F238E27FC236}">
                <a16:creationId xmlns:a16="http://schemas.microsoft.com/office/drawing/2014/main" id="{46CD675B-FF81-404C-8418-4A11956B7B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46063" y="2934545"/>
            <a:ext cx="505340" cy="505342"/>
          </a:xfrm>
          <a:prstGeom prst="rect">
            <a:avLst/>
          </a:prstGeom>
        </p:spPr>
      </p:pic>
      <p:pic>
        <p:nvPicPr>
          <p:cNvPr id="63" name="Graphic 62" descr="Tools">
            <a:extLst>
              <a:ext uri="{FF2B5EF4-FFF2-40B4-BE49-F238E27FC236}">
                <a16:creationId xmlns:a16="http://schemas.microsoft.com/office/drawing/2014/main" id="{EEEC6E8F-52B0-4658-9927-B8901050306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5776" y="2972419"/>
            <a:ext cx="445693" cy="44569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3B38102-50D1-47C2-BFEE-66BB6F7E3DB5}"/>
              </a:ext>
            </a:extLst>
          </p:cNvPr>
          <p:cNvSpPr txBox="1"/>
          <p:nvPr/>
        </p:nvSpPr>
        <p:spPr>
          <a:xfrm>
            <a:off x="10182047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Face to face</a:t>
            </a:r>
          </a:p>
        </p:txBody>
      </p:sp>
      <p:pic>
        <p:nvPicPr>
          <p:cNvPr id="65" name="Graphic 64" descr="Open envelope">
            <a:extLst>
              <a:ext uri="{FF2B5EF4-FFF2-40B4-BE49-F238E27FC236}">
                <a16:creationId xmlns:a16="http://schemas.microsoft.com/office/drawing/2014/main" id="{EAAF5671-D2E2-4331-9D50-3C30AAF1AC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2724" y="2922356"/>
            <a:ext cx="483886" cy="48388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1F190B5-53DA-4B76-9A12-95DA85E0AD38}"/>
              </a:ext>
            </a:extLst>
          </p:cNvPr>
          <p:cNvSpPr txBox="1"/>
          <p:nvPr/>
        </p:nvSpPr>
        <p:spPr>
          <a:xfrm>
            <a:off x="4814134" y="3437007"/>
            <a:ext cx="122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Mail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877C24D3-E244-443B-ADD1-F149BC4EF17D}"/>
              </a:ext>
            </a:extLst>
          </p:cNvPr>
          <p:cNvSpPr/>
          <p:nvPr/>
        </p:nvSpPr>
        <p:spPr bwMode="auto">
          <a:xfrm>
            <a:off x="10592424" y="2401706"/>
            <a:ext cx="400310" cy="3189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2820667-DAAC-4A70-9250-1117585891C6}"/>
              </a:ext>
            </a:extLst>
          </p:cNvPr>
          <p:cNvSpPr/>
          <p:nvPr/>
        </p:nvSpPr>
        <p:spPr bwMode="auto">
          <a:xfrm>
            <a:off x="7908467" y="2401706"/>
            <a:ext cx="400310" cy="3189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0D324868-D5D6-4C9F-BE7D-A85E42F15790}"/>
              </a:ext>
            </a:extLst>
          </p:cNvPr>
          <p:cNvSpPr/>
          <p:nvPr/>
        </p:nvSpPr>
        <p:spPr bwMode="auto">
          <a:xfrm>
            <a:off x="1198577" y="2401706"/>
            <a:ext cx="400310" cy="3189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83C33258-7EA6-44DB-B0A4-CAA652DDE386}"/>
              </a:ext>
            </a:extLst>
          </p:cNvPr>
          <p:cNvSpPr/>
          <p:nvPr/>
        </p:nvSpPr>
        <p:spPr bwMode="auto">
          <a:xfrm>
            <a:off x="8641804" y="4747586"/>
            <a:ext cx="400310" cy="3189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EC695439-600D-4DA7-9EA2-10E9E04E1758}"/>
              </a:ext>
            </a:extLst>
          </p:cNvPr>
          <p:cNvSpPr/>
          <p:nvPr/>
        </p:nvSpPr>
        <p:spPr bwMode="auto">
          <a:xfrm>
            <a:off x="6810936" y="4747586"/>
            <a:ext cx="400310" cy="3189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90038ADF-5A68-4ECD-8703-D29461F562C0}"/>
              </a:ext>
            </a:extLst>
          </p:cNvPr>
          <p:cNvSpPr/>
          <p:nvPr/>
        </p:nvSpPr>
        <p:spPr bwMode="auto">
          <a:xfrm>
            <a:off x="3149200" y="4747586"/>
            <a:ext cx="400310" cy="3189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1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Key Dependencies</a:t>
            </a:r>
            <a:br>
              <a:rPr lang="en-US" kern="0" dirty="0"/>
            </a:br>
            <a:r>
              <a:rPr lang="en-US" b="0" kern="0" dirty="0"/>
              <a:t>The following key dependencies will impact the timing of our communications: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15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9398D-33FC-43DD-8C94-4D3D833F5065}"/>
              </a:ext>
            </a:extLst>
          </p:cNvPr>
          <p:cNvSpPr/>
          <p:nvPr/>
        </p:nvSpPr>
        <p:spPr>
          <a:xfrm>
            <a:off x="514113" y="1588445"/>
            <a:ext cx="11073049" cy="157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Insert the dependency and describe in which way it will impact your communications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Insert the dependency and describe in which way it will impact your communications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Insert the dependency and describe in which way it will impact your communications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Insert the dependency and describe in which way it will impact your communications</a:t>
            </a:r>
          </a:p>
          <a:p>
            <a:pPr marL="228600" indent="-2286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Insert the dependency and describe in which way it will impact your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36000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98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Key Communication Risks</a:t>
            </a:r>
            <a:br>
              <a:rPr lang="en-US" kern="0" dirty="0"/>
            </a:br>
            <a:r>
              <a:rPr lang="en-US" b="0" kern="0" dirty="0"/>
              <a:t>There are [insert your own number] key risks that we need to consider in our Communication Strategy and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16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5809DB-F2A0-4ADE-8297-D4B2C3617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74443"/>
              </p:ext>
            </p:extLst>
          </p:nvPr>
        </p:nvGraphicFramePr>
        <p:xfrm>
          <a:off x="622555" y="1629744"/>
          <a:ext cx="10964608" cy="47384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3359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3074112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4317290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3139847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</a:tblGrid>
              <a:tr h="295081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Risk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Risk Description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8866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title of your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Insert the description of the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Describe how you will mitigate this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8866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description of the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Describe how you will mitigate this risk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8866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title of your risk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description of the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Describe how you will mitigate this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8866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title of your risk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description of the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Describe how you will mitigate this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8866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title of your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Insert the description of the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Describe how you will mitigate this risk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5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A848D05-FE2C-45F5-8AF0-7706FBA5A6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4048-DBDE-413B-8AF9-F87D45AC1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92" y="1899144"/>
            <a:ext cx="9729788" cy="4800288"/>
          </a:xfrm>
        </p:spPr>
        <p:txBody>
          <a:bodyPr>
            <a:spAutoFit/>
          </a:bodyPr>
          <a:lstStyle/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Executive Summary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Strategy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Background &amp; Context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Objectives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Approach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Principles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Overarching Messages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Stakeholder Groups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Channels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Dependencies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Risks</a:t>
            </a:r>
          </a:p>
          <a:p>
            <a:pPr marL="346075" lvl="0" indent="-231775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tx1"/>
                </a:solidFill>
              </a:rPr>
              <a:t>High-Level Communication Plan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Stakeholder Group #1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Stakeholder Group #2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Stakeholder Group #3</a:t>
            </a:r>
          </a:p>
          <a:p>
            <a:pPr marL="346075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Detailed Communication Plan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Dashboards to Track &amp; Manage Progress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Exhibits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F0877-572A-45D9-B70B-77449C9C1013}"/>
              </a:ext>
            </a:extLst>
          </p:cNvPr>
          <p:cNvSpPr/>
          <p:nvPr/>
        </p:nvSpPr>
        <p:spPr>
          <a:xfrm>
            <a:off x="890954" y="1927644"/>
            <a:ext cx="146538" cy="4495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A0507-70F3-4E48-940C-8D8560D8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17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0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High-Level Communication Plan for [Insert stakeholder group #1 name]</a:t>
            </a:r>
            <a:br>
              <a:rPr lang="en-US" kern="0" dirty="0"/>
            </a:br>
            <a:r>
              <a:rPr lang="en-US" b="0" kern="0" dirty="0"/>
              <a:t>Person responsible for the execution of this plan: [insert name]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18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6CFC59-C3F2-471F-8290-121EB8C17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46924"/>
              </p:ext>
            </p:extLst>
          </p:nvPr>
        </p:nvGraphicFramePr>
        <p:xfrm>
          <a:off x="618019" y="1665515"/>
          <a:ext cx="10969144" cy="46590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3172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3421568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3220299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1630276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  <a:gridCol w="2193829">
                  <a:extLst>
                    <a:ext uri="{9D8B030D-6E8A-4147-A177-3AD203B41FA5}">
                      <a16:colId xmlns:a16="http://schemas.microsoft.com/office/drawing/2014/main" val="192546842"/>
                    </a:ext>
                  </a:extLst>
                </a:gridCol>
              </a:tblGrid>
              <a:tr h="332893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Message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Channel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Sender/Presenter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04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High-Level Communication Plan for [Insert stakeholder group #2 name]</a:t>
            </a:r>
            <a:br>
              <a:rPr lang="en-US" kern="0" dirty="0"/>
            </a:br>
            <a:r>
              <a:rPr lang="en-US" b="0" kern="0" dirty="0"/>
              <a:t>Person responsible for the execution of this plan: [insert name]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19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6CFC59-C3F2-471F-8290-121EB8C17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01588"/>
              </p:ext>
            </p:extLst>
          </p:nvPr>
        </p:nvGraphicFramePr>
        <p:xfrm>
          <a:off x="618019" y="1665515"/>
          <a:ext cx="10969144" cy="46590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3172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3421568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3220299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1630276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  <a:gridCol w="2193829">
                  <a:extLst>
                    <a:ext uri="{9D8B030D-6E8A-4147-A177-3AD203B41FA5}">
                      <a16:colId xmlns:a16="http://schemas.microsoft.com/office/drawing/2014/main" val="192546842"/>
                    </a:ext>
                  </a:extLst>
                </a:gridCol>
              </a:tblGrid>
              <a:tr h="332893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Message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Channel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Sender/Presenter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0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1934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9D706AD-C795-4B0B-8C94-E58FEC7AC4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Communication </a:t>
            </a:r>
            <a:br>
              <a:rPr lang="en-US" sz="6000" dirty="0"/>
            </a:br>
            <a:r>
              <a:rPr lang="en-US" sz="6000" dirty="0"/>
              <a:t>Strategy &amp;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CD62-85AB-400E-A66C-9594AAD80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620957"/>
          </a:xfrm>
        </p:spPr>
        <p:txBody>
          <a:bodyPr lIns="0" tIns="0" rIns="0" bIns="0">
            <a:spAutoFit/>
          </a:bodyPr>
          <a:lstStyle/>
          <a:p>
            <a:r>
              <a:rPr lang="en-US" sz="1600" b="1" dirty="0"/>
              <a:t>CEO: </a:t>
            </a:r>
            <a:r>
              <a:rPr lang="en-US" sz="1600" dirty="0"/>
              <a:t>insert your own text</a:t>
            </a:r>
          </a:p>
          <a:p>
            <a:r>
              <a:rPr lang="en-US" sz="1600" b="1" dirty="0"/>
              <a:t>Chief Marketing Officer: </a:t>
            </a:r>
            <a:r>
              <a:rPr lang="en-US" sz="1600" dirty="0"/>
              <a:t>insert your own text</a:t>
            </a:r>
          </a:p>
          <a:p>
            <a:r>
              <a:rPr lang="en-US" sz="1600" b="1" dirty="0"/>
              <a:t>Author: </a:t>
            </a:r>
            <a:r>
              <a:rPr lang="en-US" sz="1600" dirty="0"/>
              <a:t>insert your own text</a:t>
            </a:r>
          </a:p>
          <a:p>
            <a:r>
              <a:rPr lang="en-US" sz="1600" b="1" dirty="0"/>
              <a:t>Date: </a:t>
            </a:r>
            <a:r>
              <a:rPr lang="en-US" sz="1600" dirty="0"/>
              <a:t>insert your own text</a:t>
            </a:r>
          </a:p>
          <a:p>
            <a:r>
              <a:rPr lang="en-US" sz="1600" b="1" dirty="0"/>
              <a:t>Version No: </a:t>
            </a:r>
            <a:r>
              <a:rPr lang="en-US" sz="1600" dirty="0"/>
              <a:t>E.g. 1.0 for final / 0.1 for drafts</a:t>
            </a: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56F6D9FE-2BD8-43FA-8517-544E7B92A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245" y="5169132"/>
            <a:ext cx="4306571" cy="1264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High-Level Communication Plan for [Insert stakeholder group #3 name]</a:t>
            </a:r>
            <a:br>
              <a:rPr lang="en-US" kern="0" dirty="0"/>
            </a:br>
            <a:r>
              <a:rPr lang="en-US" b="0" kern="0" dirty="0"/>
              <a:t>Person responsible for the execution of this plan: [insert name]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20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6CFC59-C3F2-471F-8290-121EB8C17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5790"/>
              </p:ext>
            </p:extLst>
          </p:nvPr>
        </p:nvGraphicFramePr>
        <p:xfrm>
          <a:off x="618019" y="1665515"/>
          <a:ext cx="10969144" cy="46590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3172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3421568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3220299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1630276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  <a:gridCol w="2193829">
                  <a:extLst>
                    <a:ext uri="{9D8B030D-6E8A-4147-A177-3AD203B41FA5}">
                      <a16:colId xmlns:a16="http://schemas.microsoft.com/office/drawing/2014/main" val="192546842"/>
                    </a:ext>
                  </a:extLst>
                </a:gridCol>
              </a:tblGrid>
              <a:tr h="332893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Message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Channel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Sender/Presenter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652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880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8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A848D05-FE2C-45F5-8AF0-7706FBA5A6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4048-DBDE-413B-8AF9-F87D45AC1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92" y="1899144"/>
            <a:ext cx="9729788" cy="4800288"/>
          </a:xfrm>
        </p:spPr>
        <p:txBody>
          <a:bodyPr>
            <a:spAutoFit/>
          </a:bodyPr>
          <a:lstStyle/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Executive Summary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Strategy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Background &amp; Context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Objectives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Approach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Principles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Overarching Messages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Stakeholder Groups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Channels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Dependencies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Risks</a:t>
            </a:r>
          </a:p>
          <a:p>
            <a:pPr marL="346075" lvl="0" indent="-231775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High-Level Communication Plan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#1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#2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#3</a:t>
            </a:r>
          </a:p>
          <a:p>
            <a:pPr marL="346075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tx1"/>
                </a:solidFill>
              </a:rPr>
              <a:t>Detailed Communication Plan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Dashboards to Track &amp; Manage Progress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Exhibits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F0877-572A-45D9-B70B-77449C9C1013}"/>
              </a:ext>
            </a:extLst>
          </p:cNvPr>
          <p:cNvSpPr/>
          <p:nvPr/>
        </p:nvSpPr>
        <p:spPr>
          <a:xfrm>
            <a:off x="890954" y="1927644"/>
            <a:ext cx="146538" cy="4495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A0507-70F3-4E48-940C-8D8560D8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21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3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Detailed Communication Plan</a:t>
            </a:r>
            <a:br>
              <a:rPr lang="en-US" kern="0" dirty="0"/>
            </a:br>
            <a:r>
              <a:rPr lang="en-US" b="0" kern="0" dirty="0"/>
              <a:t>To see a more detailed communication plan, open the Excel sheet called “Detailed Communication Plan”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22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98FB8EE-346E-47CA-86E4-72D819D75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688726"/>
            <a:ext cx="828675" cy="81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072FA-5FAB-48F3-A76B-6C124B3EAF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486" y="2734616"/>
            <a:ext cx="10951028" cy="348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21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A848D05-FE2C-45F5-8AF0-7706FBA5A6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4048-DBDE-413B-8AF9-F87D45AC1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92" y="1899144"/>
            <a:ext cx="9729788" cy="4800288"/>
          </a:xfrm>
        </p:spPr>
        <p:txBody>
          <a:bodyPr>
            <a:spAutoFit/>
          </a:bodyPr>
          <a:lstStyle/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Executive Summary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Strategy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Background &amp; Context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Objectives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Approach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Principles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Overarching Messages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Stakeholder Groups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Channels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Dependencies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Risks</a:t>
            </a:r>
          </a:p>
          <a:p>
            <a:pPr marL="346075" lvl="0" indent="-231775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High-Level Communication Plan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#1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#2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#3</a:t>
            </a:r>
          </a:p>
          <a:p>
            <a:pPr marL="346075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Detailed Communication Plan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tx1"/>
                </a:solidFill>
              </a:rPr>
              <a:t>Dashboards to Track &amp; Manage Progress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Exhibits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F0877-572A-45D9-B70B-77449C9C1013}"/>
              </a:ext>
            </a:extLst>
          </p:cNvPr>
          <p:cNvSpPr/>
          <p:nvPr/>
        </p:nvSpPr>
        <p:spPr>
          <a:xfrm>
            <a:off x="890954" y="1927644"/>
            <a:ext cx="146538" cy="4495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A0507-70F3-4E48-940C-8D8560D8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23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1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High-Level Communication Plan for [Insert stakeholder group #1 name]</a:t>
            </a:r>
            <a:br>
              <a:rPr lang="en-US" kern="0" dirty="0"/>
            </a:br>
            <a:r>
              <a:rPr lang="en-US" b="0" kern="0" dirty="0"/>
              <a:t>Person responsible for the execution of this plan: [insert name]</a:t>
            </a:r>
            <a:br>
              <a:rPr lang="en-US" b="0" kern="0" dirty="0"/>
            </a:br>
            <a:r>
              <a:rPr lang="en-US" b="0" kern="0" dirty="0"/>
              <a:t>Overall Status: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0A809-CC83-4379-81F7-69AB9C12BC09}"/>
              </a:ext>
            </a:extLst>
          </p:cNvPr>
          <p:cNvSpPr/>
          <p:nvPr/>
        </p:nvSpPr>
        <p:spPr bwMode="auto">
          <a:xfrm>
            <a:off x="2665161" y="1121066"/>
            <a:ext cx="261420" cy="2614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233A47-2760-4980-9E50-46C92843D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89006"/>
              </p:ext>
            </p:extLst>
          </p:nvPr>
        </p:nvGraphicFramePr>
        <p:xfrm>
          <a:off x="619557" y="1599327"/>
          <a:ext cx="10967605" cy="45402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5472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2845068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3197941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1598970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  <a:gridCol w="1998713">
                  <a:extLst>
                    <a:ext uri="{9D8B030D-6E8A-4147-A177-3AD203B41FA5}">
                      <a16:colId xmlns:a16="http://schemas.microsoft.com/office/drawing/2014/main" val="192546842"/>
                    </a:ext>
                  </a:extLst>
                </a:gridCol>
                <a:gridCol w="901441">
                  <a:extLst>
                    <a:ext uri="{9D8B030D-6E8A-4147-A177-3AD203B41FA5}">
                      <a16:colId xmlns:a16="http://schemas.microsoft.com/office/drawing/2014/main" val="1288074374"/>
                    </a:ext>
                  </a:extLst>
                </a:gridCol>
              </a:tblGrid>
              <a:tr h="28444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Message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Channel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Sender/Presenter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9630BEB-1146-4F5C-A859-819413ED3AEE}"/>
              </a:ext>
            </a:extLst>
          </p:cNvPr>
          <p:cNvGrpSpPr/>
          <p:nvPr/>
        </p:nvGrpSpPr>
        <p:grpSpPr>
          <a:xfrm>
            <a:off x="5681001" y="6316324"/>
            <a:ext cx="616783" cy="137160"/>
            <a:chOff x="5202328" y="6294552"/>
            <a:chExt cx="616783" cy="137160"/>
          </a:xfrm>
        </p:grpSpPr>
        <p:sp>
          <p:nvSpPr>
            <p:cNvPr id="12" name="Rectangle 105">
              <a:extLst>
                <a:ext uri="{FF2B5EF4-FFF2-40B4-BE49-F238E27FC236}">
                  <a16:creationId xmlns:a16="http://schemas.microsoft.com/office/drawing/2014/main" id="{79D8D820-C952-47D3-BD60-6B2930A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727" y="6301577"/>
              <a:ext cx="41838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On track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3B70DE-C8B9-42B3-9C8B-D4D8EF56081C}"/>
                </a:ext>
              </a:extLst>
            </p:cNvPr>
            <p:cNvSpPr/>
            <p:nvPr/>
          </p:nvSpPr>
          <p:spPr bwMode="auto">
            <a:xfrm>
              <a:off x="5202328" y="6294552"/>
              <a:ext cx="137160" cy="137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754258F-97C3-4A12-B24E-9E59745BE7E4}"/>
              </a:ext>
            </a:extLst>
          </p:cNvPr>
          <p:cNvGrpSpPr/>
          <p:nvPr/>
        </p:nvGrpSpPr>
        <p:grpSpPr>
          <a:xfrm>
            <a:off x="6781639" y="6316324"/>
            <a:ext cx="466309" cy="137160"/>
            <a:chOff x="6256398" y="6294552"/>
            <a:chExt cx="466309" cy="137160"/>
          </a:xfrm>
        </p:grpSpPr>
        <p:sp>
          <p:nvSpPr>
            <p:cNvPr id="13" name="Rectangle 106">
              <a:extLst>
                <a:ext uri="{FF2B5EF4-FFF2-40B4-BE49-F238E27FC236}">
                  <a16:creationId xmlns:a16="http://schemas.microsoft.com/office/drawing/2014/main" id="{A360C09A-F9E7-4EB8-BA7E-29D9D4B59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227" y="6301577"/>
              <a:ext cx="25648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E4065D-5344-4C05-843B-B2FDAF11BC2C}"/>
                </a:ext>
              </a:extLst>
            </p:cNvPr>
            <p:cNvSpPr/>
            <p:nvPr/>
          </p:nvSpPr>
          <p:spPr bwMode="auto">
            <a:xfrm>
              <a:off x="6256398" y="6294552"/>
              <a:ext cx="137160" cy="137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0E406D-51FF-4DE0-83C3-6888FE801BDD}"/>
              </a:ext>
            </a:extLst>
          </p:cNvPr>
          <p:cNvGrpSpPr/>
          <p:nvPr/>
        </p:nvGrpSpPr>
        <p:grpSpPr>
          <a:xfrm>
            <a:off x="4580363" y="6316324"/>
            <a:ext cx="409996" cy="137160"/>
            <a:chOff x="4287927" y="6294552"/>
            <a:chExt cx="409996" cy="1371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A99C8D-1A83-4993-BBCE-D40DD612F386}"/>
                </a:ext>
              </a:extLst>
            </p:cNvPr>
            <p:cNvSpPr/>
            <p:nvPr/>
          </p:nvSpPr>
          <p:spPr bwMode="auto">
            <a:xfrm>
              <a:off x="4287927" y="6294552"/>
              <a:ext cx="13716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id="{C0FFB7CC-AE6C-4D36-8F95-A773294F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327" y="6301577"/>
              <a:ext cx="211596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31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3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High-Level Communication Plan for [Insert stakeholder group #2 name]</a:t>
            </a:r>
            <a:br>
              <a:rPr lang="en-US" kern="0" dirty="0"/>
            </a:br>
            <a:r>
              <a:rPr lang="en-US" b="0" kern="0" dirty="0"/>
              <a:t>Person responsible for the execution of this plan: [insert name]</a:t>
            </a:r>
            <a:br>
              <a:rPr lang="en-US" b="0" kern="0" dirty="0"/>
            </a:br>
            <a:r>
              <a:rPr lang="en-US" b="0" kern="0" dirty="0"/>
              <a:t>Overall Status: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25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0A809-CC83-4379-81F7-69AB9C12BC09}"/>
              </a:ext>
            </a:extLst>
          </p:cNvPr>
          <p:cNvSpPr/>
          <p:nvPr/>
        </p:nvSpPr>
        <p:spPr bwMode="auto">
          <a:xfrm>
            <a:off x="2665161" y="1121066"/>
            <a:ext cx="261420" cy="2614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233A47-2760-4980-9E50-46C92843D548}"/>
              </a:ext>
            </a:extLst>
          </p:cNvPr>
          <p:cNvGraphicFramePr>
            <a:graphicFrameLocks noGrp="1"/>
          </p:cNvGraphicFramePr>
          <p:nvPr/>
        </p:nvGraphicFramePr>
        <p:xfrm>
          <a:off x="619557" y="1599327"/>
          <a:ext cx="10967605" cy="45402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5472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2845068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3197941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1598970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  <a:gridCol w="1998713">
                  <a:extLst>
                    <a:ext uri="{9D8B030D-6E8A-4147-A177-3AD203B41FA5}">
                      <a16:colId xmlns:a16="http://schemas.microsoft.com/office/drawing/2014/main" val="192546842"/>
                    </a:ext>
                  </a:extLst>
                </a:gridCol>
                <a:gridCol w="901441">
                  <a:extLst>
                    <a:ext uri="{9D8B030D-6E8A-4147-A177-3AD203B41FA5}">
                      <a16:colId xmlns:a16="http://schemas.microsoft.com/office/drawing/2014/main" val="1288074374"/>
                    </a:ext>
                  </a:extLst>
                </a:gridCol>
              </a:tblGrid>
              <a:tr h="28444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Message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Channel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Sender/Presenter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9630BEB-1146-4F5C-A859-819413ED3AEE}"/>
              </a:ext>
            </a:extLst>
          </p:cNvPr>
          <p:cNvGrpSpPr/>
          <p:nvPr/>
        </p:nvGrpSpPr>
        <p:grpSpPr>
          <a:xfrm>
            <a:off x="5681001" y="6316324"/>
            <a:ext cx="616783" cy="137160"/>
            <a:chOff x="5202328" y="6294552"/>
            <a:chExt cx="616783" cy="137160"/>
          </a:xfrm>
        </p:grpSpPr>
        <p:sp>
          <p:nvSpPr>
            <p:cNvPr id="12" name="Rectangle 105">
              <a:extLst>
                <a:ext uri="{FF2B5EF4-FFF2-40B4-BE49-F238E27FC236}">
                  <a16:creationId xmlns:a16="http://schemas.microsoft.com/office/drawing/2014/main" id="{79D8D820-C952-47D3-BD60-6B2930A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727" y="6301577"/>
              <a:ext cx="41838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On track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3B70DE-C8B9-42B3-9C8B-D4D8EF56081C}"/>
                </a:ext>
              </a:extLst>
            </p:cNvPr>
            <p:cNvSpPr/>
            <p:nvPr/>
          </p:nvSpPr>
          <p:spPr bwMode="auto">
            <a:xfrm>
              <a:off x="5202328" y="6294552"/>
              <a:ext cx="137160" cy="137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754258F-97C3-4A12-B24E-9E59745BE7E4}"/>
              </a:ext>
            </a:extLst>
          </p:cNvPr>
          <p:cNvGrpSpPr/>
          <p:nvPr/>
        </p:nvGrpSpPr>
        <p:grpSpPr>
          <a:xfrm>
            <a:off x="6781639" y="6316324"/>
            <a:ext cx="466309" cy="137160"/>
            <a:chOff x="6256398" y="6294552"/>
            <a:chExt cx="466309" cy="137160"/>
          </a:xfrm>
        </p:grpSpPr>
        <p:sp>
          <p:nvSpPr>
            <p:cNvPr id="13" name="Rectangle 106">
              <a:extLst>
                <a:ext uri="{FF2B5EF4-FFF2-40B4-BE49-F238E27FC236}">
                  <a16:creationId xmlns:a16="http://schemas.microsoft.com/office/drawing/2014/main" id="{A360C09A-F9E7-4EB8-BA7E-29D9D4B59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227" y="6301577"/>
              <a:ext cx="25648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E4065D-5344-4C05-843B-B2FDAF11BC2C}"/>
                </a:ext>
              </a:extLst>
            </p:cNvPr>
            <p:cNvSpPr/>
            <p:nvPr/>
          </p:nvSpPr>
          <p:spPr bwMode="auto">
            <a:xfrm>
              <a:off x="6256398" y="6294552"/>
              <a:ext cx="137160" cy="137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0E406D-51FF-4DE0-83C3-6888FE801BDD}"/>
              </a:ext>
            </a:extLst>
          </p:cNvPr>
          <p:cNvGrpSpPr/>
          <p:nvPr/>
        </p:nvGrpSpPr>
        <p:grpSpPr>
          <a:xfrm>
            <a:off x="4580363" y="6316324"/>
            <a:ext cx="409996" cy="137160"/>
            <a:chOff x="4287927" y="6294552"/>
            <a:chExt cx="409996" cy="1371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A99C8D-1A83-4993-BBCE-D40DD612F386}"/>
                </a:ext>
              </a:extLst>
            </p:cNvPr>
            <p:cNvSpPr/>
            <p:nvPr/>
          </p:nvSpPr>
          <p:spPr bwMode="auto">
            <a:xfrm>
              <a:off x="4287927" y="6294552"/>
              <a:ext cx="13716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id="{C0FFB7CC-AE6C-4D36-8F95-A773294F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327" y="6301577"/>
              <a:ext cx="211596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75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7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High-Level Communication Plan for [Insert stakeholder group #3 name]</a:t>
            </a:r>
            <a:br>
              <a:rPr lang="en-US" kern="0" dirty="0"/>
            </a:br>
            <a:r>
              <a:rPr lang="en-US" b="0" kern="0" dirty="0"/>
              <a:t>Person responsible for the execution of this plan: [insert name]</a:t>
            </a:r>
            <a:br>
              <a:rPr lang="en-US" b="0" kern="0" dirty="0"/>
            </a:br>
            <a:r>
              <a:rPr lang="en-US" b="0" kern="0" dirty="0"/>
              <a:t>Overall Status: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26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0A809-CC83-4379-81F7-69AB9C12BC09}"/>
              </a:ext>
            </a:extLst>
          </p:cNvPr>
          <p:cNvSpPr/>
          <p:nvPr/>
        </p:nvSpPr>
        <p:spPr bwMode="auto">
          <a:xfrm>
            <a:off x="2665161" y="1121066"/>
            <a:ext cx="261420" cy="2614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233A47-2760-4980-9E50-46C92843D548}"/>
              </a:ext>
            </a:extLst>
          </p:cNvPr>
          <p:cNvGraphicFramePr>
            <a:graphicFrameLocks noGrp="1"/>
          </p:cNvGraphicFramePr>
          <p:nvPr/>
        </p:nvGraphicFramePr>
        <p:xfrm>
          <a:off x="619557" y="1599327"/>
          <a:ext cx="10967605" cy="45402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5472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2845068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3197941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1598970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  <a:gridCol w="1998713">
                  <a:extLst>
                    <a:ext uri="{9D8B030D-6E8A-4147-A177-3AD203B41FA5}">
                      <a16:colId xmlns:a16="http://schemas.microsoft.com/office/drawing/2014/main" val="192546842"/>
                    </a:ext>
                  </a:extLst>
                </a:gridCol>
                <a:gridCol w="901441">
                  <a:extLst>
                    <a:ext uri="{9D8B030D-6E8A-4147-A177-3AD203B41FA5}">
                      <a16:colId xmlns:a16="http://schemas.microsoft.com/office/drawing/2014/main" val="1288074374"/>
                    </a:ext>
                  </a:extLst>
                </a:gridCol>
              </a:tblGrid>
              <a:tr h="28444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Message Title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Channel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Deadline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Sender/Presenter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5115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the title of your message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indent="-1095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  <a:p>
                      <a:pPr marL="109538" marR="0" lvl="0" indent="-109538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communication channel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9630BEB-1146-4F5C-A859-819413ED3AEE}"/>
              </a:ext>
            </a:extLst>
          </p:cNvPr>
          <p:cNvGrpSpPr/>
          <p:nvPr/>
        </p:nvGrpSpPr>
        <p:grpSpPr>
          <a:xfrm>
            <a:off x="5681001" y="6316324"/>
            <a:ext cx="616783" cy="137160"/>
            <a:chOff x="5202328" y="6294552"/>
            <a:chExt cx="616783" cy="137160"/>
          </a:xfrm>
        </p:grpSpPr>
        <p:sp>
          <p:nvSpPr>
            <p:cNvPr id="12" name="Rectangle 105">
              <a:extLst>
                <a:ext uri="{FF2B5EF4-FFF2-40B4-BE49-F238E27FC236}">
                  <a16:creationId xmlns:a16="http://schemas.microsoft.com/office/drawing/2014/main" id="{79D8D820-C952-47D3-BD60-6B2930A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727" y="6301577"/>
              <a:ext cx="418384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On track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3B70DE-C8B9-42B3-9C8B-D4D8EF56081C}"/>
                </a:ext>
              </a:extLst>
            </p:cNvPr>
            <p:cNvSpPr/>
            <p:nvPr/>
          </p:nvSpPr>
          <p:spPr bwMode="auto">
            <a:xfrm>
              <a:off x="5202328" y="6294552"/>
              <a:ext cx="137160" cy="1371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754258F-97C3-4A12-B24E-9E59745BE7E4}"/>
              </a:ext>
            </a:extLst>
          </p:cNvPr>
          <p:cNvGrpSpPr/>
          <p:nvPr/>
        </p:nvGrpSpPr>
        <p:grpSpPr>
          <a:xfrm>
            <a:off x="6781639" y="6316324"/>
            <a:ext cx="466309" cy="137160"/>
            <a:chOff x="6256398" y="6294552"/>
            <a:chExt cx="466309" cy="137160"/>
          </a:xfrm>
        </p:grpSpPr>
        <p:sp>
          <p:nvSpPr>
            <p:cNvPr id="13" name="Rectangle 106">
              <a:extLst>
                <a:ext uri="{FF2B5EF4-FFF2-40B4-BE49-F238E27FC236}">
                  <a16:creationId xmlns:a16="http://schemas.microsoft.com/office/drawing/2014/main" id="{A360C09A-F9E7-4EB8-BA7E-29D9D4B59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6227" y="6301577"/>
              <a:ext cx="25648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E4065D-5344-4C05-843B-B2FDAF11BC2C}"/>
                </a:ext>
              </a:extLst>
            </p:cNvPr>
            <p:cNvSpPr/>
            <p:nvPr/>
          </p:nvSpPr>
          <p:spPr bwMode="auto">
            <a:xfrm>
              <a:off x="6256398" y="6294552"/>
              <a:ext cx="137160" cy="137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0E406D-51FF-4DE0-83C3-6888FE801BDD}"/>
              </a:ext>
            </a:extLst>
          </p:cNvPr>
          <p:cNvGrpSpPr/>
          <p:nvPr/>
        </p:nvGrpSpPr>
        <p:grpSpPr>
          <a:xfrm>
            <a:off x="4580363" y="6316324"/>
            <a:ext cx="409996" cy="137160"/>
            <a:chOff x="4287927" y="6294552"/>
            <a:chExt cx="409996" cy="1371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A99C8D-1A83-4993-BBCE-D40DD612F386}"/>
                </a:ext>
              </a:extLst>
            </p:cNvPr>
            <p:cNvSpPr/>
            <p:nvPr/>
          </p:nvSpPr>
          <p:spPr bwMode="auto">
            <a:xfrm>
              <a:off x="4287927" y="6294552"/>
              <a:ext cx="137160" cy="137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8" tIns="45715" rIns="91428" bIns="45715" rtlCol="0" anchor="ctr">
              <a:noAutofit/>
            </a:bodyPr>
            <a:lstStyle/>
            <a:p>
              <a:pPr marL="182553" indent="-182553" algn="just" defTabSz="623853" rtl="0" fontAlgn="base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 3" pitchFamily="18" charset="2"/>
                <a:buChar char="}"/>
              </a:pPr>
              <a:endParaRPr lang="en-US" sz="1200" kern="1200" dirty="0">
                <a:latin typeface="Arial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id="{C0FFB7CC-AE6C-4D36-8F95-A773294F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327" y="6301577"/>
              <a:ext cx="211596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800" b="1" dirty="0">
                  <a:latin typeface="Arial" panose="020B0604020202020204" pitchFamily="34" charset="0"/>
                </a:rPr>
                <a:t>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265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61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A848D05-FE2C-45F5-8AF0-7706FBA5A6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4048-DBDE-413B-8AF9-F87D45AC1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92" y="1899144"/>
            <a:ext cx="9729788" cy="4800288"/>
          </a:xfrm>
        </p:spPr>
        <p:txBody>
          <a:bodyPr>
            <a:spAutoFit/>
          </a:bodyPr>
          <a:lstStyle/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Executive Summary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Strategy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Background &amp; Context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Objectives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Approach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Principles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Overarching Messages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Stakeholder Groups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Channels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Dependencies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Risks</a:t>
            </a:r>
          </a:p>
          <a:p>
            <a:pPr marL="346075" lvl="0" indent="-231775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High-Level Communication Plan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#1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#2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#3</a:t>
            </a:r>
          </a:p>
          <a:p>
            <a:pPr marL="346075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Detailed Communication Plan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Dashboards to Track &amp; Manage Progress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tx1"/>
                </a:solidFill>
              </a:rPr>
              <a:t>Exhibits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F0877-572A-45D9-B70B-77449C9C1013}"/>
              </a:ext>
            </a:extLst>
          </p:cNvPr>
          <p:cNvSpPr/>
          <p:nvPr/>
        </p:nvSpPr>
        <p:spPr>
          <a:xfrm>
            <a:off x="890954" y="1927644"/>
            <a:ext cx="146538" cy="4495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A0507-70F3-4E48-940C-8D8560D8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27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9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1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Insert the title of the first Exhibit</a:t>
            </a:r>
            <a:br>
              <a:rPr lang="en-US" sz="2400" kern="0" dirty="0"/>
            </a:br>
            <a:r>
              <a:rPr lang="en-US" sz="2400" b="0" kern="0" dirty="0"/>
              <a:t>Summarize the key message of this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EA8B5-6F4C-41B0-9223-B33A0B274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28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6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92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Insert the title of the second Exhibit</a:t>
            </a:r>
            <a:br>
              <a:rPr lang="en-US" sz="2400" kern="0" dirty="0"/>
            </a:br>
            <a:r>
              <a:rPr lang="en-US" sz="2400" b="0" kern="0" dirty="0"/>
              <a:t>Summarize the key message of this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FA0ED-A493-41B6-8D44-FDE9FC86B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29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A848D05-FE2C-45F5-8AF0-7706FBA5A6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4048-DBDE-413B-8AF9-F87D45AC1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92" y="1899144"/>
            <a:ext cx="9729788" cy="4800288"/>
          </a:xfrm>
        </p:spPr>
        <p:txBody>
          <a:bodyPr>
            <a:spAutoFit/>
          </a:bodyPr>
          <a:lstStyle/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Executive Summary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Strategy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Background &amp; Context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Objectives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Approach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Principles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Overarching Messages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Stakeholder Groups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Channels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Dependencies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Risks</a:t>
            </a:r>
          </a:p>
          <a:p>
            <a:pPr marL="346075" lvl="0" indent="-231775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High-Level Communication Plan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#1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#2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#3</a:t>
            </a:r>
          </a:p>
          <a:p>
            <a:pPr marL="346075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Detailed Communication Plan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Dashboards to Track &amp; Manage Progress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Exhibits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F0877-572A-45D9-B70B-77449C9C1013}"/>
              </a:ext>
            </a:extLst>
          </p:cNvPr>
          <p:cNvSpPr/>
          <p:nvPr/>
        </p:nvSpPr>
        <p:spPr>
          <a:xfrm>
            <a:off x="890954" y="1927644"/>
            <a:ext cx="146538" cy="4495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A0507-70F3-4E48-940C-8D8560D8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11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cher" charset="0"/>
              </a:rPr>
              <a:t>Interested in more Business &amp; Consulting Toolkits? Our ex-McKinsey, Deloitte &amp; BCG Consultants created 10 Toolkits including practical Frameworks, Tools &amp; Templates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3C2F-13AA-4F62-B01D-AF6896CE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0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1.Corporate &amp; Business Strategy Toolkit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10055-F4D6-4DDF-AC29-5513284C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45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2.Management Consulting Toolkit</a:t>
            </a:r>
            <a:endParaRPr kumimoji="0" lang="en-GB" altLang="ja-JP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EABCD1-EF9A-455D-BAD8-DC2534A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90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3.Change Management Toolkit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83B3E-7B4B-443A-93C9-8B4B94C1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5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4.Project Management Toolkit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B6B0D-81A1-4C93-8174-450408B1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7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5.Sales, Marketing &amp; Communication Toolkit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A959AB-7629-4052-B494-C924D29C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0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6.Finance and Mergers &amp; Acquisitions Toolkit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E0C87D-F59B-463F-9923-3D32018B9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45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7.Digital Transformation Toolkit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628EC-8F0F-4E98-B415-22055B5F4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90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8.Operations &amp; Supply Chain Toolkit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C7B61-3902-4A98-A4A9-107C6EE7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5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9.Leadership Skills Toolkit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DBB9D-7322-4230-B777-FD12DBBF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7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10.Legal Toolkit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F41CEE-E63F-45DD-B920-C68CDD591211}"/>
              </a:ext>
            </a:extLst>
          </p:cNvPr>
          <p:cNvGrpSpPr/>
          <p:nvPr/>
        </p:nvGrpSpPr>
        <p:grpSpPr>
          <a:xfrm>
            <a:off x="5711529" y="5016302"/>
            <a:ext cx="716172" cy="757600"/>
            <a:chOff x="2751134" y="1557423"/>
            <a:chExt cx="3505191" cy="3707958"/>
          </a:xfrm>
          <a:solidFill>
            <a:schemeClr val="bg1"/>
          </a:solidFill>
        </p:grpSpPr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F1A41569-F1B2-4047-A258-E4559DBCA6CD}"/>
                </a:ext>
              </a:extLst>
            </p:cNvPr>
            <p:cNvSpPr/>
            <p:nvPr/>
          </p:nvSpPr>
          <p:spPr bwMode="auto">
            <a:xfrm>
              <a:off x="4021125" y="3030181"/>
              <a:ext cx="2235200" cy="2235200"/>
            </a:xfrm>
            <a:prstGeom prst="gear9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Shape 22">
              <a:extLst>
                <a:ext uri="{FF2B5EF4-FFF2-40B4-BE49-F238E27FC236}">
                  <a16:creationId xmlns:a16="http://schemas.microsoft.com/office/drawing/2014/main" id="{B800457E-7BAB-4E4F-A183-650D4A88BC84}"/>
                </a:ext>
              </a:extLst>
            </p:cNvPr>
            <p:cNvSpPr/>
            <p:nvPr/>
          </p:nvSpPr>
          <p:spPr bwMode="auto">
            <a:xfrm>
              <a:off x="2751134" y="3151264"/>
              <a:ext cx="1320800" cy="1320800"/>
            </a:xfrm>
            <a:prstGeom prst="gear9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Shape 23">
              <a:extLst>
                <a:ext uri="{FF2B5EF4-FFF2-40B4-BE49-F238E27FC236}">
                  <a16:creationId xmlns:a16="http://schemas.microsoft.com/office/drawing/2014/main" id="{0DC4FD6C-2A10-4D15-9EC4-6973DDA8A7B7}"/>
                </a:ext>
              </a:extLst>
            </p:cNvPr>
            <p:cNvSpPr/>
            <p:nvPr/>
          </p:nvSpPr>
          <p:spPr bwMode="auto">
            <a:xfrm>
              <a:off x="3748086" y="1557423"/>
              <a:ext cx="1657352" cy="1657352"/>
            </a:xfrm>
            <a:prstGeom prst="gear9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25" name="Graphic 24" descr="Bullseye">
            <a:extLst>
              <a:ext uri="{FF2B5EF4-FFF2-40B4-BE49-F238E27FC236}">
                <a16:creationId xmlns:a16="http://schemas.microsoft.com/office/drawing/2014/main" id="{BA939FDB-24AF-40CE-B04D-2EEE1312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8032" y="2349082"/>
            <a:ext cx="868964" cy="868963"/>
          </a:xfrm>
          <a:prstGeom prst="rect">
            <a:avLst/>
          </a:prstGeom>
        </p:spPr>
      </p:pic>
      <p:pic>
        <p:nvPicPr>
          <p:cNvPr id="26" name="Graphic 25" descr="Checklist">
            <a:extLst>
              <a:ext uri="{FF2B5EF4-FFF2-40B4-BE49-F238E27FC236}">
                <a16:creationId xmlns:a16="http://schemas.microsoft.com/office/drawing/2014/main" id="{24770BE3-E507-43A6-AD79-1A8A9BE91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6583" y="2349082"/>
            <a:ext cx="868964" cy="868963"/>
          </a:xfrm>
          <a:prstGeom prst="rect">
            <a:avLst/>
          </a:prstGeom>
        </p:spPr>
      </p:pic>
      <p:pic>
        <p:nvPicPr>
          <p:cNvPr id="27" name="Graphic 26" descr="Coins">
            <a:extLst>
              <a:ext uri="{FF2B5EF4-FFF2-40B4-BE49-F238E27FC236}">
                <a16:creationId xmlns:a16="http://schemas.microsoft.com/office/drawing/2014/main" id="{36375EB2-7ACA-4623-8632-2490DC523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2233" y="4960621"/>
            <a:ext cx="868964" cy="868963"/>
          </a:xfrm>
          <a:prstGeom prst="rect">
            <a:avLst/>
          </a:prstGeom>
        </p:spPr>
      </p:pic>
      <p:pic>
        <p:nvPicPr>
          <p:cNvPr id="28" name="Graphic 27" descr="Lightbulb and gear">
            <a:extLst>
              <a:ext uri="{FF2B5EF4-FFF2-40B4-BE49-F238E27FC236}">
                <a16:creationId xmlns:a16="http://schemas.microsoft.com/office/drawing/2014/main" id="{789F9701-9507-44D1-83F2-AC33536F2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2233" y="2349082"/>
            <a:ext cx="868964" cy="868963"/>
          </a:xfrm>
          <a:prstGeom prst="rect">
            <a:avLst/>
          </a:prstGeom>
        </p:spPr>
      </p:pic>
      <p:pic>
        <p:nvPicPr>
          <p:cNvPr id="29" name="Graphic 28" descr="Business Growth">
            <a:extLst>
              <a:ext uri="{FF2B5EF4-FFF2-40B4-BE49-F238E27FC236}">
                <a16:creationId xmlns:a16="http://schemas.microsoft.com/office/drawing/2014/main" id="{22AF92CF-2818-4823-B5CB-AFF9168C0A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5133" y="2349082"/>
            <a:ext cx="868964" cy="868963"/>
          </a:xfrm>
          <a:prstGeom prst="rect">
            <a:avLst/>
          </a:prstGeom>
        </p:spPr>
      </p:pic>
      <p:pic>
        <p:nvPicPr>
          <p:cNvPr id="30" name="Graphic 29" descr="Lecturer">
            <a:extLst>
              <a:ext uri="{FF2B5EF4-FFF2-40B4-BE49-F238E27FC236}">
                <a16:creationId xmlns:a16="http://schemas.microsoft.com/office/drawing/2014/main" id="{5DCE0CE9-B190-4382-9663-592C7498DA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6583" y="4960621"/>
            <a:ext cx="868964" cy="868963"/>
          </a:xfrm>
          <a:prstGeom prst="rect">
            <a:avLst/>
          </a:prstGeom>
        </p:spPr>
      </p:pic>
      <p:pic>
        <p:nvPicPr>
          <p:cNvPr id="31" name="Graphic 30" descr="Scales of justice">
            <a:extLst>
              <a:ext uri="{FF2B5EF4-FFF2-40B4-BE49-F238E27FC236}">
                <a16:creationId xmlns:a16="http://schemas.microsoft.com/office/drawing/2014/main" id="{C6C94696-CBB1-47DA-A750-3035B7EA05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58032" y="4960621"/>
            <a:ext cx="868964" cy="868963"/>
          </a:xfrm>
          <a:prstGeom prst="rect">
            <a:avLst/>
          </a:prstGeom>
        </p:spPr>
      </p:pic>
      <p:sp>
        <p:nvSpPr>
          <p:cNvPr id="32" name="Rectangle: Rounded Corners 31">
            <a:hlinkClick r:id="rId16"/>
            <a:extLst>
              <a:ext uri="{FF2B5EF4-FFF2-40B4-BE49-F238E27FC236}">
                <a16:creationId xmlns:a16="http://schemas.microsoft.com/office/drawing/2014/main" id="{4370470C-911A-4C62-BC74-11468F46F66B}"/>
              </a:ext>
            </a:extLst>
          </p:cNvPr>
          <p:cNvSpPr/>
          <p:nvPr/>
        </p:nvSpPr>
        <p:spPr bwMode="auto">
          <a:xfrm>
            <a:off x="113711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3" name="Rectangle: Rounded Corners 32">
            <a:hlinkClick r:id="rId17"/>
            <a:extLst>
              <a:ext uri="{FF2B5EF4-FFF2-40B4-BE49-F238E27FC236}">
                <a16:creationId xmlns:a16="http://schemas.microsoft.com/office/drawing/2014/main" id="{3FEA5F28-781B-4826-A448-C3C8008B8B0B}"/>
              </a:ext>
            </a:extLst>
          </p:cNvPr>
          <p:cNvSpPr/>
          <p:nvPr/>
        </p:nvSpPr>
        <p:spPr bwMode="auto">
          <a:xfrm>
            <a:off x="329856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4" name="Rectangle: Rounded Corners 33">
            <a:hlinkClick r:id="rId18"/>
            <a:extLst>
              <a:ext uri="{FF2B5EF4-FFF2-40B4-BE49-F238E27FC236}">
                <a16:creationId xmlns:a16="http://schemas.microsoft.com/office/drawing/2014/main" id="{9E3E3F31-607A-451A-B56B-9A80D87515D5}"/>
              </a:ext>
            </a:extLst>
          </p:cNvPr>
          <p:cNvSpPr/>
          <p:nvPr/>
        </p:nvSpPr>
        <p:spPr bwMode="auto">
          <a:xfrm>
            <a:off x="546001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5" name="Rectangle: Rounded Corners 34">
            <a:hlinkClick r:id="rId19"/>
            <a:extLst>
              <a:ext uri="{FF2B5EF4-FFF2-40B4-BE49-F238E27FC236}">
                <a16:creationId xmlns:a16="http://schemas.microsoft.com/office/drawing/2014/main" id="{8CBA3807-CCE9-4F1F-B574-9A19D70BF299}"/>
              </a:ext>
            </a:extLst>
          </p:cNvPr>
          <p:cNvSpPr/>
          <p:nvPr/>
        </p:nvSpPr>
        <p:spPr bwMode="auto">
          <a:xfrm>
            <a:off x="762146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6" name="Rectangle: Rounded Corners 35">
            <a:hlinkClick r:id="rId20"/>
            <a:extLst>
              <a:ext uri="{FF2B5EF4-FFF2-40B4-BE49-F238E27FC236}">
                <a16:creationId xmlns:a16="http://schemas.microsoft.com/office/drawing/2014/main" id="{DD543C03-5C66-473F-9A0F-84FD2A7F8DFE}"/>
              </a:ext>
            </a:extLst>
          </p:cNvPr>
          <p:cNvSpPr/>
          <p:nvPr/>
        </p:nvSpPr>
        <p:spPr bwMode="auto">
          <a:xfrm>
            <a:off x="9782914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7" name="Rectangle: Rounded Corners 36">
            <a:hlinkClick r:id="rId21"/>
            <a:extLst>
              <a:ext uri="{FF2B5EF4-FFF2-40B4-BE49-F238E27FC236}">
                <a16:creationId xmlns:a16="http://schemas.microsoft.com/office/drawing/2014/main" id="{3811FF16-48C3-4C27-949E-D9A55269C53D}"/>
              </a:ext>
            </a:extLst>
          </p:cNvPr>
          <p:cNvSpPr/>
          <p:nvPr/>
        </p:nvSpPr>
        <p:spPr bwMode="auto">
          <a:xfrm>
            <a:off x="113711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8" name="Rectangle: Rounded Corners 37">
            <a:hlinkClick r:id="rId22"/>
            <a:extLst>
              <a:ext uri="{FF2B5EF4-FFF2-40B4-BE49-F238E27FC236}">
                <a16:creationId xmlns:a16="http://schemas.microsoft.com/office/drawing/2014/main" id="{DE89133E-F1DB-49A2-A468-0FAF06DECD91}"/>
              </a:ext>
            </a:extLst>
          </p:cNvPr>
          <p:cNvSpPr/>
          <p:nvPr/>
        </p:nvSpPr>
        <p:spPr bwMode="auto">
          <a:xfrm>
            <a:off x="546001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9" name="Rectangle: Rounded Corners 38">
            <a:hlinkClick r:id="rId23"/>
            <a:extLst>
              <a:ext uri="{FF2B5EF4-FFF2-40B4-BE49-F238E27FC236}">
                <a16:creationId xmlns:a16="http://schemas.microsoft.com/office/drawing/2014/main" id="{CF296990-A163-46F9-BD0B-2B08DC29FD36}"/>
              </a:ext>
            </a:extLst>
          </p:cNvPr>
          <p:cNvSpPr/>
          <p:nvPr/>
        </p:nvSpPr>
        <p:spPr bwMode="auto">
          <a:xfrm>
            <a:off x="762146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40" name="Rectangle: Rounded Corners 39">
            <a:hlinkClick r:id="rId24"/>
            <a:extLst>
              <a:ext uri="{FF2B5EF4-FFF2-40B4-BE49-F238E27FC236}">
                <a16:creationId xmlns:a16="http://schemas.microsoft.com/office/drawing/2014/main" id="{227808BD-9D8D-4654-B7DD-B98D6E5BEC3D}"/>
              </a:ext>
            </a:extLst>
          </p:cNvPr>
          <p:cNvSpPr/>
          <p:nvPr/>
        </p:nvSpPr>
        <p:spPr bwMode="auto">
          <a:xfrm>
            <a:off x="9782914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41" name="Rectangle: Rounded Corners 40">
            <a:hlinkClick r:id="rId25"/>
            <a:extLst>
              <a:ext uri="{FF2B5EF4-FFF2-40B4-BE49-F238E27FC236}">
                <a16:creationId xmlns:a16="http://schemas.microsoft.com/office/drawing/2014/main" id="{5D6D3373-0798-49EE-A6FE-66FF1C483D4B}"/>
              </a:ext>
            </a:extLst>
          </p:cNvPr>
          <p:cNvSpPr/>
          <p:nvPr/>
        </p:nvSpPr>
        <p:spPr bwMode="auto">
          <a:xfrm>
            <a:off x="329856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pic>
        <p:nvPicPr>
          <p:cNvPr id="42" name="Graphic 41" descr="Stream">
            <a:extLst>
              <a:ext uri="{FF2B5EF4-FFF2-40B4-BE49-F238E27FC236}">
                <a16:creationId xmlns:a16="http://schemas.microsoft.com/office/drawing/2014/main" id="{D9B18B2F-DC3C-4B11-AA46-EA874A31DF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57152" y="4921156"/>
            <a:ext cx="902026" cy="902026"/>
          </a:xfrm>
          <a:prstGeom prst="rect">
            <a:avLst/>
          </a:prstGeom>
        </p:spPr>
      </p:pic>
      <p:pic>
        <p:nvPicPr>
          <p:cNvPr id="43" name="Graphic 42" descr="Playbook">
            <a:extLst>
              <a:ext uri="{FF2B5EF4-FFF2-40B4-BE49-F238E27FC236}">
                <a16:creationId xmlns:a16="http://schemas.microsoft.com/office/drawing/2014/main" id="{099C55EB-628E-4298-9913-CF62438ADE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50965" y="2332620"/>
            <a:ext cx="914400" cy="91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7C7CA-79FB-45BF-BD71-71FE1F55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30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54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cher" charset="0"/>
              </a:rPr>
              <a:t>Interested in multiple Business &amp; Consulting Toolkits? Get access to all our Toolkits for </a:t>
            </a:r>
            <a:r>
              <a:rPr lang="en-US" sz="2400" u="sng" dirty="0">
                <a:latin typeface="Archer" charset="0"/>
              </a:rPr>
              <a:t>half the price</a:t>
            </a:r>
            <a:r>
              <a:rPr lang="en-US" sz="2400" dirty="0">
                <a:latin typeface="Archer" charset="0"/>
              </a:rPr>
              <a:t> with the Gold Business &amp; Consulting Package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1BC1B3F3-AD3B-48B8-9C10-684287D0D20A}"/>
              </a:ext>
            </a:extLst>
          </p:cNvPr>
          <p:cNvSpPr txBox="1"/>
          <p:nvPr/>
        </p:nvSpPr>
        <p:spPr>
          <a:xfrm>
            <a:off x="3717338" y="616729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3"/>
              </a:rPr>
              <a:t>www.slidebooks.com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30D23B6-B04F-4109-B341-3DBA966E11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76" y="1691337"/>
            <a:ext cx="4699725" cy="3524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5724769-7F7A-49A0-978E-58661220D668}"/>
              </a:ext>
            </a:extLst>
          </p:cNvPr>
          <p:cNvSpPr txBox="1">
            <a:spLocks/>
          </p:cNvSpPr>
          <p:nvPr/>
        </p:nvSpPr>
        <p:spPr>
          <a:xfrm>
            <a:off x="3718927" y="5354978"/>
            <a:ext cx="4797423" cy="423802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57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Gold Business &amp; Consulting Package</a:t>
            </a:r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523DBC1D-DD8D-4DA5-94CC-277FB53AA1DE}"/>
              </a:ext>
            </a:extLst>
          </p:cNvPr>
          <p:cNvSpPr/>
          <p:nvPr/>
        </p:nvSpPr>
        <p:spPr bwMode="auto">
          <a:xfrm>
            <a:off x="5323400" y="5812764"/>
            <a:ext cx="1588476" cy="331198"/>
          </a:xfrm>
          <a:prstGeom prst="roundRect">
            <a:avLst>
              <a:gd name="adj" fmla="val 19468"/>
            </a:avLst>
          </a:prstGeom>
          <a:solidFill>
            <a:srgbClr val="3EA9F5"/>
          </a:solidFill>
          <a:ln>
            <a:noFill/>
          </a:ln>
        </p:spPr>
        <p:txBody>
          <a:bodyPr wrap="square" lIns="91428" tIns="36576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9323C349-62E8-4FBD-AB14-A96D3D6D8849}"/>
              </a:ext>
            </a:extLst>
          </p:cNvPr>
          <p:cNvSpPr txBox="1"/>
          <p:nvPr/>
        </p:nvSpPr>
        <p:spPr>
          <a:xfrm>
            <a:off x="5323400" y="5789428"/>
            <a:ext cx="15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Learn More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B9773-8621-4981-8D11-E18283EF9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31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30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A4BA662-CDE2-4A20-B082-F06179C98F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A4BA662-CDE2-4A20-B082-F06179C98F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C5B23C2-E515-4719-9922-D680464406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Need more help?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Hire one of our Management Consultants for $4,000 a day</a:t>
            </a:r>
          </a:p>
        </p:txBody>
      </p:sp>
      <p:sp>
        <p:nvSpPr>
          <p:cNvPr id="7" name="Rectangle: Rounded Corners 6">
            <a:hlinkClick r:id="rId7"/>
            <a:extLst>
              <a:ext uri="{FF2B5EF4-FFF2-40B4-BE49-F238E27FC236}">
                <a16:creationId xmlns:a16="http://schemas.microsoft.com/office/drawing/2014/main" id="{FCF3B6F5-0780-4160-979E-CDC4B2E2F5EC}"/>
              </a:ext>
            </a:extLst>
          </p:cNvPr>
          <p:cNvSpPr/>
          <p:nvPr/>
        </p:nvSpPr>
        <p:spPr bwMode="auto">
          <a:xfrm>
            <a:off x="4981532" y="6078414"/>
            <a:ext cx="2697480" cy="362068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22860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Learn More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4D29E9-1B7D-4A64-8E8E-C27E8D1095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75" t="6088" r="1275" b="2732"/>
          <a:stretch/>
        </p:blipFill>
        <p:spPr>
          <a:xfrm>
            <a:off x="2549769" y="1754442"/>
            <a:ext cx="7625862" cy="20790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60087E-C6E5-459E-91E3-868F1F6628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6" t="3679" r="1268" b="2977"/>
          <a:stretch/>
        </p:blipFill>
        <p:spPr>
          <a:xfrm>
            <a:off x="2549770" y="3956538"/>
            <a:ext cx="7625862" cy="19987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9118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3" name="Picture 22">
            <a:hlinkClick r:id="rId7"/>
            <a:extLst>
              <a:ext uri="{FF2B5EF4-FFF2-40B4-BE49-F238E27FC236}">
                <a16:creationId xmlns:a16="http://schemas.microsoft.com/office/drawing/2014/main" id="{D2C8E5D7-AC04-4E2C-9792-044693100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286" y="2595384"/>
            <a:ext cx="300385" cy="397119"/>
          </a:xfrm>
          <a:prstGeom prst="rect">
            <a:avLst/>
          </a:prstGeom>
        </p:spPr>
      </p:pic>
      <p:pic>
        <p:nvPicPr>
          <p:cNvPr id="24" name="Picture 23">
            <a:hlinkClick r:id="rId7"/>
            <a:extLst>
              <a:ext uri="{FF2B5EF4-FFF2-40B4-BE49-F238E27FC236}">
                <a16:creationId xmlns:a16="http://schemas.microsoft.com/office/drawing/2014/main" id="{B314C5B3-2F6B-4708-ACA1-B57996468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286" y="4757370"/>
            <a:ext cx="300385" cy="397119"/>
          </a:xfrm>
          <a:prstGeom prst="rect">
            <a:avLst/>
          </a:prstGeom>
        </p:spPr>
      </p:pic>
      <p:pic>
        <p:nvPicPr>
          <p:cNvPr id="25" name="Picture 24">
            <a:hlinkClick r:id="rId7"/>
            <a:extLst>
              <a:ext uri="{FF2B5EF4-FFF2-40B4-BE49-F238E27FC236}">
                <a16:creationId xmlns:a16="http://schemas.microsoft.com/office/drawing/2014/main" id="{86ECF5B0-5544-4705-9293-14DB7FC5A0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748470" y="2595384"/>
            <a:ext cx="300385" cy="397119"/>
          </a:xfrm>
          <a:prstGeom prst="rect">
            <a:avLst/>
          </a:prstGeom>
        </p:spPr>
      </p:pic>
      <p:pic>
        <p:nvPicPr>
          <p:cNvPr id="26" name="Picture 25">
            <a:hlinkClick r:id="rId7"/>
            <a:extLst>
              <a:ext uri="{FF2B5EF4-FFF2-40B4-BE49-F238E27FC236}">
                <a16:creationId xmlns:a16="http://schemas.microsoft.com/office/drawing/2014/main" id="{DF0A0498-A119-43DD-8585-C703C0666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748470" y="4757370"/>
            <a:ext cx="300385" cy="3971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D8C8-126A-43B4-B5BE-CBF6938B3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32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99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32FE54-3FF5-4B4C-8DBC-DAAD65190E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32FE54-3FF5-4B4C-8DBC-DAAD65190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30A95CA-0D6B-46DE-8EE9-1C8AA5C5AA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Thanks for your attention!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3256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Picture 3">
            <a:hlinkClick r:id="rId7"/>
            <a:extLst>
              <a:ext uri="{FF2B5EF4-FFF2-40B4-BE49-F238E27FC236}">
                <a16:creationId xmlns:a16="http://schemas.microsoft.com/office/drawing/2014/main" id="{9C5DE39E-F383-449D-AC9E-CE43548C4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70" y="2473570"/>
            <a:ext cx="5571924" cy="1636509"/>
          </a:xfrm>
          <a:prstGeom prst="rect">
            <a:avLst/>
          </a:prstGeom>
        </p:spPr>
      </p:pic>
      <p:sp>
        <p:nvSpPr>
          <p:cNvPr id="5" name="Rectangle: Rounded Corners 4">
            <a:hlinkClick r:id="rId7"/>
            <a:extLst>
              <a:ext uri="{FF2B5EF4-FFF2-40B4-BE49-F238E27FC236}">
                <a16:creationId xmlns:a16="http://schemas.microsoft.com/office/drawing/2014/main" id="{FF157264-E35D-4C02-921F-0940E6F2CA43}"/>
              </a:ext>
            </a:extLst>
          </p:cNvPr>
          <p:cNvSpPr/>
          <p:nvPr/>
        </p:nvSpPr>
        <p:spPr bwMode="auto">
          <a:xfrm>
            <a:off x="4448318" y="4454770"/>
            <a:ext cx="2948940" cy="362068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228600" rIns="91428" bIns="91440" rtlCol="0" anchor="ctr">
            <a:noAutofit/>
          </a:bodyPr>
          <a:lstStyle/>
          <a:p>
            <a:pPr marL="0" marR="0" lvl="0" indent="0" algn="ctr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www.slidebooks.com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EAD62-4C00-4708-8B0D-527C8AF3F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33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1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A848D05-FE2C-45F5-8AF0-7706FBA5A6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4048-DBDE-413B-8AF9-F87D45AC1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92" y="1899144"/>
            <a:ext cx="9729788" cy="4800288"/>
          </a:xfrm>
        </p:spPr>
        <p:txBody>
          <a:bodyPr>
            <a:spAutoFit/>
          </a:bodyPr>
          <a:lstStyle/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tx1"/>
                </a:solidFill>
              </a:rPr>
              <a:t>Executive Summary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Strategy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Background &amp; Context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Objectives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Approach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Principles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Overarching Messages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Stakeholder Groups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Channels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Key Dependencies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Communication Risks</a:t>
            </a:r>
          </a:p>
          <a:p>
            <a:pPr marL="346075" lvl="0" indent="-231775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High-Level Communication Plan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#1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#2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#3</a:t>
            </a:r>
          </a:p>
          <a:p>
            <a:pPr marL="346075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Detailed Communication Plan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Dashboards to Track &amp; Manage Progress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Exhibits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F0877-572A-45D9-B70B-77449C9C1013}"/>
              </a:ext>
            </a:extLst>
          </p:cNvPr>
          <p:cNvSpPr/>
          <p:nvPr/>
        </p:nvSpPr>
        <p:spPr>
          <a:xfrm>
            <a:off x="890954" y="1927644"/>
            <a:ext cx="146538" cy="4495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A0507-70F3-4E48-940C-8D8560D8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9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5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ABFA5-E28E-43EF-9257-16982760EB50}"/>
              </a:ext>
            </a:extLst>
          </p:cNvPr>
          <p:cNvSpPr/>
          <p:nvPr/>
        </p:nvSpPr>
        <p:spPr>
          <a:xfrm>
            <a:off x="614150" y="1632154"/>
            <a:ext cx="1810259" cy="90221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Overarching Messages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C0BF2A-BD05-481D-8D09-3CE44469A684}"/>
              </a:ext>
            </a:extLst>
          </p:cNvPr>
          <p:cNvSpPr/>
          <p:nvPr/>
        </p:nvSpPr>
        <p:spPr>
          <a:xfrm>
            <a:off x="614150" y="2606136"/>
            <a:ext cx="1810259" cy="90221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Key Stakeholder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8011A-E71A-4DA4-A0F5-8AACB95AC9B1}"/>
              </a:ext>
            </a:extLst>
          </p:cNvPr>
          <p:cNvSpPr/>
          <p:nvPr/>
        </p:nvSpPr>
        <p:spPr>
          <a:xfrm>
            <a:off x="614150" y="3580118"/>
            <a:ext cx="1810259" cy="90221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Communication Channels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BEC79B-1323-4D62-B68F-CB9221AD2B73}"/>
              </a:ext>
            </a:extLst>
          </p:cNvPr>
          <p:cNvSpPr/>
          <p:nvPr/>
        </p:nvSpPr>
        <p:spPr>
          <a:xfrm>
            <a:off x="2491901" y="1632154"/>
            <a:ext cx="9095262" cy="9022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Replace this text with your</a:t>
            </a:r>
            <a:r>
              <a:rPr lang="en-AU" sz="1100" dirty="0">
                <a:solidFill>
                  <a:schemeClr val="tx2"/>
                </a:solidFill>
              </a:rPr>
              <a:t> key message #1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Replace this text with your</a:t>
            </a:r>
            <a:r>
              <a:rPr lang="en-AU" sz="1100" dirty="0">
                <a:solidFill>
                  <a:schemeClr val="tx2"/>
                </a:solidFill>
              </a:rPr>
              <a:t> key message #2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</a:rPr>
              <a:t>Replace this text with your</a:t>
            </a:r>
            <a:r>
              <a:rPr lang="en-AU" sz="1100" dirty="0">
                <a:solidFill>
                  <a:schemeClr val="tx2"/>
                </a:solidFill>
              </a:rPr>
              <a:t> key message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0BF22F-5090-41BF-9F87-E7913D49DF31}"/>
              </a:ext>
            </a:extLst>
          </p:cNvPr>
          <p:cNvSpPr/>
          <p:nvPr/>
        </p:nvSpPr>
        <p:spPr>
          <a:xfrm>
            <a:off x="2491901" y="2606136"/>
            <a:ext cx="9095262" cy="9022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b="1" dirty="0">
              <a:solidFill>
                <a:schemeClr val="tx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4353AE-6CA6-43A3-B916-4A1D7C1AD1C2}"/>
              </a:ext>
            </a:extLst>
          </p:cNvPr>
          <p:cNvSpPr/>
          <p:nvPr/>
        </p:nvSpPr>
        <p:spPr bwMode="auto">
          <a:xfrm>
            <a:off x="2721252" y="2757555"/>
            <a:ext cx="2348147" cy="5993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000" b="1" kern="1200" dirty="0">
                <a:solidFill>
                  <a:schemeClr val="accent1"/>
                </a:solidFill>
                <a:latin typeface="Arial" charset="0"/>
                <a:ea typeface="+mn-ea"/>
                <a:cs typeface="Times New Roman" pitchFamily="18" charset="0"/>
              </a:rPr>
              <a:t>Insert Stakeholder Group Name #1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090E15-76E0-4353-AF9C-4AE64C57D08C}"/>
              </a:ext>
            </a:extLst>
          </p:cNvPr>
          <p:cNvSpPr/>
          <p:nvPr/>
        </p:nvSpPr>
        <p:spPr bwMode="auto">
          <a:xfrm>
            <a:off x="5894009" y="2757555"/>
            <a:ext cx="2348147" cy="5993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000" b="1" dirty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Insert Stakeholder Group Name #2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E50762-DDA1-4398-A4F7-3D3CCFD9AECE}"/>
              </a:ext>
            </a:extLst>
          </p:cNvPr>
          <p:cNvSpPr/>
          <p:nvPr/>
        </p:nvSpPr>
        <p:spPr bwMode="auto">
          <a:xfrm>
            <a:off x="9066764" y="2757555"/>
            <a:ext cx="2348147" cy="5993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000" b="1" dirty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Insert Stakeholder Group Name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87996C-01C6-4B9E-BA01-AB1448B43315}"/>
              </a:ext>
            </a:extLst>
          </p:cNvPr>
          <p:cNvSpPr/>
          <p:nvPr/>
        </p:nvSpPr>
        <p:spPr>
          <a:xfrm>
            <a:off x="614150" y="4554100"/>
            <a:ext cx="1810259" cy="90221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High-Level Communication Plan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EFCF97-03E3-4C35-9771-044B1C04E18C}"/>
              </a:ext>
            </a:extLst>
          </p:cNvPr>
          <p:cNvSpPr/>
          <p:nvPr/>
        </p:nvSpPr>
        <p:spPr>
          <a:xfrm>
            <a:off x="2491901" y="4554100"/>
            <a:ext cx="9095262" cy="9022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2"/>
                </a:solidFill>
              </a:rPr>
              <a:t>Insert the main steps of your communication plan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0516D4-F55E-4010-B1D4-D87D8E252FA3}"/>
              </a:ext>
            </a:extLst>
          </p:cNvPr>
          <p:cNvSpPr/>
          <p:nvPr/>
        </p:nvSpPr>
        <p:spPr>
          <a:xfrm>
            <a:off x="614150" y="5528081"/>
            <a:ext cx="1810259" cy="90221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Progress Status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67B39-9468-446A-BA20-066743174266}"/>
              </a:ext>
            </a:extLst>
          </p:cNvPr>
          <p:cNvSpPr/>
          <p:nvPr/>
        </p:nvSpPr>
        <p:spPr>
          <a:xfrm>
            <a:off x="2491901" y="5528081"/>
            <a:ext cx="9095262" cy="9022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2"/>
                </a:solidFill>
              </a:rPr>
              <a:t>Provide a quick progress status. If nothing has been done yet, describe what will be done next and when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635595-C0B0-4C00-9726-93C2CD50ADA1}"/>
              </a:ext>
            </a:extLst>
          </p:cNvPr>
          <p:cNvSpPr/>
          <p:nvPr/>
        </p:nvSpPr>
        <p:spPr>
          <a:xfrm>
            <a:off x="2491901" y="3580118"/>
            <a:ext cx="9095262" cy="9022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2"/>
                </a:solidFill>
              </a:rPr>
              <a:t>List the main communication channels that you will use to deliver your messages</a:t>
            </a:r>
          </a:p>
        </p:txBody>
      </p:sp>
    </p:spTree>
    <p:extLst>
      <p:ext uri="{BB962C8B-B14F-4D97-AF65-F5344CB8AC3E}">
        <p14:creationId xmlns:p14="http://schemas.microsoft.com/office/powerpoint/2010/main" val="321855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5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A848D05-FE2C-45F5-8AF0-7706FBA5A62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4048-DBDE-413B-8AF9-F87D45AC1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7492" y="1899144"/>
            <a:ext cx="9729788" cy="4800288"/>
          </a:xfrm>
        </p:spPr>
        <p:txBody>
          <a:bodyPr>
            <a:spAutoFit/>
          </a:bodyPr>
          <a:lstStyle/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Executive Summary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b="1" dirty="0">
                <a:solidFill>
                  <a:schemeClr val="tx1"/>
                </a:solidFill>
              </a:rPr>
              <a:t>Communication Strategy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Background &amp; Context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Communication Objectives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Approach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Communication Principles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Overarching Messages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Key Stakeholder Groups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Communication Channels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Key Dependencies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Communication Risks</a:t>
            </a:r>
          </a:p>
          <a:p>
            <a:pPr marL="346075" lvl="0" indent="-231775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High-Level Communication Plan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#1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#2</a:t>
            </a:r>
          </a:p>
          <a:p>
            <a:pPr marL="481013" lvl="1" indent="-127000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Stakeholder Group #3</a:t>
            </a:r>
          </a:p>
          <a:p>
            <a:pPr marL="346075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Detailed Communication Plan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Dashboards to Track &amp; Manage Progress</a:t>
            </a:r>
          </a:p>
          <a:p>
            <a:pPr marL="346075" lvl="0" indent="-231775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400" dirty="0">
                <a:solidFill>
                  <a:schemeClr val="tx1"/>
                </a:solidFill>
              </a:rPr>
              <a:t>Exhibits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F0877-572A-45D9-B70B-77449C9C1013}"/>
              </a:ext>
            </a:extLst>
          </p:cNvPr>
          <p:cNvSpPr/>
          <p:nvPr/>
        </p:nvSpPr>
        <p:spPr>
          <a:xfrm>
            <a:off x="890954" y="1927644"/>
            <a:ext cx="146538" cy="44958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6A0507-70F3-4E48-940C-8D8560D8E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6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7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Background &amp; Context</a:t>
            </a:r>
            <a:br>
              <a:rPr lang="en-US" kern="0" dirty="0"/>
            </a:br>
            <a:r>
              <a:rPr lang="en-US" b="0" kern="0" dirty="0"/>
              <a:t>Replace this sentence with a summary of the background and context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7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9398D-33FC-43DD-8C94-4D3D833F5065}"/>
              </a:ext>
            </a:extLst>
          </p:cNvPr>
          <p:cNvSpPr/>
          <p:nvPr/>
        </p:nvSpPr>
        <p:spPr>
          <a:xfrm>
            <a:off x="514113" y="1588445"/>
            <a:ext cx="1107304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Describe in detail the background and context. For example, if the communications are related to a project, you can detail what the project will deliver for the business, colleagues and customers, as well as why you’re doing it. Insure you always link back to the business strategy.</a:t>
            </a:r>
          </a:p>
        </p:txBody>
      </p:sp>
    </p:spTree>
    <p:extLst>
      <p:ext uri="{BB962C8B-B14F-4D97-AF65-F5344CB8AC3E}">
        <p14:creationId xmlns:p14="http://schemas.microsoft.com/office/powerpoint/2010/main" val="254486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9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Communication Objectives</a:t>
            </a:r>
            <a:br>
              <a:rPr lang="en-US" kern="0" dirty="0"/>
            </a:br>
            <a:r>
              <a:rPr lang="en-US" b="0" kern="0" dirty="0"/>
              <a:t>Replace this sentence with a summary or quick overview of your 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8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3C393E-6E44-4603-A0DC-B85BDEB56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3473"/>
              </p:ext>
            </p:extLst>
          </p:nvPr>
        </p:nvGraphicFramePr>
        <p:xfrm>
          <a:off x="609239" y="1693110"/>
          <a:ext cx="10977925" cy="46486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66310">
                  <a:extLst>
                    <a:ext uri="{9D8B030D-6E8A-4147-A177-3AD203B41FA5}">
                      <a16:colId xmlns:a16="http://schemas.microsoft.com/office/drawing/2014/main" val="4007788702"/>
                    </a:ext>
                  </a:extLst>
                </a:gridCol>
                <a:gridCol w="4443542">
                  <a:extLst>
                    <a:ext uri="{9D8B030D-6E8A-4147-A177-3AD203B41FA5}">
                      <a16:colId xmlns:a16="http://schemas.microsoft.com/office/drawing/2014/main" val="2293155269"/>
                    </a:ext>
                  </a:extLst>
                </a:gridCol>
                <a:gridCol w="3317370">
                  <a:extLst>
                    <a:ext uri="{9D8B030D-6E8A-4147-A177-3AD203B41FA5}">
                      <a16:colId xmlns:a16="http://schemas.microsoft.com/office/drawing/2014/main" val="3533438939"/>
                    </a:ext>
                  </a:extLst>
                </a:gridCol>
                <a:gridCol w="2750703">
                  <a:extLst>
                    <a:ext uri="{9D8B030D-6E8A-4147-A177-3AD203B41FA5}">
                      <a16:colId xmlns:a16="http://schemas.microsoft.com/office/drawing/2014/main" val="2424407945"/>
                    </a:ext>
                  </a:extLst>
                </a:gridCol>
              </a:tblGrid>
              <a:tr h="289494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Objective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Qualitative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Quantitative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14920"/>
                  </a:ext>
                </a:extLst>
              </a:tr>
              <a:tr h="871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623853" fontAlgn="base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Describe your objective (check our tutorial to see some examples)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indent="-98425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your own text</a:t>
                      </a:r>
                    </a:p>
                    <a:p>
                      <a:pPr marL="98425" indent="-98425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53794"/>
                  </a:ext>
                </a:extLst>
              </a:tr>
              <a:tr h="871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3853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itchFamily="18" charset="0"/>
                        </a:rPr>
                        <a:t>Describe your objective (check our tutorial to see some examples)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787718"/>
                  </a:ext>
                </a:extLst>
              </a:tr>
              <a:tr h="871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3853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itchFamily="18" charset="0"/>
                        </a:rPr>
                        <a:t>Describe your objective (check our tutorial to see some examples)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20993"/>
                  </a:ext>
                </a:extLst>
              </a:tr>
              <a:tr h="871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3853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itchFamily="18" charset="0"/>
                        </a:rPr>
                        <a:t>Describe your objective (check our tutorial to see some examples)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53806"/>
                  </a:ext>
                </a:extLst>
              </a:tr>
              <a:tr h="871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3853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itchFamily="18" charset="0"/>
                        </a:rPr>
                        <a:t>Describe your objective (check our tutorial to see some examples)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  <a:p>
                      <a:pPr marL="98425" marR="0" lvl="0" indent="-98425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your own 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2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4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38F4D8DD-8613-44FF-977A-5BA6866F4E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38F4D8DD-8613-44FF-977A-5BA6866F4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3B060D7-2450-410C-BE6C-7648B3CE1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kumimoji="0" lang="en-US" sz="2400" b="1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800183-F524-4412-AB39-A6E1A21F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/>
          <a:lstStyle/>
          <a:p>
            <a:r>
              <a:rPr lang="en-US" kern="0" dirty="0"/>
              <a:t>Communication Approach</a:t>
            </a:r>
            <a:br>
              <a:rPr lang="en-US" kern="0" dirty="0"/>
            </a:br>
            <a:r>
              <a:rPr lang="en-US" b="0" kern="0" dirty="0"/>
              <a:t>Replace this sentence with a summary of the communication approach that you decided to take to meet your 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BEC9B-911F-478E-9C56-72957F1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9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9398D-33FC-43DD-8C94-4D3D833F5065}"/>
              </a:ext>
            </a:extLst>
          </p:cNvPr>
          <p:cNvSpPr/>
          <p:nvPr/>
        </p:nvSpPr>
        <p:spPr>
          <a:xfrm>
            <a:off x="514113" y="1588445"/>
            <a:ext cx="1107304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>
                <a:solidFill>
                  <a:schemeClr val="tx1"/>
                </a:solidFill>
              </a:rPr>
              <a:t>Replace this text with your detailed communication approach that you decided to take to meet your objectives. If required, check our tutorial.</a:t>
            </a:r>
          </a:p>
        </p:txBody>
      </p:sp>
    </p:spTree>
    <p:extLst>
      <p:ext uri="{BB962C8B-B14F-4D97-AF65-F5344CB8AC3E}">
        <p14:creationId xmlns:p14="http://schemas.microsoft.com/office/powerpoint/2010/main" val="3552855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bfIErli5ENa1hIjOit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bfIErli5ENa1hIjOit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bfIErli5ENa1hIjOit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JYyU5GEkWyB5K0VeDd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ZLRrCAx0ORA1hNqGHQ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JYyU5GEkWyB5K0VeDdY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RcijefOUS6RiXxiGYzj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RcijefOUS6RiXxiGYzj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RcijefOUS6RiXxiGYzj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RcijefOUS6RiXxiGYzj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JYyU5GEkWyB5K0VeDd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JYyU5GEkWyB5K0VeDdY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JYyU5GEkWyB5K0VeDdY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JYyU5GEkWyB5K0VeDd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bfIErli5ENa1hIjOit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bfIErli5ENa1hIjOiti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bfIErli5ENa1hIjOiti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wofFLDosU8pWsWzCzxV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bfIErli5ENa1hIjOiti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Na9RZ9mAz2ls6noAvqZ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9BLWiYJd.eWOKEemrr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8zb6CnzZhTWhOd86FwMg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2638</Words>
  <Application>Microsoft Office PowerPoint</Application>
  <PresentationFormat>Widescreen</PresentationFormat>
  <Paragraphs>610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Archer</vt:lpstr>
      <vt:lpstr>Arial</vt:lpstr>
      <vt:lpstr>Calibri</vt:lpstr>
      <vt:lpstr>Wingdings 3</vt:lpstr>
      <vt:lpstr>Custom Design</vt:lpstr>
      <vt:lpstr>think-cell Slide</vt:lpstr>
      <vt:lpstr>PowerPoint Presentation</vt:lpstr>
      <vt:lpstr>Communication  Strategy &amp; Plan</vt:lpstr>
      <vt:lpstr>Table of Contents</vt:lpstr>
      <vt:lpstr>Table of Contents</vt:lpstr>
      <vt:lpstr>Executive Summary</vt:lpstr>
      <vt:lpstr>Table of Contents</vt:lpstr>
      <vt:lpstr>Background &amp; Context Replace this sentence with a summary of the background and context</vt:lpstr>
      <vt:lpstr>Communication Objectives Replace this sentence with a summary or quick overview of your objectives</vt:lpstr>
      <vt:lpstr>Communication Approach Replace this sentence with a summary of the communication approach that you decided to take to meet your objectives</vt:lpstr>
      <vt:lpstr>Communication Principles We will follow [insert your own number] overarching principles</vt:lpstr>
      <vt:lpstr>Overarching messages We need to deliver [insert your own number] overarching messages</vt:lpstr>
      <vt:lpstr>Key stakeholder groups Our messages will be mainly delivered to [insert your own number] stakeholder groups</vt:lpstr>
      <vt:lpstr>Stakeholder Matrix We will have to ensure an efficient collaboration with [insert stakeholder group names] and maintain confidence with [insert stakeholder group names] </vt:lpstr>
      <vt:lpstr>Communication Channels To deliver our messages, we will mainly leverage [insert your own number] internal communication channels and [insert your own number] external communication channels </vt:lpstr>
      <vt:lpstr>Key Dependencies The following key dependencies will impact the timing of our communications:</vt:lpstr>
      <vt:lpstr>Key Communication Risks There are [insert your own number] key risks that we need to consider in our Communication Strategy and Plan</vt:lpstr>
      <vt:lpstr>Table of Contents</vt:lpstr>
      <vt:lpstr>High-Level Communication Plan for [Insert stakeholder group #1 name] Person responsible for the execution of this plan: [insert name]</vt:lpstr>
      <vt:lpstr>High-Level Communication Plan for [Insert stakeholder group #2 name] Person responsible for the execution of this plan: [insert name]</vt:lpstr>
      <vt:lpstr>High-Level Communication Plan for [Insert stakeholder group #3 name] Person responsible for the execution of this plan: [insert name]</vt:lpstr>
      <vt:lpstr>Table of Contents</vt:lpstr>
      <vt:lpstr>Detailed Communication Plan To see a more detailed communication plan, open the Excel sheet called “Detailed Communication Plan”</vt:lpstr>
      <vt:lpstr>Table of Contents</vt:lpstr>
      <vt:lpstr>High-Level Communication Plan for [Insert stakeholder group #1 name] Person responsible for the execution of this plan: [insert name] Overall Status: </vt:lpstr>
      <vt:lpstr>High-Level Communication Plan for [Insert stakeholder group #2 name] Person responsible for the execution of this plan: [insert name] Overall Status: </vt:lpstr>
      <vt:lpstr>High-Level Communication Plan for [Insert stakeholder group #3 name] Person responsible for the execution of this plan: [insert name] Overall Status: </vt:lpstr>
      <vt:lpstr>Table of Contents</vt:lpstr>
      <vt:lpstr>Insert the title of the first Exhibit Summarize the key message of this slide</vt:lpstr>
      <vt:lpstr>Insert the title of the second Exhibit Summarize the key message of this slide</vt:lpstr>
      <vt:lpstr>Interested in more Business &amp; Consulting Toolkits? Our ex-McKinsey, Deloitte &amp; BCG Consultants created 10 Toolkits including practical Frameworks, Tools &amp; Templates</vt:lpstr>
      <vt:lpstr>Interested in multiple Business &amp; Consulting Toolkits? Get access to all our Toolkits for half the price with the Gold Business &amp; Consulting Package</vt:lpstr>
      <vt:lpstr>Need more help?  Hire one of our Management Consultants for $4,000 a day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265</cp:revision>
  <dcterms:created xsi:type="dcterms:W3CDTF">2020-07-08T04:44:55Z</dcterms:created>
  <dcterms:modified xsi:type="dcterms:W3CDTF">2020-08-03T02:56:48Z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