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4" r:id="rId6"/>
    <p:sldId id="259" r:id="rId7"/>
    <p:sldId id="262" r:id="rId8"/>
    <p:sldId id="263" r:id="rId9"/>
    <p:sldId id="265" r:id="rId10"/>
    <p:sldId id="272" r:id="rId11"/>
    <p:sldId id="266" r:id="rId12"/>
    <p:sldId id="267" r:id="rId13"/>
    <p:sldId id="268" r:id="rId14"/>
    <p:sldId id="270" r:id="rId15"/>
    <p:sldId id="269" r:id="rId16"/>
    <p:sldId id="273" r:id="rId17"/>
    <p:sldId id="27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7" d="100"/>
          <a:sy n="77" d="100"/>
        </p:scale>
        <p:origin x="-118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C726D-D2CD-4F5C-AD25-7D5DAE4FB6B5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5A74D-37FB-4FF1-9C9F-333193389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8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5A74D-37FB-4FF1-9C9F-333193389E1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5A74D-37FB-4FF1-9C9F-333193389E1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AD440E-610A-4A8C-8783-4129E9B02837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5386D5F-66EC-42B2-8BD7-0504B0FA05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Responsabilidade social empresarial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Katia Aline </a:t>
            </a:r>
            <a:r>
              <a:rPr lang="pt-BR" dirty="0" err="1" smtClean="0"/>
              <a:t>forville</a:t>
            </a:r>
            <a:r>
              <a:rPr lang="pt-BR" dirty="0" smtClean="0"/>
              <a:t> de </a:t>
            </a:r>
            <a:r>
              <a:rPr lang="pt-BR" dirty="0" err="1" smtClean="0"/>
              <a:t>andrade</a:t>
            </a:r>
            <a:endParaRPr lang="pt-BR" dirty="0"/>
          </a:p>
        </p:txBody>
      </p:sp>
      <p:pic>
        <p:nvPicPr>
          <p:cNvPr id="2050" name="Picture 2" descr="http://www.bahamascard.com.br/img/conteudo/responsabilidadeSo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66433"/>
            <a:ext cx="4790306" cy="33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65760"/>
            <a:ext cx="8424936" cy="548640"/>
          </a:xfrm>
        </p:spPr>
        <p:txBody>
          <a:bodyPr/>
          <a:lstStyle/>
          <a:p>
            <a:r>
              <a:rPr lang="pt-BR" dirty="0" smtClean="0"/>
              <a:t>Aspectos conclusivos  da responsabilidade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00628"/>
            <a:ext cx="8640960" cy="384054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pt-BR" sz="2000" b="0" dirty="0" smtClean="0"/>
              <a:t>Os </a:t>
            </a:r>
            <a:r>
              <a:rPr lang="pt-BR" sz="2000" b="0" u="sng" dirty="0"/>
              <a:t>objetivos</a:t>
            </a:r>
            <a:r>
              <a:rPr lang="pt-BR" sz="2000" b="0" dirty="0"/>
              <a:t> principais das organizações </a:t>
            </a:r>
            <a:r>
              <a:rPr lang="pt-BR" sz="2000" b="0" u="sng" dirty="0"/>
              <a:t>são gerar lucros aos investidores</a:t>
            </a:r>
            <a:r>
              <a:rPr lang="pt-BR" sz="2000" b="0" dirty="0"/>
              <a:t>, pagar os impostos e respeitar a </a:t>
            </a:r>
            <a:r>
              <a:rPr lang="pt-BR" sz="2000" b="0" dirty="0" smtClean="0"/>
              <a:t>legislação;</a:t>
            </a:r>
          </a:p>
          <a:p>
            <a:pPr>
              <a:buFont typeface="Courier New" pitchFamily="49" charset="0"/>
              <a:buChar char="o"/>
            </a:pPr>
            <a:r>
              <a:rPr lang="pt-BR" sz="2000" b="0" dirty="0" smtClean="0"/>
              <a:t>A responsabilidade  social não pode ser entendida como  </a:t>
            </a:r>
            <a:r>
              <a:rPr lang="pt-BR" sz="2000" b="0" dirty="0"/>
              <a:t>promoção da filantropia </a:t>
            </a:r>
            <a:r>
              <a:rPr lang="pt-BR" sz="2000" b="0" dirty="0" smtClean="0"/>
              <a:t> </a:t>
            </a:r>
            <a:r>
              <a:rPr lang="pt-BR" sz="1800" b="0" dirty="0" smtClean="0"/>
              <a:t>(</a:t>
            </a:r>
            <a:r>
              <a:rPr lang="pt-BR" b="0" dirty="0" smtClean="0"/>
              <a:t>ajuda </a:t>
            </a:r>
            <a:r>
              <a:rPr lang="pt-BR" b="0" dirty="0"/>
              <a:t>financeira a creches, orfanatos e </a:t>
            </a:r>
            <a:r>
              <a:rPr lang="pt-BR" b="0" dirty="0" smtClean="0"/>
              <a:t>asilos);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000" b="0" dirty="0" smtClean="0"/>
              <a:t>A </a:t>
            </a:r>
            <a:r>
              <a:rPr lang="pt-BR" sz="2000" b="0" dirty="0"/>
              <a:t>responsabilidade social </a:t>
            </a:r>
            <a:r>
              <a:rPr lang="pt-BR" sz="2000" b="0" dirty="0" smtClean="0"/>
              <a:t> </a:t>
            </a:r>
            <a:r>
              <a:rPr lang="pt-BR" sz="2000" b="0" u="sng" dirty="0" smtClean="0"/>
              <a:t>deve ser vista como </a:t>
            </a:r>
            <a:r>
              <a:rPr lang="pt-BR" sz="2000" b="0" u="sng" dirty="0"/>
              <a:t>uma estratégia de negócios</a:t>
            </a:r>
            <a:r>
              <a:rPr lang="pt-BR" sz="2000" b="0" dirty="0"/>
              <a:t>, </a:t>
            </a:r>
            <a:r>
              <a:rPr lang="pt-BR" sz="2000" b="0" dirty="0" smtClean="0"/>
              <a:t>na qual as </a:t>
            </a:r>
            <a:r>
              <a:rPr lang="pt-BR" sz="2000" b="0" dirty="0"/>
              <a:t>ações </a:t>
            </a:r>
            <a:r>
              <a:rPr lang="pt-BR" sz="2000" b="0" dirty="0" smtClean="0"/>
              <a:t> empreendidas tornam-se  </a:t>
            </a:r>
            <a:r>
              <a:rPr lang="pt-BR" sz="2000" b="0" dirty="0"/>
              <a:t>um diferencial para os produtos e </a:t>
            </a:r>
            <a:r>
              <a:rPr lang="pt-BR" sz="2000" b="0" dirty="0" smtClean="0"/>
              <a:t>serviços, além </a:t>
            </a:r>
            <a:r>
              <a:rPr lang="pt-BR" sz="2000" b="0" dirty="0"/>
              <a:t>de gerar uma imagem melhor da </a:t>
            </a:r>
            <a:r>
              <a:rPr lang="pt-BR" sz="2000" b="0" dirty="0" smtClean="0"/>
              <a:t>empresa</a:t>
            </a:r>
            <a:r>
              <a:rPr lang="pt-BR" sz="2000" b="0" dirty="0"/>
              <a:t> </a:t>
            </a:r>
            <a:r>
              <a:rPr lang="pt-BR" b="0" dirty="0" smtClean="0"/>
              <a:t>(posicionamento de mercado);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000" b="0" dirty="0" smtClean="0"/>
              <a:t>A responsabilidade </a:t>
            </a:r>
            <a:r>
              <a:rPr lang="pt-BR" sz="2000" b="0" dirty="0"/>
              <a:t>social </a:t>
            </a:r>
            <a:r>
              <a:rPr lang="pt-BR" sz="2000" b="0" u="sng" dirty="0"/>
              <a:t>passa a incorporar a cultura da empresa</a:t>
            </a:r>
            <a:r>
              <a:rPr lang="pt-BR" sz="2000" b="0" dirty="0"/>
              <a:t> e a gerar riquezas e desenvolvimento que beneficiam todos os </a:t>
            </a:r>
            <a:r>
              <a:rPr lang="pt-BR" sz="2000" b="0" dirty="0" smtClean="0"/>
              <a:t>envolvidos (</a:t>
            </a:r>
            <a:r>
              <a:rPr lang="pt-BR" sz="2000" b="0" i="1" dirty="0" err="1"/>
              <a:t>Stakeholders</a:t>
            </a:r>
            <a:r>
              <a:rPr lang="pt-BR" sz="2000" b="0" dirty="0" smtClean="0"/>
              <a:t>), </a:t>
            </a:r>
            <a:r>
              <a:rPr lang="pt-BR" sz="2000" b="0" dirty="0"/>
              <a:t>sejam funcionários, clientes, sociedade e o meio ambiente. </a:t>
            </a:r>
          </a:p>
        </p:txBody>
      </p:sp>
      <p:pic>
        <p:nvPicPr>
          <p:cNvPr id="10242" name="Picture 2" descr="Stacks Imag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06" y="5085184"/>
            <a:ext cx="2627493" cy="17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Terceiro setor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00628"/>
            <a:ext cx="7776864" cy="357984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dirty="0" smtClean="0"/>
              <a:t>      </a:t>
            </a:r>
            <a:r>
              <a:rPr lang="pt-BR" sz="2400" b="0" dirty="0" smtClean="0"/>
              <a:t>O </a:t>
            </a:r>
            <a:r>
              <a:rPr lang="pt-BR" sz="2400" b="0" dirty="0"/>
              <a:t>terceiro setor é um conjunto de </a:t>
            </a:r>
            <a:endParaRPr lang="pt-BR" sz="2400" b="0" dirty="0" smtClean="0"/>
          </a:p>
          <a:p>
            <a:pPr algn="just"/>
            <a:r>
              <a:rPr lang="pt-BR" sz="2400" b="0" dirty="0"/>
              <a:t> </a:t>
            </a:r>
            <a:r>
              <a:rPr lang="pt-BR" sz="2400" b="0" dirty="0" smtClean="0"/>
              <a:t>   organizações </a:t>
            </a:r>
            <a:r>
              <a:rPr lang="pt-BR" sz="2400" b="0" dirty="0"/>
              <a:t>sem fins lucrativos, </a:t>
            </a:r>
            <a:endParaRPr lang="pt-BR" sz="2400" b="0" dirty="0" smtClean="0"/>
          </a:p>
          <a:p>
            <a:pPr algn="just"/>
            <a:r>
              <a:rPr lang="pt-BR" sz="2400" b="0" dirty="0"/>
              <a:t> </a:t>
            </a:r>
            <a:r>
              <a:rPr lang="pt-BR" sz="2400" b="0" dirty="0" smtClean="0"/>
              <a:t>   criadas </a:t>
            </a:r>
            <a:r>
              <a:rPr lang="pt-BR" sz="2400" b="0" dirty="0"/>
              <a:t>e mantidas pela ênfase na participação voluntária, </a:t>
            </a:r>
            <a:r>
              <a:rPr lang="pt-BR" sz="2400" b="0" dirty="0" smtClean="0"/>
              <a:t>no </a:t>
            </a:r>
            <a:r>
              <a:rPr lang="pt-BR" sz="2400" b="0" dirty="0"/>
              <a:t>âmbito não governamental, dando continuidade </a:t>
            </a:r>
            <a:r>
              <a:rPr lang="pt-BR" sz="2400" b="0" dirty="0" smtClean="0"/>
              <a:t>às </a:t>
            </a:r>
            <a:r>
              <a:rPr lang="pt-BR" sz="2400" b="0" dirty="0"/>
              <a:t>práticas tradicionais da caridade, da filantropia e do mecenato e expandindo o seu sentido para outros domínios, graças, sobretudo, à incorporação do conceito de cidadania e de suas múltiplas manifestações na sociedade civil.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971600" y="4725144"/>
            <a:ext cx="73448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Algumas empresas quando se comprometem em desempenhar ações de responsabilidade social buscam parcerias com instituições que já </a:t>
            </a:r>
            <a:r>
              <a:rPr lang="pt-BR" dirty="0" smtClean="0"/>
              <a:t>promovam de </a:t>
            </a:r>
            <a:r>
              <a:rPr lang="pt-BR" dirty="0"/>
              <a:t>alguma forma ações </a:t>
            </a:r>
            <a:r>
              <a:rPr lang="pt-BR" dirty="0" smtClean="0"/>
              <a:t>sociais, independente </a:t>
            </a:r>
            <a:r>
              <a:rPr lang="pt-BR" dirty="0"/>
              <a:t>de suas áreas de atuação, </a:t>
            </a:r>
            <a:r>
              <a:rPr lang="pt-BR" dirty="0" smtClean="0"/>
              <a:t>denominadas </a:t>
            </a:r>
            <a:r>
              <a:rPr lang="pt-BR" dirty="0"/>
              <a:t>terceiro setor. </a:t>
            </a:r>
          </a:p>
        </p:txBody>
      </p:sp>
      <p:sp>
        <p:nvSpPr>
          <p:cNvPr id="6" name="AutoShape 2" descr="data:image/jpeg;base64,/9j/4AAQSkZJRgABAQAAAQABAAD/2wCEAAkGBhQSERQUEhQWFRUVFRcWFxYXFxgXFhQUFhcVFRQUFBgXGyYeGBkjGRYVIC8gJCcpLCwtFR8xNTAqNSYrLCkBCQoKDgwOGg8PGi4kHyQpLSwvLC8sLy8tKSw1KiwtNDAtMCouLCwsKS4tLywsLCw1LiksKSkpLCwqLCksKSwvLP/AABEIALcBEwMBIgACEQEDEQH/xAAcAAEAAQUBAQAAAAAAAAAAAAAABwIDBAUGAQj/xABKEAACAQICBwUEBgYGCgMBAAABAgADEQQSBQYhMUFRYQcTInGBMkKRoSNSYnKCsRQzQ5Ki0TRTVHOywhckRJPBw9LT4fAWo/EV/8QAGwEBAAIDAQEAAAAAAAAAAAAAAAEFAwQGAgf/xAA1EQACAgEBBQQJAgcBAAAAAAAAAQIDBBEFEiExQRNRYXEGIjKBkbHB0fCh4RQjJDNCUvEV/9oADAMBAAIRAxEAPwCcYiIAiIgCIiAIiIAiIgCIiAIiIAiIgCIiAIiIAiJ5eAexPLxeAexPLyjv1zZbjNa9ri9udt9oBcieZp7AEREAREQBERAEREAREQBERAEREAREQBERAEREAREQBERAESkuPjMHTGm6OFpmpXcIo9Sx+qqjax6CFxeiIbSWrM8marTGtOGwv6+sqneE9pz5It2+Ui/WLtPxGJJTCg0afMfrWHMsNifh/enJHC7y5uTtO25J5knfNuGM37RWXbQS4VrXx6El6R7ZEFxQoM32qjBB+6tz8xNBie1bGv7PdU/upc/FyR8pxzW4QBN2GPWuhV2Z10v8vgdI3aFjz/tBHklMf5JUnaBjh/tBPmlM/wCSc6BKgJnVMP8AVfA1nk2/7P4s7DC9qGMX2u7f7yWPxQj8pVrLpxsUuGrsoRilQWUk2yVCLgnaJyKibrSvgFKid9KnZxyqOzVXXzXMqnqplLtquuGPwWjbR1HovbddmPebaUXr8ja6L12xNGwz94v1ani2dG9ofG3SSBqzrYmMDAIyOoBYb1sTYZW+OwgSHA86XQGsDYKkrqqsa1Rrg3F6dIACxG453fbt9kyj2c7rLVUnrzOr2zDHox3fJaNacV4sl2JpNAa1UcUPAcr22022MOZHBh1Hrabu8uZRcHpJaM5qFkbI70HqhERPJ7EREAREQBERAEREAREQBERAEREAREQBERAEtV6wUXP/AOy4Zp8ZiMx6Dd/OU+19orBo3l7T4JfXyRlqr32W6mJJbNfaN3TpI71/0BXqV/0hqheidm3fQv8Aswo2ZSdzceO21++YyhtxBAIIIIIuGB3gjiJxuyNuW4V7nP1oyfrd/mvH5mbKw45Fe7y7iIGyoLKLD8/PnMCtVvOt1p1OenephwXp7yguXpc9m90+1vHHmeNE+vYmRVk1q2qWqZxeTXOmW5NaHoErUTxRKwJvJGi2egSsCXsFo+pVbLSRnbkqk26m24dTN5S1GxBG3ug3BDUBYn6vhuoPmRPFmRTTp2k0te9pHuvHut/txb8kYeiEFMHEMARTYCmp9+vbMt/soPGfJR70wWqEkkkkk3JO8k7ST1mZpqqAUoqQVoLlJG0NVPirODx8fhB5U1muzTjtpZLyLnpyXBH1fYOzlhYq1XrS4v6L3F282uPF6OGYewKZS/KqKlR6inkfGh6giabNM7R2ku7zK656T2zqDYgi+V0J9lxc24EEg7DPOzclYt6nJcOTPe3dnTz8R1Vv1k9V46dBRqFSCpIINwQbEEbiCNxki6p6995aliSA+5am4MeT8A3XcenHgsZg8jCzZlZQ6Na2ZG3EjgbggjgVMtATvJ015ME/gz4/VkXYVrXJp6NMni8qnC6ka2ZsuHrHbupuePJGPPkeO7lfuROduplTPdkdjjZMMitTh/w9iImE2RERAEREAREQBERAERNZrBp+nhKJq1PJVHtO22yr8N/ACAbOW3rqN5A8yB+chPTevOKxJN6hppwp0yVFvtMPE3rs6Cc+wvv2+e2CdD6OVwdxv5SqfOeHxDUzemzIRxQlT8VtO21X7TKlNgmLPeUzs7y3jTq1vbX5+e6BoStEpp1AwBBBBFwRtBB3EGVQQYuPq2Tz2TUGbbSGPp0kZqjABVLEEi5Ci5sDvkVaH7S3LZcRSBBuc1PwMo5FT4WtsHuzmNsbDyc+fa0yT0Wm6+Hw6fI9rLro0jPr1O8MtsZi6O0xRxH6moGO8ofDUHmh2nzFx1mQxnC5GJdjT3LouL8S0qshYtYPVHma01uM0Dhqrl6lBGc72u6X6sEYAnra82BMoMzYuZkYrbpm469zPVlFdq0nFPzNPU1SwZ/YW+7VqD/ExEtU9UMIvuO3Rqpt/Aqn5zckygy0jt/aKWnbP9PsYP8AzMRvXs0UeClT2ZKNFT9xL9eLt8Wmg1m0+i0AtIvnq7iQFtR/rAt7qGOxb2Nrmw2X2Onq1JaJetTWoKdygJYHM9hlGVhvIW977BOY0UgOfHYtVqKCSqEWV2FlUZR7g2KF3bOQ22uL/CWUq+1ynY3o3Lik+5d7N3GptjZvNJVx5Jc5Px7jnbz28zaqvXFfE1W94bbe1VciyDkoX4AATHbA1BSWqUIps2UPssWF9nP3W27vCeRlmkpa6dDoFNdfxlzBYN6rZUFzYsSSFVVG9mY7FUbNp5jiZmVtBsEZkqU6uQXcUy2ZVG9rMq5lHFlvbjs2y5o4ZcI7ca1YJ+CiocjyL1E/cnuExDU3V1NmUgj/AMjiOBHUzoMLY8cjH7STab5HEbX9J7MLN7CEU4x03u9+Rd0e3fUBTH6yjmZRxeixzuF5sjZmtxDt9UywBL76LDOKmFqLTYMGFN2FM02BuO6qN4WUHdchgOB3y/pK2VCwpiqc3eCkwanvGRvCSoY+K6qbDZuvaWmyrbqv6a6L4cn00/ORzvpFj4t/9fi2Re9zjrx179OfmYOa26StqbrF+k0bMfpadg/2h7r+vHqDImYzY6tab/RsSlS/h9l+qHf8Nh/DLHNpV1fDmuRQ7Nynj28fZfB/f3E1RKUMqnMncCIiAIiIAiIgCIiAJD/ahpJqmM7v3aKKAPtOA7N8Co/DJgnMaxagUMXV71mdHIAJQrZgNguGB222XHKARHobRTYmvTopsLm1zuUAEsx8gDJbwfZvgkUBqRqHizu1z6KQB6CU6vdn1LCVhWSpUchWWzZLeK1zsUG+z5zqoJIu171Cp0KRr4a6qpGdCSwAJADKW27CRcEnffZbbwMmXtI0mlPA1EJGerZEXidoLHyCg7fLnIakBEv9l2kTUwWRjc0XNMfcsrqPTMR5ATC7RNdHoEYegctQi7uN6KdyryY778Ba2+4yuyzR5p4Muwt3tQuv3AFRT6lWPkRI31rxJqY3Esf65x6Icg+SiSDCFJ2zVmDMqkZ6huwDN7OZjxJt1mZhyGHAidbrXghR0Fh1Ue01F26s6s7E+p+QnBaFqeMjgR8x/wCmZ41a176fFGlZk6XKprgzzSOGNNwQTY7VPEEdeY5zqtWtejcU8W1xuWsdrL0q22sv2vaHUbtTpqnekDyYfMEfymiUTPPFqz8fs746r84ruZVXWTwsjWp6ddCaG9DuIINwQRcEEbCCDe8tkzR6n6bFeiKbfrKKAffpCyqw6r4VP4Tzm7Jnx/aez54GTKmXLp4ro/zqdvh5EcmpWR6/MpMoJlVSwUsxCqN7MQqj1PHpLFHE06n6urTc8ldb/ukgn0E8VYGTZDtIVyce9J6Gd31QluSkk+7UoxqoUy1VBRyNjC4JU3B9DxHOc1rdpTvalHCKERAVLZEC7SLIuzgFN7faHKb3SwYFQ1xYGwPC5udh3TG0boiglVsVUdi2ViVYXRdmWoykeIt3YbKCLAnjYWvNnJQ0UrGlpyfLX81MVeVpbOLXGK1jpx4mm0uL08JhvZorUa9vaZ23M54ttYXt7x6SvWKqi4FaYUArUpKCL7aaLXYA9Qzk33nPtm20WVL03yhyoNRAeLik5UetyB1ImBrJgh3dVF8WXxJ9oCzoR5pb4yxrutUY2N8G3F/p+e4r6M1u2lWP2Xx823x8+JhUMC5wNBgLqprM1iLrmqBAxW98vgG21phgTqaWGGF7pTZlFJVccD4e6xCfvLUHwmg0hhO6qvTJvkYrfmAdh9RY+s7vYeZ2sJUSWjg9PNHG+kEN7JlkR5Sb/b4ox7yhmnpMtMZ0DZz6QYy2TPWMtEzE2ZYomXUTSffYKmSbsl6Z/B7P8JWdDI77JsX/AEinf6jgeeZW/JZIk5nJhuWySO6wrO0ojJ93y4CIia5tiIiAIiIAiIgCIiAJFuvmtmKo4x6VKsyIFQgAJ7y3O0qTv6yUpz2l9RsNiapq1VcuQASHZRZRYbBsgELYrGPVbPUdnY+8xLHyueHSbLVfD4V64GMqFE2WFvAx5VHvdF9PVePUa0dmPdU2q4Z2YIMzU3sWyjaSjAC5A22I9eEj+8gk+jKSgKAtgoAAA3AW2AW4WkGa4YQ08diFPGqzjyqfSD/FOy7KdPswfCubhFz078FuA6eQJUj7x5CbTXzUk4u1WjYVlGUg7BUXaQL8GBJsetjwIkGj0xilxGgFIN2o9yrjirU2Wmb+akHyacHoal4i3AC3qf8AxMuvonE0CVelWTNsYZWyut9xK+Fh6mKddUG0gW4D+U2IWPcdaXM0raI9srpPRIu6ZqfRgcSw+ABv+YmkAmRi8UajX3AbAOQ/nLIEtMet1wSZz2berrXJcjO0LpI4eulUbcp2j6yHY6+qkyTaVdXRXptmRhdT+YYcGG4j/wASKFE6PVHTQpO1Oo1qVTidyVB7LnkCPCehB92UfpDsdZ9G/D+5FcPHw+3ib+x9o/w1vZz9mX6Pv+5la9UHzUX2mnkyDktQFi46FgVbr+GcyBJOr4QVFalU9moACd9r7UqKRsNjZgRvHnI2q0CrMrbCpKnzU2PzEzejWcsnFVTWkq9ItfJ/nUx7exHRf2iesZ8UdJoPEs+GdWYt3VRMtyTlSorggX3DMi7OZmcdINTw7tTVGdGUksC1ka6kgXtsfJvB9uaLVqvatkJstYd0eQLEGm3pUCHyvNnQxJR7kX3q6ncym6uh8xcSs2vVDG2jG+cU4vRtae5/c94V8pUaRk0+K1MnF1glbOmxbrVSwsArAVEAHQED0lzWNAlYqOCJu+6Mtvw5Zr8XiFYjKCFVEQZiCxCKFBYgAXsOAlvF4xqjZmNzZR6KAo+QlDbKPrwhyctV+v3Ntz4ceZtdY2AdQDvTOehrM1Uj+O/rNLrEfpr8TSos33jSS/8AP1leZqjgEkliq3+CL8BYekxNOYjPiKpG7MVX7qeBP4VE6r0e3rMm25931/YqtpzTqS8fozBYy2xnrGWmM7Bsooo8Yy2xnrGUTE2Zoo7Xsof/AFuoOdE/J6f85K0irslpE4ms3BaQHqzqR/hMlWUOY/5rOu2YtMdebERE0yyEREARKXcAEk2A2kncBxJnNaQ7RsFSNu8NQj+rUsP3tin4wDp4nDHtbw39VX+FP/uTOwPaZg6hsXal/eKQP3luB6kQDqzIixHabjVdl+i8LMv6s+6SPr9JLNGsrqGRgykXDAggjmCNhkLa/aGOHxlQ28FUmqh4eI3ceYYn0I5wSjtNQdc62Lq1KdfJ4UDLlUr71mvtPNZ3M+e9E6VqYaqtWkbMvPaCDsKsOII/9uJIuE7XaJUd7QqBuOQoy+hYqflAO9qEAG+7jflxnzkbX2buHlwnb60dpbYim1KghpowIZmIzlTvUBdi3G83J8pw8gI67suUnHi3ClUv5XQfmRJhEj/sp0EUR8S4t3gCU+qA3ZvIta33L8Z0i684E/7TT+JHzIkg3hEgzXrQv6NjagAslQ96nk5JI9GzD4ScadQMAVIIIuCDcEHaCCN4nLdomrf6Th8yC9WjdlA3svvp52AI6qOc2cazcnx5M0M+h21cOa4kMgSsCeAStRL1I5Js9AlxZSBOj1XpeGo1MKa4ZAubLdUIbO9MObZswQX3gHZvuPGRd2FTs0b06LmTTX2s1DUzdAaRxCUQv6LUrKtzTYBwADtymyHMl9tgRvIvt2c7i1fvGNQEOWLMGBU3Y3JIO7aZ0dfCVnuxvVI9rK61mX7wRmI9ZjjSj5cpIdRuWoq1FH3Q4OX0tOXp2vXj3SnKjdcuLfV/FItr8edtcYSm9I8tV+fU0dJCSAt7k7LC5J4WA3mdFpk2rMSLFsrsvFXdQzqeoYsLdJj/AP8AVcXyZKd9hNOmlMkcsyjNb1mEXmptXaUM5RjCOmnVnnGo7BPjrqXS8oLy2XlBeUqgbDkX6eJKMGG9SGHmpuPmJRp2iExFUD2c5K/dbxr/AAsJjvUmTrGf9YbolIedqNMX9bX9Z1Po63GycemiNDO9ar3/AEZrGMtsZ6TKJ1rZVJHm+VVRZfOXKVOWq4LuEUXNwoA3libWHrYTBKRsxhwJL7I8DloVqp/aVAo+7TG/952HpO+mt1f0UMNh6VEe4oBPNztc+rEmbKc/bPfm5HZY9fZVRh3IRETEZxETE0tVKUKrLvWm5HmFJEAiXXvW5sTVakjWoIxUAbqjKbF25i+4buO87OZw2FeowSmrOx3KoLE+glpd3pJX7J8NTGGdxbvGqFXPEKAMi+Vjf8RkEnCf/CMba/6NUt+C/wAM1/lNRicM9NitRWRhvVgVI9Dtn0VNHrfqyuMoFdgqLtpufdb6pI25TuPoeEkakW6n62PgqouSaDH6ROAv+0UcGG/qBblaW9N6Co4yjkqC43q6+0ptsZD5ehkP1NSMapI/RnNuWUg+RDSXNUkqLg6C1lKuqZCG3+AlVv8AhAPrAI20t2Y4qkT3QWuvAqQr26qx3+RM0b6s4ob8NW/3bn8hJc1o1zo4IWbx1SLrTU7bfWc+6vzPAHbI+xnahjHPg7ukOAVMx9S97/ASAavC6m4yobLhqg6sAg+LkTrtXuyqzB8WwIG3ukJIPR32XHQfGaHD9peNU3Lo/Rqa/wCTKZ2OrPaXTxDCnXXuah2Kb3pueAudqk8js68IB2SUwoAAsALADYABuAHKfOQn0fPnASQiWeyfEM2EdSbhKxC9AVRiB0zEn1nbGQlq3rtVwVNkppTYM+cls175VWwykbPDJY1b0u1fCU69UKhZWY2uFADMAfEd1gDBBHvaDqgaNQ4ikv0Tm7gfs3J+SsfgdnETjQJIesvaehzUsPTWopBVnqXKMDsIVBYsOpI8jOCoOrbwAeW23ptlnRmqMdJlFlbLlZPeq0SfeUASsLL/AHQ8pQadpY0ZNdvCL4lPk4V2OtZLh3o9pMQQQSCNxGwg8wRum3paXFTZiBmv+2UfSryLWsKo5hvFyaakCXaVEme8mmm2DVyWnia1E7lLdq1b7u82Z0YT7FWi/K1VUJ/DVykTFxmDqUrd4jKDuJHhb7rDwt6GVJhRxJl1cW1HYhure0jAMj9GU7D+fIicxLZGNZLdom9fFcPoXU1dVDtLoaLwev6fua4vKC8ydL0FVlZBZKqB1F75dpV0udpyurDytNcXlHKl1ycZc1wPLkXS8zdYDeqG4PRosp5juaan+JWHpNWXmwD97hftYdvjQqt/lqn/AO7pLfZFiqv0fVaGC1b8Gvf8P2NaxlylTnlNJedwgufQc51c5GlCHUV6uRep3fznU9l+rRqVf0qoPBTJFO/vVOLeS3+J6TRasas1MfW4rTUjvH+qN+RebEbuW89ZswWCSlTWnTAVEACgcAP/AHfK3Ku3VuLmy7wMVzl2slwXLxL4E9iJVl+IiIAlFakGUqdxBB8iLGVxAPnrSujGw9Z6L76bZb8191h0K2PrPdF6Xq4Z89GoUbcbbmHJlOxh5iTTrHqjQxgHeAq4FlqLsYDkeDLfgfS04DSPZTiUuaT06o5H6Nvgbr/FIJMjR/a3VXZWoo/VCUPwOYH5TptHdpeDq+0zUTyqLs/eW6/EiRZpDV7EUL97QqKB72W6/vLdfnNcDA0PorDYpKihqbK6ncykMD5ESzpfSK4ehUqtupoWtzI3L6mw9ZBOidM1cNUD0XKniPdfo67mHz5ETv8AW3WQYnRAqJ4e8qojre+VlJZl6i6gjoRJBHWOxr1qj1KhzO5LMevIcgBYAcABOi1U1AqYxe8Z+6pXIBtmZ7Gxyi4AANxc8RunKyQNFdqKUKNKkMMSKaKl+8AvlABNsvE7fWQDzTHZQ9OmWoVe9IF8jKFZrfVINr9CPWcBJK/0wL/Zm/3g/wCiR7j8QKlWo6rlV3Zgu/KGYtlv0vAJe7PNPnE4Wzm9Ske7YnewsCjHqRsJ4lTIZE7zsjxBGIrpwakreqPb/OZwYgHb6g6m0MZTepWLnJUy5VYKrDKjbbDNxO4ibXtP0v3NKlhKVlDLdguwCkvhRB0JB9EtxmT2Rf0at/f/APLpzkO0fEFtIVQfcFNB5ZA35uYBztCgzsqICzMQqgbyxNgBJAwPZExQGrXysfdRMwXzYkX9AJquy7CB8dmP7Ok7j7xKpf4O0mGAyEdY9XauBcLUIdG9ioBYNberD3WHLb+dtatWS12i4MPo+sSNqZai9CrC/wDCWHrIXVrT1GThJSXNHicI2RcZcmbIS8tWNK4YU6WGcNfvqXeEWtlIIUi99oveYVKrcgTcy7+3mlHl9fzgVuz8RYlTlPnx18l+amyWtLeIqXtLbGWmMtKMGNMlPXVlHl7VlkQde7on8eZm1fHhG50aiuOiVR3b+mdaPx6zSGpN1obxVDSO6ujUfxOPoj6VVpn0nOs3PZ05Sg2rTu5G93rU81y1qi/d+e4us8ydFaRFKqGYZkIKVF+tScZXA62Nx1UTXl5TeV8Vo9USptPVG50incuybGI3N7rKQGRxzDKVb1m51X1DrYwipVvTo78x9txypg8PtHZyvNl2anD4lgldFetQX6IttBpZr2ynYWRm2E7gwtukpgS7ec5QW6uPUtMXAhZ/Mb4dF9zF0boynQprTpKERdwHzJO8k8SZlxE0uZeJJLRCIiCRERAExNLaRGHo1KzBmWmpYhbXIG+1yB85lyxj8IKtJ6bey6Mh8mBB/OAcZ/pcw39TX+FP/uTqtA6aTF0FrUwwViws1swKsVINiRwvv4yB8dgXo1HpVBZ0Yq3mOI6EWI6ETe6n66vgiVK95SY3K3syta2ZCdm4C4O+w2jjBJNVpzesWoeHxQJCilV4VEFrn7ajYw+fIiWKHafgmFy7oeTU2J/huPnNdprtVoqhGGVncjYzLlRTzIPiNuVvWSQRfWpFWZTvUlT5qSD8xNzg8zaNxI91MRQf1YVKZ/JZpGYkknaSbk8ydpMk7U3VYvousr7Dirst+AAAosemYZvIiQSRhJE0X2XU61GlVGIcd5TV7BV2ZlBt85H9egyMyOCrKSrA7wwNiPjOz1M7QhhaYo11Zqak5GWxZATcqQSLrcm1tova0A2/+iCn/aKn7ix/ogp/2ip+4sydI9q+HVD3KvUe2wMuRQftEm9vISPMTrRiqjFmxFW5O5ajKo6BVIAHSSCUtV9RFwVVqi1WcshSxUAAFla+z7shkSX+zbDVv0dq1epUc1SCgd2a1Nb2YZibZiSeoCyIBICJV7I/6NW/v/8Al05x/aLRy6RrfaFNh5Gmq/mpm07PdcKGEp1adcsuZ86sFLA+FVIOXaD4fnK+0eiuIp0MdQu1NgabGxBFmbISCLjbnXb9nnAMPssxIXHWPv0XUeYKP+Sn4SYJ88aOx70KqVaZsyMGHLqD0IuD0MlTA9qeFZL1M9NrbVylxf7LLvHnaSGbDtCxATR9e/vBUHUs6j8r/CQnOo1210ONKpTBWihuAfad7WzNbcACbDqSemk0LolsTXp0V99rE/VTe7ei39bc5ANnrTQKUdHg/wBkB/eYt/xmHqqP9dw398n+KdH2r0wtfDqosFoWA5APYD4TndVP6dhv75P8QgEz4nVzD1PboUyeeUA/EWMwKuoODb9kR5O4/wA06ET2ZVbZHlJ/E15Y9Uvain7kcynZ5gwQQj3BuPpH2EbQd84bWbs8xT4ysaFLNTds6tmRQM/iYeJgdjFuHKS/PLTxY5We22zFPCplHdS08iHsH2SYtvbalTH3i5+Ci3znSaM7IcOljWqPVPIfRr8rt/FO9tPZjUIkQwaYdNfMwtG6Ho4dctGmlMccosT947z6zNiJ7NxJJaIREQSIiIAiIgCIiAczrdqRTxozA93WUWD2uGHBXHEcjvHykaaR1FxlEm9FnH1qX0gPoPEPUCTjEA+eH0ZVBsaNUHkabj/hMrC6s4qp7GHqm/Eoyj957D5yfLT2CdSNNW+y1swfGEWG3uVN83Sow2W6C9+fCSSqACw2DlKogg5HXHUFMWe9pkU61rEkeCoBsGe20Ebsw4bwdlo5xmpONpGxw7t1Qd4D5Zbn4gSdIgEDUNUsY5sMNW/EhQfF7Cdfq32WHMHxhFht7lTe/So2632Rv58JJUQTqUqgAsNgG4cpFGsPZpiFrO2HUVKbMWUZlVkub5SHIBtewIO6SzEEEGnUXHf2Z/in/VJR1W0MRo+nh8TT911dGsdjO5sbG24g750MQCK9PdldVGLYUion1GIWovQMfC3mSD575zFTVTFqbHDVvRGb5rcSe4gnUhLR3Z/jKpH0Xdj61QhQPw7WPwkm6qan08Ehsc9VvbqEWuPqqPdXpx48LdBEEEedpGreIxNek1CkXVaZUkFRY5ibeJhwmi1e1LxlPF0HegyqlVGY5k2AG5OxryYIgHgnsRAEREAREQBERAEREAREQBERAEREAREQBERAEREAREQBERAEREAREQBERAEREAREQBERAEREAREQBERAEREAREQBER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 descr="http://2.bp.blogspot.com/-y1e2e7oyJcs/TwxuYhx6F6I/AAAAAAAAACA/LJNNyaqGSPM/s1600/terceiro+se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71" y="90678"/>
            <a:ext cx="2811122" cy="1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do terceiro setor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00628"/>
            <a:ext cx="8136904" cy="376853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dirty="0" smtClean="0"/>
              <a:t>     </a:t>
            </a:r>
            <a:r>
              <a:rPr lang="pt-BR" sz="2600" b="0" dirty="0" smtClean="0"/>
              <a:t>Segundo </a:t>
            </a:r>
            <a:r>
              <a:rPr lang="pt-BR" sz="2600" b="0" dirty="0"/>
              <a:t>Villas Boas </a:t>
            </a:r>
            <a:r>
              <a:rPr lang="pt-BR" sz="2600" b="0" dirty="0" smtClean="0"/>
              <a:t>Neto (2003,p</a:t>
            </a:r>
            <a:r>
              <a:rPr lang="pt-BR" sz="2600" b="0" dirty="0"/>
              <a:t>. 42</a:t>
            </a:r>
            <a:r>
              <a:rPr lang="pt-BR" sz="2600" b="0" dirty="0" smtClean="0"/>
              <a:t>), </a:t>
            </a:r>
          </a:p>
          <a:p>
            <a:pPr algn="just"/>
            <a:r>
              <a:rPr lang="pt-BR" sz="2600" b="0" dirty="0"/>
              <a:t> </a:t>
            </a:r>
            <a:r>
              <a:rPr lang="pt-BR" sz="2600" b="0" dirty="0" smtClean="0"/>
              <a:t>    a função do </a:t>
            </a:r>
            <a:r>
              <a:rPr lang="pt-BR" sz="2600" b="0" dirty="0"/>
              <a:t>Terceiro </a:t>
            </a:r>
            <a:r>
              <a:rPr lang="pt-BR" sz="2600" b="0" dirty="0" smtClean="0"/>
              <a:t>Setor, </a:t>
            </a:r>
          </a:p>
          <a:p>
            <a:pPr algn="just"/>
            <a:endParaRPr lang="pt-BR" sz="2600" b="0" dirty="0"/>
          </a:p>
          <a:p>
            <a:pPr algn="just"/>
            <a:endParaRPr lang="pt-BR" sz="2600" b="0" dirty="0"/>
          </a:p>
          <a:p>
            <a:pPr algn="just"/>
            <a:r>
              <a:rPr lang="pt-BR" sz="2400" dirty="0" smtClean="0"/>
              <a:t>    “</a:t>
            </a:r>
            <a:r>
              <a:rPr lang="pt-BR" sz="2600" b="0" dirty="0" smtClean="0"/>
              <a:t>[...] é </a:t>
            </a:r>
            <a:r>
              <a:rPr lang="pt-BR" sz="2600" b="0" dirty="0"/>
              <a:t>atuar como um agente de transformação social, que com sua missão ímpar de prestar um benefício, </a:t>
            </a:r>
            <a:r>
              <a:rPr lang="pt-BR" sz="2600" b="0" dirty="0" smtClean="0"/>
              <a:t>construir </a:t>
            </a:r>
            <a:r>
              <a:rPr lang="pt-BR" sz="2600" b="0" dirty="0"/>
              <a:t>uma nova consciência caracterizada pela urgência de reverter indicadores sociais paradoxais à grandeza econômica e à diversidade imensa de recursos naturais que detém o </a:t>
            </a:r>
            <a:r>
              <a:rPr lang="pt-BR" sz="2600" b="0" dirty="0" smtClean="0"/>
              <a:t>Brasil”.</a:t>
            </a:r>
            <a:endParaRPr lang="pt-BR" sz="2600" b="0" dirty="0"/>
          </a:p>
          <a:p>
            <a:endParaRPr lang="pt-BR" dirty="0"/>
          </a:p>
        </p:txBody>
      </p:sp>
      <p:pic>
        <p:nvPicPr>
          <p:cNvPr id="12290" name="Picture 2" descr="http://www.revistadigital.com.br/wp-content/uploads/2012/01/Terceiro-se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8640"/>
            <a:ext cx="2110942" cy="20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do terceiro setor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00628"/>
            <a:ext cx="8856984" cy="5280700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 algn="just"/>
            <a:r>
              <a:rPr lang="pt-BR" sz="2000" dirty="0" smtClean="0"/>
              <a:t>     O </a:t>
            </a:r>
            <a:r>
              <a:rPr lang="pt-BR" sz="2000" dirty="0"/>
              <a:t>terceiro setor é composto por diversos tipos de </a:t>
            </a:r>
            <a:r>
              <a:rPr lang="pt-BR" sz="2000" dirty="0" smtClean="0"/>
              <a:t>organizações:</a:t>
            </a:r>
          </a:p>
          <a:p>
            <a:pPr marL="237744" lvl="2" indent="0" algn="just">
              <a:buNone/>
            </a:pPr>
            <a:r>
              <a:rPr lang="pt-BR" sz="2000" dirty="0" smtClean="0"/>
              <a:t>a) </a:t>
            </a:r>
            <a:r>
              <a:rPr lang="pt-BR" sz="2000" b="1" dirty="0" smtClean="0"/>
              <a:t>Associação</a:t>
            </a:r>
            <a:r>
              <a:rPr lang="pt-BR" sz="2000" dirty="0" smtClean="0"/>
              <a:t> - [...] é </a:t>
            </a:r>
            <a:r>
              <a:rPr lang="pt-BR" sz="2000" dirty="0"/>
              <a:t>a congregação de certo número de pessoas que expõe em comuns conhecimentos e serviços voltados a um mesmo ideal e movidos por um mesmo objetivo, seja a associação econômica ou não, com capital ou sem, mas jamais com intuito </a:t>
            </a:r>
            <a:r>
              <a:rPr lang="pt-BR" sz="2000" dirty="0" smtClean="0"/>
              <a:t>lucrativo (CAMARGO, 2001).</a:t>
            </a:r>
            <a:endParaRPr lang="pt-BR" sz="2000" dirty="0"/>
          </a:p>
          <a:p>
            <a:pPr marL="237744" lvl="2" indent="0" algn="just">
              <a:buNone/>
            </a:pPr>
            <a:endParaRPr lang="pt-BR" sz="2000" dirty="0" smtClean="0"/>
          </a:p>
          <a:p>
            <a:pPr marL="237744" lvl="2" indent="0" algn="just">
              <a:buNone/>
            </a:pPr>
            <a:r>
              <a:rPr lang="pt-BR" sz="2000" dirty="0" smtClean="0"/>
              <a:t>b) </a:t>
            </a:r>
            <a:r>
              <a:rPr lang="pt-BR" sz="2000" b="1" dirty="0" smtClean="0"/>
              <a:t>Organizações não governamentais </a:t>
            </a:r>
            <a:r>
              <a:rPr lang="pt-BR" sz="2000" dirty="0" smtClean="0"/>
              <a:t>(ONGs) - são </a:t>
            </a:r>
            <a:r>
              <a:rPr lang="pt-BR" sz="2000" dirty="0"/>
              <a:t>instituições propriamente privadas, mas sem fins lucrativos. Lucros eventuais devem ser reinvestidos nas atividades fim, não cabendo a sua </a:t>
            </a:r>
            <a:r>
              <a:rPr lang="pt-BR" sz="2000" dirty="0" smtClean="0"/>
              <a:t>distribuição </a:t>
            </a:r>
            <a:r>
              <a:rPr lang="pt-BR" sz="2000" dirty="0"/>
              <a:t>entre os membros da organização. </a:t>
            </a:r>
            <a:r>
              <a:rPr lang="pt-BR" sz="2000" dirty="0" smtClean="0"/>
              <a:t>Seus responsáveis </a:t>
            </a:r>
            <a:r>
              <a:rPr lang="pt-BR" sz="2000" dirty="0"/>
              <a:t>legais </a:t>
            </a:r>
            <a:r>
              <a:rPr lang="pt-BR" sz="2000" dirty="0" smtClean="0"/>
              <a:t>não </a:t>
            </a:r>
            <a:r>
              <a:rPr lang="pt-BR" sz="2000" dirty="0"/>
              <a:t>podem receber remuneração através de salários. O capital acumulado de uma ONG não pode </a:t>
            </a:r>
            <a:r>
              <a:rPr lang="pt-BR" sz="2000" dirty="0" smtClean="0"/>
              <a:t>converter no </a:t>
            </a:r>
            <a:r>
              <a:rPr lang="pt-BR" sz="2000" dirty="0"/>
              <a:t>patrimônio dos seus executivos. Não </a:t>
            </a:r>
            <a:r>
              <a:rPr lang="pt-BR" sz="2000" dirty="0" smtClean="0"/>
              <a:t>havendo herdeiros, </a:t>
            </a:r>
            <a:r>
              <a:rPr lang="pt-BR" sz="2000" dirty="0"/>
              <a:t>neste </a:t>
            </a:r>
            <a:r>
              <a:rPr lang="pt-BR" sz="2000" dirty="0" smtClean="0"/>
              <a:t>caso, se o(s) criador(es) da </a:t>
            </a:r>
            <a:r>
              <a:rPr lang="pt-BR" sz="2000" dirty="0"/>
              <a:t>ONG </a:t>
            </a:r>
            <a:r>
              <a:rPr lang="pt-BR" sz="2000" dirty="0" smtClean="0"/>
              <a:t>desaparece(m), </a:t>
            </a:r>
            <a:r>
              <a:rPr lang="pt-BR" sz="2000" dirty="0"/>
              <a:t>uma outra pessoa deve assumir seu lugar</a:t>
            </a:r>
            <a:r>
              <a:rPr lang="pt-BR" sz="2000" dirty="0" smtClean="0"/>
              <a:t>. Mas se a </a:t>
            </a:r>
            <a:r>
              <a:rPr lang="pt-BR" sz="2000" dirty="0"/>
              <a:t>ONG desaparece, seus bens devem ser transferidos para uma outra organização do mesmo </a:t>
            </a:r>
            <a:r>
              <a:rPr lang="pt-BR" sz="2000" dirty="0" smtClean="0"/>
              <a:t>gênero (FERNANDES, 1994).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504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do terceiro setor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00628"/>
            <a:ext cx="8568952" cy="57573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37744" lvl="2" indent="0" algn="just">
              <a:buNone/>
            </a:pPr>
            <a:r>
              <a:rPr lang="pt-BR" sz="2000" dirty="0" smtClean="0"/>
              <a:t>c) </a:t>
            </a:r>
            <a:r>
              <a:rPr lang="pt-BR" sz="2000" b="1" dirty="0" smtClean="0"/>
              <a:t>Institutos</a:t>
            </a:r>
            <a:r>
              <a:rPr lang="pt-BR" sz="2000" dirty="0" smtClean="0"/>
              <a:t> - os </a:t>
            </a:r>
            <a:r>
              <a:rPr lang="pt-BR" sz="2000" dirty="0"/>
              <a:t>institutos não correspondem a uma espécie de pessoa jurídica, podendo ser utilizada por uma entidade governamental ou privada, lucrativa ou não lucrativa, construída sob a forma de fundação ou de associação. Usualmente, </a:t>
            </a:r>
            <a:r>
              <a:rPr lang="pt-BR" sz="2000" dirty="0" smtClean="0"/>
              <a:t>vê-se </a:t>
            </a:r>
            <a:r>
              <a:rPr lang="pt-BR" sz="2000" dirty="0"/>
              <a:t>o termo instituto associado a entidades dedicadas a educação e pesquisa ou à produção </a:t>
            </a:r>
            <a:r>
              <a:rPr lang="pt-BR" sz="2000" dirty="0" smtClean="0"/>
              <a:t>científica (SZAZI, 2001).</a:t>
            </a:r>
            <a:endParaRPr lang="pt-BR" sz="2000" dirty="0"/>
          </a:p>
          <a:p>
            <a:pPr marL="237744" lvl="2" indent="0" algn="just">
              <a:buNone/>
            </a:pPr>
            <a:endParaRPr lang="pt-BR" sz="2000" dirty="0" smtClean="0"/>
          </a:p>
          <a:p>
            <a:pPr marL="237744" lvl="2" indent="0" algn="just">
              <a:buNone/>
            </a:pPr>
            <a:r>
              <a:rPr lang="pt-BR" sz="2000" dirty="0" smtClean="0"/>
              <a:t>d) </a:t>
            </a:r>
            <a:r>
              <a:rPr lang="pt-BR" sz="2000" b="1" dirty="0" smtClean="0"/>
              <a:t>Fundações</a:t>
            </a:r>
            <a:r>
              <a:rPr lang="pt-BR" sz="2000" dirty="0" smtClean="0"/>
              <a:t> - </a:t>
            </a:r>
            <a:r>
              <a:rPr lang="pt-BR" sz="2000" dirty="0"/>
              <a:t>são patrimônios destinados a servir, sem intuito de lucro, a uma causa de interesse público, ou por indivíduos ou empresas, quando assumem natureza de direito </a:t>
            </a:r>
            <a:r>
              <a:rPr lang="pt-BR" sz="2000" dirty="0" smtClean="0"/>
              <a:t>privado</a:t>
            </a:r>
            <a:r>
              <a:rPr lang="pt-BR" sz="2000" dirty="0"/>
              <a:t> (SZAZI, 2001).</a:t>
            </a:r>
          </a:p>
          <a:p>
            <a:pPr marL="237744" lvl="2" indent="0" algn="just">
              <a:buNone/>
            </a:pPr>
            <a:endParaRPr lang="pt-BR" sz="2000" dirty="0" smtClean="0"/>
          </a:p>
          <a:p>
            <a:pPr marL="237744" lvl="2" indent="0" algn="just">
              <a:buNone/>
            </a:pPr>
            <a:r>
              <a:rPr lang="pt-BR" sz="2000" dirty="0" smtClean="0"/>
              <a:t>e) </a:t>
            </a:r>
            <a:r>
              <a:rPr lang="pt-BR" sz="2000" b="1" dirty="0" smtClean="0"/>
              <a:t>Organização </a:t>
            </a:r>
            <a:r>
              <a:rPr lang="pt-BR" sz="2000" b="1" dirty="0"/>
              <a:t>da sociedade civil de interesse </a:t>
            </a:r>
            <a:r>
              <a:rPr lang="pt-BR" sz="2000" b="1" dirty="0" smtClean="0"/>
              <a:t>público</a:t>
            </a:r>
            <a:r>
              <a:rPr lang="pt-BR" sz="2000" dirty="0" smtClean="0"/>
              <a:t> </a:t>
            </a:r>
            <a:r>
              <a:rPr lang="pt-BR" sz="2000" dirty="0"/>
              <a:t>(OSCIP</a:t>
            </a:r>
            <a:r>
              <a:rPr lang="pt-BR" sz="2000" dirty="0" smtClean="0"/>
              <a:t>) - </a:t>
            </a:r>
            <a:r>
              <a:rPr lang="pt-BR" sz="2000" dirty="0"/>
              <a:t>é um título que tem como objetivo principal diferenciar aquelas instituições privadas de interesse </a:t>
            </a:r>
            <a:r>
              <a:rPr lang="pt-BR" sz="2000" dirty="0" smtClean="0"/>
              <a:t>público, que realizam </a:t>
            </a:r>
            <a:r>
              <a:rPr lang="pt-BR" sz="2000" dirty="0"/>
              <a:t>assistência social, atividades culturais, defesa e conservação do patrimônio histórico e artístico, educação e saúde gratuita, preservação e conservação do meio ambiente e promoção do voluntário dentre outras (</a:t>
            </a:r>
            <a:r>
              <a:rPr lang="pt-BR" sz="2000" dirty="0" smtClean="0"/>
              <a:t>BNDES, </a:t>
            </a:r>
            <a:r>
              <a:rPr lang="pt-BR" sz="2000" dirty="0"/>
              <a:t>2001</a:t>
            </a:r>
            <a:r>
              <a:rPr lang="pt-BR" sz="2000" dirty="0" smtClean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9871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do terceiro setor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00628"/>
            <a:ext cx="7876356" cy="3579849"/>
          </a:xfrm>
        </p:spPr>
        <p:txBody>
          <a:bodyPr>
            <a:noAutofit/>
          </a:bodyPr>
          <a:lstStyle/>
          <a:p>
            <a:pPr algn="just"/>
            <a:r>
              <a:rPr lang="pt-BR" sz="2400" b="0" dirty="0" smtClean="0"/>
              <a:t>   Características </a:t>
            </a:r>
            <a:r>
              <a:rPr lang="pt-BR" sz="2400" b="0" dirty="0"/>
              <a:t>destas organizações: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400" dirty="0" smtClean="0"/>
              <a:t>Tem </a:t>
            </a:r>
            <a:r>
              <a:rPr lang="pt-BR" sz="2400" u="sng" dirty="0" smtClean="0"/>
              <a:t>objetivo </a:t>
            </a:r>
            <a:r>
              <a:rPr lang="pt-BR" sz="2400" u="sng" dirty="0"/>
              <a:t>social</a:t>
            </a:r>
            <a:r>
              <a:rPr lang="pt-BR" sz="2400" dirty="0"/>
              <a:t> ante a geração de lucro;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400" dirty="0"/>
              <a:t>São independentes do Estado e administradas por grupos de pessoas que não fazem parte e não estão ligadas a governos ou representações públicas;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400" dirty="0"/>
              <a:t>Aplicam todos os recursos na comunidade e reinvestem todo o saldo financeiro nos serviços que oferecem;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400" dirty="0"/>
              <a:t>A ação voluntária é a força que marca e distingue as </a:t>
            </a:r>
            <a:r>
              <a:rPr lang="pt-BR" sz="2400" dirty="0" smtClean="0"/>
              <a:t>organizações.</a:t>
            </a:r>
            <a:endParaRPr lang="pt-BR" sz="2400" dirty="0"/>
          </a:p>
        </p:txBody>
      </p:sp>
      <p:pic>
        <p:nvPicPr>
          <p:cNvPr id="13314" name="Picture 2" descr="http://t1.gstatic.com/images?q=tbn:ANd9GcSMZELbk5bCJ2ccwZoFdWhfE2LQyg1m-zl-lHsuW5OUS36P51sy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5744"/>
            <a:ext cx="1629544" cy="16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365760"/>
            <a:ext cx="7732340" cy="548640"/>
          </a:xfrm>
        </p:spPr>
        <p:txBody>
          <a:bodyPr/>
          <a:lstStyle/>
          <a:p>
            <a:r>
              <a:rPr lang="pt-BR" dirty="0" smtClean="0"/>
              <a:t>NORMAS e certificações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00628"/>
            <a:ext cx="8892480" cy="5352708"/>
          </a:xfrm>
        </p:spPr>
        <p:txBody>
          <a:bodyPr>
            <a:normAutofit/>
          </a:bodyPr>
          <a:lstStyle/>
          <a:p>
            <a:pPr algn="just"/>
            <a:r>
              <a:rPr lang="pt-BR" sz="1400" b="0" dirty="0" smtClean="0"/>
              <a:t>      </a:t>
            </a:r>
            <a:r>
              <a:rPr lang="pt-BR" sz="2000" b="0" dirty="0"/>
              <a:t>ISO 26000 </a:t>
            </a:r>
            <a:r>
              <a:rPr lang="pt-BR" sz="2000" b="0" dirty="0" smtClean="0"/>
              <a:t>-</a:t>
            </a:r>
            <a:r>
              <a:rPr lang="pt-BR" sz="1800" b="0" dirty="0" smtClean="0"/>
              <a:t> </a:t>
            </a:r>
            <a:r>
              <a:rPr lang="pt-BR" sz="1800" b="0" dirty="0" smtClean="0"/>
              <a:t>define diretrizes </a:t>
            </a:r>
            <a:r>
              <a:rPr lang="pt-BR" sz="1800" b="0" dirty="0"/>
              <a:t>sobre Responsabilidade Social, </a:t>
            </a:r>
            <a:r>
              <a:rPr lang="pt-BR" sz="1800" b="0" dirty="0" smtClean="0"/>
              <a:t>lançada no Brasil no </a:t>
            </a:r>
            <a:r>
              <a:rPr lang="pt-BR" sz="1800" b="0" dirty="0"/>
              <a:t>dia 8 de dezembro de 2010, de uso voluntário; não </a:t>
            </a:r>
            <a:r>
              <a:rPr lang="pt-BR" sz="1800" b="0" dirty="0" smtClean="0"/>
              <a:t>visa e </a:t>
            </a:r>
            <a:r>
              <a:rPr lang="pt-BR" sz="1800" b="0" dirty="0"/>
              <a:t>nem é apropriada a fins de certificação. </a:t>
            </a:r>
          </a:p>
          <a:p>
            <a:pPr algn="just"/>
            <a:r>
              <a:rPr lang="pt-BR" sz="2000" b="0" dirty="0"/>
              <a:t>    NBR 16001 </a:t>
            </a:r>
            <a:r>
              <a:rPr lang="pt-BR" sz="1800" b="0" dirty="0"/>
              <a:t>- é uma norma de sistema de gestão, passível de auditoria, estruturada  em requisitos verificáveis, que visa estabelecer requisitos mínimos relativos a um sistema de gestão da responsabilidade social. </a:t>
            </a:r>
            <a:endParaRPr lang="pt-BR" sz="1800" b="0" dirty="0" smtClean="0"/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pt-BR" b="0" dirty="0" smtClean="0"/>
              <a:t>Garante </a:t>
            </a:r>
            <a:r>
              <a:rPr lang="pt-BR" b="0" dirty="0"/>
              <a:t>a implantação e o desenvolvimento da política de responsabilidade social para os diversos públicos da </a:t>
            </a:r>
            <a:r>
              <a:rPr lang="pt-BR" b="0" dirty="0" smtClean="0"/>
              <a:t>organização;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pt-BR" b="0" dirty="0" smtClean="0"/>
              <a:t>Favorece que a empresa conduza de </a:t>
            </a:r>
            <a:r>
              <a:rPr lang="pt-BR" b="0" dirty="0"/>
              <a:t>forma ética e transparente as atividades da organização, tornando-a parceira e </a:t>
            </a:r>
            <a:r>
              <a:rPr lang="pt-BR" b="0" dirty="0" err="1"/>
              <a:t>co-responsável</a:t>
            </a:r>
            <a:r>
              <a:rPr lang="pt-BR" b="0" dirty="0"/>
              <a:t> pelo desenvolvimento ambiental, econômico e social de uma localidade, região ou país; </a:t>
            </a:r>
            <a:endParaRPr lang="pt-BR" b="0" dirty="0" smtClean="0"/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pt-BR" b="0" dirty="0" smtClean="0"/>
              <a:t>Incentiva </a:t>
            </a:r>
            <a:r>
              <a:rPr lang="pt-BR" b="0" dirty="0"/>
              <a:t>a capacidade de </a:t>
            </a:r>
            <a:r>
              <a:rPr lang="pt-BR" b="0" dirty="0" smtClean="0"/>
              <a:t>perceber </a:t>
            </a:r>
            <a:r>
              <a:rPr lang="pt-BR" b="0" dirty="0"/>
              <a:t>as necessidades de todos os públicos com os quais a organização se relaciona e considere suas demandas no planejamento e na implantação das atividades da organização.</a:t>
            </a:r>
          </a:p>
          <a:p>
            <a:pPr algn="just"/>
            <a:endParaRPr lang="pt-BR" sz="2000" b="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31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00628"/>
            <a:ext cx="7804348" cy="5640740"/>
          </a:xfrm>
        </p:spPr>
        <p:txBody>
          <a:bodyPr>
            <a:normAutofit/>
          </a:bodyPr>
          <a:lstStyle/>
          <a:p>
            <a:r>
              <a:rPr lang="pt-BR" b="0" dirty="0" smtClean="0"/>
              <a:t>      ALMEIDA</a:t>
            </a:r>
            <a:r>
              <a:rPr lang="pt-BR" b="0" dirty="0"/>
              <a:t>, Fernando. </a:t>
            </a:r>
            <a:r>
              <a:rPr lang="pt-BR" dirty="0"/>
              <a:t>Responsabilidade Social e Meio Ambiente</a:t>
            </a:r>
            <a:r>
              <a:rPr lang="pt-BR" b="0" dirty="0"/>
              <a:t>. São Paulo: Prentice Hall, 2008. </a:t>
            </a:r>
          </a:p>
          <a:p>
            <a:r>
              <a:rPr lang="pt-BR" b="0" dirty="0" smtClean="0"/>
              <a:t>      ALBUQUERQUE</a:t>
            </a:r>
            <a:r>
              <a:rPr lang="pt-BR" b="0" dirty="0"/>
              <a:t>, José de Lima (</a:t>
            </a:r>
            <a:r>
              <a:rPr lang="pt-BR" b="0" dirty="0" err="1"/>
              <a:t>Org</a:t>
            </a:r>
            <a:r>
              <a:rPr lang="pt-BR" b="0" dirty="0"/>
              <a:t>). </a:t>
            </a:r>
            <a:r>
              <a:rPr lang="pt-BR" dirty="0"/>
              <a:t>Gestão ambiental e responsabilidade social</a:t>
            </a:r>
            <a:r>
              <a:rPr lang="pt-BR" b="0" dirty="0"/>
              <a:t>: conceitos, ferramentas e aplicações. São Paulo: Atlas, 2009.</a:t>
            </a:r>
          </a:p>
          <a:p>
            <a:r>
              <a:rPr lang="pt-BR" b="0" dirty="0" smtClean="0"/>
              <a:t>       CAETANO</a:t>
            </a:r>
            <a:r>
              <a:rPr lang="pt-BR" b="0" dirty="0"/>
              <a:t>, Gilberto; ASHLEY, </a:t>
            </a:r>
            <a:r>
              <a:rPr lang="pt-BR" b="0" dirty="0" err="1"/>
              <a:t>Patricia</a:t>
            </a:r>
            <a:r>
              <a:rPr lang="pt-BR" b="0" dirty="0"/>
              <a:t> Almeida; GIANSANTI, </a:t>
            </a:r>
            <a:r>
              <a:rPr lang="pt-BR" b="0" dirty="0" smtClean="0"/>
              <a:t>Roberto. </a:t>
            </a:r>
            <a:r>
              <a:rPr lang="pt-BR" dirty="0" smtClean="0"/>
              <a:t>Responsabilidade social e </a:t>
            </a:r>
            <a:r>
              <a:rPr lang="pt-BR" dirty="0"/>
              <a:t>meio ambiente</a:t>
            </a:r>
            <a:r>
              <a:rPr lang="pt-BR" b="0" dirty="0"/>
              <a:t>. São Paulo: Saraiva, </a:t>
            </a:r>
            <a:r>
              <a:rPr lang="pt-BR" b="0" dirty="0" smtClean="0"/>
              <a:t>2006.</a:t>
            </a:r>
          </a:p>
          <a:p>
            <a:r>
              <a:rPr lang="pt-BR" b="0" dirty="0"/>
              <a:t> </a:t>
            </a:r>
            <a:r>
              <a:rPr lang="pt-BR" b="0" dirty="0" smtClean="0"/>
              <a:t>  </a:t>
            </a:r>
            <a:r>
              <a:rPr lang="pt-BR" b="0" dirty="0" err="1" smtClean="0"/>
              <a:t>INMETRO.http</a:t>
            </a:r>
            <a:r>
              <a:rPr lang="pt-BR" b="0" dirty="0"/>
              <a:t>://www.inmetro.gov.br/qualidade/responsabilidade_social/norma_nacional.asp</a:t>
            </a:r>
          </a:p>
          <a:p>
            <a:r>
              <a:rPr lang="pt-BR" b="0"/>
              <a:t> </a:t>
            </a:r>
            <a:r>
              <a:rPr lang="pt-BR" b="0" smtClean="0"/>
              <a:t>      </a:t>
            </a:r>
            <a:r>
              <a:rPr lang="pt-BR" b="0" dirty="0" smtClean="0"/>
              <a:t>VILLA </a:t>
            </a:r>
            <a:r>
              <a:rPr lang="pt-BR" b="0" dirty="0"/>
              <a:t>BOAS NETO, </a:t>
            </a:r>
            <a:r>
              <a:rPr lang="pt-BR" b="0" dirty="0" err="1"/>
              <a:t>Antonio</a:t>
            </a:r>
            <a:r>
              <a:rPr lang="pt-BR" b="0" dirty="0"/>
              <a:t> ; STEFANI, </a:t>
            </a:r>
            <a:r>
              <a:rPr lang="pt-BR" b="0" dirty="0" err="1"/>
              <a:t>Monalisa</a:t>
            </a:r>
            <a:r>
              <a:rPr lang="pt-BR" b="0" dirty="0"/>
              <a:t>; JÚNIOR, </a:t>
            </a:r>
            <a:r>
              <a:rPr lang="pt-BR" b="0" dirty="0" err="1"/>
              <a:t>Sady</a:t>
            </a:r>
            <a:r>
              <a:rPr lang="pt-BR" b="0" dirty="0"/>
              <a:t> </a:t>
            </a:r>
            <a:r>
              <a:rPr lang="pt-BR" b="0" dirty="0" err="1" smtClean="0"/>
              <a:t>Pezzi</a:t>
            </a:r>
            <a:r>
              <a:rPr lang="pt-BR" b="0" dirty="0"/>
              <a:t>.</a:t>
            </a:r>
            <a:r>
              <a:rPr lang="pt-BR" b="0" dirty="0" smtClean="0"/>
              <a:t> </a:t>
            </a:r>
            <a:r>
              <a:rPr lang="pt-BR" dirty="0"/>
              <a:t>Gestão de marketing para organizações do terceiro setor</a:t>
            </a:r>
            <a:r>
              <a:rPr lang="pt-BR" b="0" dirty="0"/>
              <a:t>. Londrina: </a:t>
            </a:r>
            <a:r>
              <a:rPr lang="pt-BR" b="0" dirty="0" err="1"/>
              <a:t>Midiograf</a:t>
            </a:r>
            <a:r>
              <a:rPr lang="pt-BR" b="0" dirty="0"/>
              <a:t>, 2003.</a:t>
            </a:r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5112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94823" y="1423051"/>
            <a:ext cx="5356076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b="0" dirty="0"/>
              <a:t>Conceito de Responsabilidade social. </a:t>
            </a:r>
            <a:endParaRPr lang="pt-BR" sz="2000" b="0" dirty="0" smtClean="0"/>
          </a:p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Redes </a:t>
            </a:r>
            <a:r>
              <a:rPr lang="pt-BR" sz="2000" b="0" dirty="0"/>
              <a:t>sociais e responsabilidade: Setor público, privado, terceiro setor</a:t>
            </a:r>
            <a:r>
              <a:rPr lang="pt-BR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Estudos </a:t>
            </a:r>
            <a:r>
              <a:rPr lang="pt-BR" sz="2000" b="0" dirty="0"/>
              <a:t>de casos de Responsabilidade Social Empresarial.</a:t>
            </a:r>
          </a:p>
        </p:txBody>
      </p:sp>
      <p:sp>
        <p:nvSpPr>
          <p:cNvPr id="4" name="AutoShape 2" descr="data:image/jpeg;base64,/9j/4AAQSkZJRgABAQAAAQABAAD/2wCEAAkGBhQSERQUEhQUFBUUGBUXFRYYFRUYFxYeFRkXGBoYFxYaHCYeFxojGRUVHy8gIyopLCwvFh4xNTMqNSYrLCkBCQoKDgwOGg8PGi8lHyQtLC4tLi4sLCw1KjMsLyw0LCwsKjQsLCwsLiwsLCwsLCwsLC0sLCwsLCwsLC8sLCwsLP/AABEIAPMA0AMBIgACEQEDEQH/xAAcAAEAAgMBAQEAAAAAAAAAAAAABQYDBAcCAQj/xABHEAACAQIDBQUEBQgJAwUAAAABAgADEQQSIQUGMUFRBxNhcYEiMpGhQlJyscEUIzRzgpKy0TM1RGKDwsPh8BVjohYkQ1N0/8QAGwEBAAIDAQEAAAAAAAAAAAAAAAQFAgMGAQf/xAA5EQABAwIDBQUGBQQDAQAAAAABAAIDBBESITEFE0FRcSJhgaGxMpHB0eHwFDM0UvEjQoKiFWJyBv/aAAwDAQACEQMRAD8A7jERCJERCJERCJERCJERCJERCJExviFBsWUE8ASAZkhLpERCJERCJERCJERCJERCJERCJERCJERCJERCJERCJERCJK3vzvC2FoAU9KlQlVP1QBdm89QB5+EskpvaXstqlBKqi/clswHJWtdvQqPj4STShrpmh+ih1zntp3mPW38+S5nVqliWYlidSSbk+ZPGXDcDeZ0rLh3YtTfRLm+RrXFj0NrW6keMpssW4uymq4tGAOWkc7nkLe6PMm3oDOkqmsMLsWllyNE+QVDcGpP8rr0RE5Jd0kREIkREIkREIkREIkREIkREIkREIkREIkRPNSoALk2A4mEXqa2M2lTpC9RgoHUyn7w9oNiaeGGZuGbl6W4+krH/AEfE4k5qrWv9c/cg4fKbhEAMUrgwd+p6N1VbNX2OGFpce7QeKt+0O0mimlMFz15fh98g8R2mVT7qADzH8pgp7mpb2qjk+AA++8rm0sIKVV0BuFNrnyBk2ijoKlxYwlxGedx6WVTVVVdGMTrNB5W+q2a206TNmbDprxys6j4DQegk/snfpaKhFp92vRQrDzOgJPjqZTps7Ooh6tNW1DMoPkTLKooYXRnFisB+53zsq6CrmY+7LXPcPkun7O30Wpwyt1tcN8DJvC7Xpvzseh0+fCc8q7pJe9N3Qjhzt9xHxmeg1elpVHeL9dNWH2k4n0+c4eaV8fbpn7xv7Xdlw6HR3TXquwgnJ7M7cJ5jNvjxHmF0mJU9m7dZQNcyf84HlLLhMYtQXU+Y5jzm2kr4qodg2I1B1CmPjczX+VniIk5YJERCJERCJERCJERCJPhM+zX2iD3T245W+6YSOwMLuQXoFzZQ+N3iNyKYFup1J8hyEYLeI3AqAWP0hpbzHSQkT51/zFXvN5j8OHS32Vd/hY8OGyu9WuFUsxAUC5JOgA53lB2ztSrjWyoTSw458GqeIHT/AJ4SW2ni86JTOoULmHIkAcRzt9/pNJDrrOkqduBrhHDYOP8AcdG+HE9ch6VBojI0uffCOA1d9OmvrhwGyqdIeyoB68SfM/hNwT3RolzYf7AdSeQnwY4XK0mVRw70/SJ5U+g8ePlNL5GxtMsrib6k5l3z9Aotr2aBYcAMgF6q01p61XFPwOrn9ga/G0gMThMI1VnZK1TMbm7qg5DQKCfiZ5xNJwSXDC/Mg/jPWHwt7M1wpNtNWJ6KP5zWzaskF3QHDfK4zP34KNJGJThc29uakMNsnAuQqUL6XJNSrceYzj5Xh926KVFZKDjKQwKVr8NbFagPyMwtsxX1ouGOvsto2nSbmxqhYNTdnDA3AuQwHPj48pDdtzaLbubOSOIcFvbSwEhrowDwIsthSjGyvlb6tQZD5An2T8YqUipswIPQyRqYfMtrkf8AOYOhHhNZMI9MAE95SF8yHig6025W6cJsptoNmyeLHu0+/uy3yU5botJkvPuFxTU2up/3metRAAZGDoeDD7j0M1KjXmraAELhMw2f6qXRFz7xuF2+it+Bxwqrceo6TDtHa60tLZm6dPMyu7OxppOCOHMdRPGOq5qjtxuTby5fK0mzbdcaQOjyfex7u/xW2Ok/qlrtPVStLeY39pNPA6/PjJyjWDqGU3B4Sjyx7tMe7Ycg2nwF42NtWeabcym9wbHlZZVVOxjcTclMRETrlWpERCJERCJERCKDxu7lyTTIF/ongPIiatbZPcoXcgngqjhc9SenH0lmlc3kxF3VPqi58z/sPnOZ2lQ0lLG6oDO1wHC57vO2inQyySER3yUQTCrc2GpOgnySOyaXvVD9HRfM8/QX+U4yNuN/aOWpPdqVaOcGNuFsil3aFV1bi3ifq36CVXagfvD3ls2nDhblaWyQG8i+0h8CPnM6apMk+YytYdwGgHx5nNUtYy8eK6izimsQWJB4gkkfPnJXY2FNT22Y+yVsBb6Ouo6am3mZDT6rkcCR5G0s5YsbC1uR6Ksjkwuu7NS1bFdxWf2dTwOY214XF/5cJJYDbKVDaxVrc7W+PrK1XxBexbUgWvzNr8fj8pLbFpF1K92DTYgM17HTU68TrbT/AHkd1M3CC7XndSYpnY7N0VlUTIBMdCiFAVRYDhx/GZ1EkU8SnkqLxGEFJC1IZqZOapTBuCpAuydCLAiRuIo5TobqQCrfWB4GWsLK0cIU7yif/jvUpHqhNmHobH4yZWUu8huNRp8R4+vVeU8u6kDeB9VqTbwmCNW4UjMNbHn69eE1QJ9pY/uatJuRqKreThl+8iVezYRLM2KQdl2XiOXeptXJu2Ywc2+h+/JSFLYFUnUBR1JB+QliweEFNAo5c+p6zPE7ii2XBRkujuSeJVbLUPlyKRESzWhIiIRIiIRIiIRJT9ovmrP9oj4afhLhKTUf84epLffOd24DJuouBd6BSqd2Br38gvRWSlGnlpoOt2PqdPkBIyS9Tgv2E+4Sl2sGspi4DM2Hhr8FppXOLrXyXiV7eKtd1Xkov6n/AGAlhkLt7Z5Yh146KR5nQ/E2+E5qhc1swLlIqw4xGygoiZKOHZ/dUt5AmdJeypALrHLpseiq0Uy8wCT1JGplaTZToBUdLoCCwuL2vrcS5UiDwmp/bsAp1KwtJJXtRMqieVEyqJZU8SluK9KJpYzBM9RGA9w2OvvJUFm5cuPp5SQUTIBL+KAOFio7s1Tmp5SR0JHwkHvQ2WkCOToR6Xljx4/Ov9oytb3n8yvi4+5pDpYAayFoGjwoVRIWwy34tK6Tga2emjfWVT8RM8jN2XvhKB/7a/dJOXtrZKQx2JoKREQs0iIhEiIhEiIhEnPtp1MmKpDq9VfkQPnadBnNd/iademw5OWH/if5yHLT7+phHe8e9jvktdRLu6aQ/wDk/wCwUvJZjdUPVF+Wn4SDrYxFTOzAKdQTzvqLdZs7B20mIpuEv+aa2vEq+oNvtBh8Jzm0qOWWikeGmzbG/Q/IlKadjZgwnMqRnitSzKVPMWnuJwIJByV0RfJVzauyyoz+j+d7Zh59ORM3d13GVxzuD6Wt+El2ohgQwBB4gzQG7iBsyO6eR+48RL2GTeR4HqvdAWSY2Lep4oOzonFLAki6630tfXgZ7p0KosMyZbW0QqR0tqR8pE/9Gr0Qxo1Ab2uMoDG1+ZuL6mSg2uqpdg4YLdhkbS3G+lrX5yzhjAXmO/t5FbWDp1Mo7wre2uUHwt7RJJ568/v2qCm2puevX/eUSvvBXa/tlQdbLpbwvxtNSjjXS+V3W/GzEXlhHVMjOijGoHBdNUT3Od4XeKvTXKr6XvdhmI8ieUmdnbUelhK+JqsXOuQMdLj2QB0u5tp0l3SVjZ3iJjTcrEzttc8M15xb3qOerH75Vd863s018Wb4AD8TJDZu8NOroTkf6rHj5Hgfvlc2tifynEhU1BK008bm1/Uk/KWGyqKVtbilbbDcm/l99ypq+pY+CzDfFkusbuU8uEoDpTT5qDJKeKNIKoUcFAA9Bae5mTfNXrG4WgckiIniySIiESIiESImDHYxaVN6jmyoCx9OnjPQLmwXhIAuVnvKZ2k7MLUBVH0Ct/Ikj/NKltbffE1nJWo1JfoohK2Hiw1Y/wDLTLsjfKprSxTGrQqAo+bVlDaZg3E242N+GktG7NlYWy5XaQbffcqKXakEwdDnYi11XalZmtmJOUWFzwA5DpJLdnbH5NXVj7jexUH908/MEA+k09o4BqNV6b8UJHn0I8CLH1mtLx8Uc0RYRdrh5Fc4174pA7+4H0XYiOhBB1BHAg6gjwIhRKpuPtlmXuKgJVf6OpyT+4x6Hl08uFvyEGxnwTbGxH7NqjHqzgfgeRX0iirG1UQeNeK+qJkUT4omRRFPEpDimcAgE6tew621PymLamJ7ui7WvYaDlrpr4azaVZ9q4dXUqwuDoRL+CE2yUd97Fc1iT+P3QqKx7r218SAw8DyMgJDkhfEbPFlVOaW6r6iEkAAknQAcTPu+O08tOlg1P9EM1W3DObnL45cx9SOklBTqYWi1VUzV2FkW1zSB4uRza3BfjzlBqMSSWJJJJJPEnnfxvO2/+Z2cATUPOegHLqqnadQY2boanXpyXmWfs92V3uLDkezRGc+fBR8bn9mVlVJNgLk8B1lrXb7bPp/k9EL3xN69Qi+ViPcUcDlGhJ0vfSddVFzmbtmp9OJVTRhjZBJJ7LfM8AuqROU4DtGxSMDUK1V5qVVT6MoFj5gzpmzNopXpLVpm6uLjqORB8Qbj0nOT0skFsWi62lroqm4ZqOBW1ERIqmpERCJERCJIfe/CNUwVZU1bLcDmcpDED0UyYiZMdgcHDgsJGB7Cw8RZfn+eqVIsQqi7MQABzJ0A+M6ntfs7oVnLoWpE6kLYqfHKeHobTa2DuTQwrZxepUHBmt7P2VGg89TOhO04sFxe/Jcq3Y0+Oxtbn9FE76bpl6CVaYvVooquBxdVHEdSNT4i/hKFshKbVkFX3Sbcbanhc9L2ndJQd8dxCS1bDLqdXpDn1ZB16r8OkhUtViYYXm172PK/3kp20KDtCeIXtqOdvvNbNKkFAVQFA4ACwE38LtGwyuMy8vrDyPMeEp+w94+FOsbEaBz4cm6Hx+PjYxOPrKWSnkMcwvfxB71YU1Q2RofH/Cn6LK3uEHw4H1EyhZW5l/6pVXg5t42P3yomEFO3GQQO7P1t6q1gc6Z2FWRRMiiVsbdq9V/dEx1Ns1T9O3kAPwnse16WP9x8B81KNJIeSsuOa1NrEKSCASbAEjQyq4XCU6Oq+2/1yNF+wvXxM9O5JuSSfE3nmWc0wkIIGmiqHOubr6zXNzqTKtvZUpXChQaulyOQ6N1JkpjtpO10w4zNwNT6CeR4MfK9pubs7lC/eVSWPHMef2b/AMR9JNoZG0sgkcSX8GA59XH+1vXM8AeMOaB9U3A0dni46f48z005rDuFupZu/rDVfcU8Aep8R8vPhStq02WvVD+8HfN55jed0p0woAAsBwErW8249PFN3it3dXmbXVrcMw015XHznR0dcRIXTnXlw7uijVmzLwtZBw8/quTTq3ZtTYYO7cDUcr5aD+INIjAdlpzA1qoKj6KA3P7R4fCX3D4daaqiAKqgBQOAA5TdtCrjkZgZmtWy6CWGQySC2VrLJERKZdCkREIkREIkREIkREIkREIq7vFuVRxV2H5ur9dRx+2v0vPQ+Mp9XA4vA6VENSkPpLcgDz4r5MLTqUTa6QSR7qYYm8jw6HUeChvpG495GcLuY49RoVz7A7WSqLoQeo4MPMTYZryxY7dTDVTmNMK/10ujed1tf1vMR2DSpoe8diBwY2DeRsLMfS/nOU2jsd7mncydnWz9R/kNfGys6SbA7+ozPm3j4HTwuoCJtstG+jVbdcq/zEksJsKm4zCozDwsPjppOZg2bLO7DGWkj/sFbvnawXcD7lDd7PdHCvV0VSw59PU8JZaOxKS/RzfaN/lwm8qgaDSdLDsipf8AqJcuTfnl6KsMkLfy2e9RGz931SxezEcB9EfzkxaIl/T0sVO3DELfHqVHfI55u4pERJCwSIiESIiESIiESIiESIiESIiESIiESIiESVzeWsc6ryAv6kn+Uscitt7MNQBl95dLdR/P+cqtrwyTUjmx65Zc1IpnNbIC5VmSu7tYiqV5MDf04H7/AIzQ/JHvbI1+mUye2Jss07u+jEWA6Dx8ZyOyKac1TXAEAHM/DxVlUyM3ZF9VLxET6GqVIiIRIiIRIiIRIiIRIiIRJ4q1MqljwAJPprPcwY/+iqfYb7jPRqvCbC6gMP2gUGyEpXRHNhUenZL/AGgTNnH7306VZqPdV6jqAT3dMNowBv71+Y5Sh4Baj0MJQrOEwtV2KsF1zK7AqzHhcnQ/3vAyexFKqdq1xRrLQPdJdmUMCLU9LHxsfSWr6aJriO48TwIHLrcKkjrJnMB72jQXzBJyv0sclPY7e2nTFL83WapWGZKIT85b+8t9OB+B6T6N7E7ipWenWQUiFdWSzXYgaXNj7w5zT25sA16lOrRxAp4imgFxY5hrrYG4Fy45jUiQOM21VrYDGU65VmoNTXOtrNeoBy0NsvEW4iaY4I3htuYvnpc+i3S1MsbnYuRw5CxsL8738ladn74UatRaZWrSdxdBVTLn5+ybm88YvfSijuqpWqilpUenTzInXM1xw/CR2B2Fia9TDVcQ1FUoKDTWnmJYkC2YnhwW/l4zxuHUVMFXFQgFHqd6DxHsqPa+BHoYdFEAXDO1sr8yeP3mV62eckNOV72JHIDhfmfcFNbQ3toUqNOuSz06pspQA8idQSLWsR1mwdvU+/p0RctUQ1FYWyZded78uk57hMNmwOEVwcr4wAD+6RlNvXNNzd4Mu0KVCrqcOlalc819plP7rfC02OpGBpscxi8tPqtTK6Rzm3GRw+evv4dFYv8A11TJJSjiKlNTlNVKd0v4a3tw+MktubwU8LTWpUDEMQoCgZrkE8CR0lQxeErbOpmrhsSj4fMCKbWN82mh+lyuVI6z3vDtD8oxNJe6q1Fp0Sz00XMytXTS/wBkFDPPw0bnAt9nPjy530K9/FytY4P9vK2WWfEWvceate094qdCgldgzI+XLlAJ9sXGhI5TFsreulXqd0FqU6lrhaiZSR4amUnEY0vslKbXD0K60yDxFsxFx4Xt+zJbCs9PalIYh1xDvTKo62Xu/fOqDTWzfvTw0rGsdfUYvKy9Fa9z220OG+XO9+/pl1U3/wCtKP5M2Iy1Miv3ZGVc19OWa1teslNpbTWjRaq4JVQCQAL6kDS5HWc1H9UVv/0/gkuu9tQHAVrEH2F4EfWWYyU7GvaBxcR6fNZxVT3RucdQwHxz+S94zfClTFH2KzGumdAiBmtYHUZuNjyvNzY+3aWJUmkTdTZ1YZWU9CPQ/AyqUTbEbJ/Uf6c809oiljdo10IKJSGo901LIFH7wYfGemmaRZutr/7WsvG1bw67iLXt/re6s+zd56VevVopmzUr3JAynK2U5SDrrbpxmpiN+KKVKiFKx7psrsKd0XW1yQdBpKdsaucPVwdRqVVAc1OrUdbLU75iQQedg1/2ZPbGrItXahqEBc5vc8vzt/OZPpmMJNri3Pvt9VhHWSSAC4Bub5cMNx8lObR3qo0adKp7dRaxtT7sBifQkeVuN5s7J2wMQGIp1qeUgfnUyE36a6znVKm4weA1yE4ljTYi4W7CzWPEZrmdG2QtQIRVrLWe59pVCgA2sLDyM1Twsiblrc+R9y301RJM/PIWB94638lA7W7TsJQZk/OVHQlWCpaxU2Iu9hxHK8kd0t6BjqT1FQ08rlLEgnRVa+g097h4Ti+9q2x2K/XVfmxP4zovY4f/AG1b9b/kSVjXEustcFXJJPgdpmr/ABETarZJ5qICCDwIIPrPUQiru28LgsNhAlcKtBTdVu5JbU2SxzE6nnzPKc+2zvvhKtQsMEah0GepWdSQosLqtxwA5zS7SdrtWx1RSfYo/m0HIWALHzLX+A6TxuLueMfUqZ3KJSClstsxLXsBfQe6ddeUx/ES4uy4+/3rn55DLJuomjloOHy4LcTfLBvkWtgbBBlBp1nzAXJtra+pPE85e93cZs/F0Gw9BQF0Z6JzK+hHtE3u2oXUE8hIbH9jlIj8zXqK3/cCsD+6FI+cmOz/AHPbBJUNXKatRrEqbgKvugEgcTc+o6TITTaFx96k08MrZLPYLHU2HuyVqpUwoCjQAAAeA0lC3w2tsylVbvKXfV/prTJAuP8A7CGC3+J6yU7Rt5ThMNambVaxKoeagD2mHiAQB4sDynGcFg3rVUppq9Rgo82PM/MmYmZzD2DYr2uqACIg0E94vbwV5r9p9FxTVsEMlJlamBWIyleBACAadOEs2wd48Bjq+cLkxBUplqaFhYggWOV9CfG3lIpuxtO60rv3tuJVe7v0t7wHjf8AlOaYig9GoytdXpsQbHVWQ20I6EcZjvZG6lRnyTwEGVoIPcOHxC7tR3IwauGFEXBuAWcr+6TaSFHZtKk9SqqhWqWNRiTrl8zYAeFpDbgbynGYUFzerTOSp/e0uG9R8wZW+1reVly4SmbZhnrEcwfdTyNiT+z4zc+d7hcuJ8VYl0EUW9a0cxkNVi3h3w2crVVp0DiDUcPUId0psy5rENe595uAsb85F7G7QKGHqZlwKKeGZarFgD0zg/hK1u9sJ8ZXWjTsCblmPBVHFj15C3UiXjaXY6RTvQr53A911ChvAMD7PrfzE1b6ZwtiNuqq2b+U72Noy7h/Kse7tTZ+Nw7UqK+zmzvSZnDhtPaPtXI0GoNpD7b2xs7AVKuH/JqjMyqKgVjlINnAzM9xy4CTe4O6H5FRzVAO/qAFzocg5ID4c7cT5Cc57Tv6yq/ZpfwLMzPKG+0fepU944GvLG4tNBpmrpuzi8NtTMr4XIuGWmtO9VybNm00twyDjeWPFbEwlPDtTdEp0AQzXYoLjgWa4J5cTyEpXYx/av8AB/1ZM9qO7zV8MKqXLULsVubMp9424Zha9+l56JpMPtH3rZDY0+9LAXWPAZ/YWlvJ2g4Bk7ru3xIBBGW9NARoLPcNzPAWlarb74V6hqPs9WLHMScQ9yTztltNfYPZtisSA5AooeDVL5iOqoNfjaSG8XZa2Gw71lrip3YzMpp5dOZBzHhxt4TW2aZo7JIUN/4iUbwsFug+OatOyt4MBtMJRenlZNUpMSo0FjkKEBrAcNDpwlm2XsGjhs3cpkz2zasb5b294nqZ+ecPiWpurobMhDKehU3HzE/SVCrmRW+sAfiLzJkz3Nwkm3JTKGRsxLnNGIcbLgO+P6fiv1r/AHzoXY5+jV/1v+RZz3fH9PxX61/vnQuxz9Gr/rf8izS32lDpP1R8V0CIib10CREQi4n2l7EajjXqWPd1/bVuV7DMt+twT5ESvbJ2zWwz56DlG4G1iCOjA6Eec/Q2MwSVUKVUV1PFWAI+BlTxvZPg3uU72l9l7j4OD980lhvcKmnoH4y+IqsbN7YK62FalTqDqpKN+IPwE6Du3vXRxqFqRIZbZ0bRlv1HAjxE5HvnuW2AZDnFSnUuFa1iCLXDDyPEcdeEx7gY5qW0KGU++3dsOocW19bH0ngcQbFa4qqaKURyqb7YMQTi6SclpA+ru1/kq/CRfZrSDbSo3+iKjfCm385L9sOEIxNGpyell9UYk/JxIXs4rhdo0L/Szr+8jW+dp4fbWqT9Zn+4Lus4P2hUgu0cQBzZT+9TQn5md3nBd/cQH2jiSOAcL+4qofmpmcminbT/ACh1+asvY3XIrYhORRG/dYj/ADSs794kvtDEk8ny+iAL+EtXY1hDnxFTkFRPUlmP3D4yr7+4YptDEA83zjydQ34zA+wFBkv+EZ1+as3Y1QBq4l+apTUftMxP8AnVJyrsaxAFXEJzZKbD9lmB/jE6rNsfsq0oPyB4+qTh/ad/WVX7NL+BZ3CcP7Tv6yq/ZpfwLPJNFr2n+SOvzVi7GP7V/g/6s6HtPadPD02qVmCIvEn5ADiSegnPOxj+1f4P+rNLtf2kzYinRv7CIHt1Zywv6Ko+J6zwGzLrCGbc0gf19St7afbHqRh6Fxyao3H9heH70gtp9qGJr0qlJkoBaishsr3AYW0JfjI7crd0Y3FCk5KoFZ3txIWwsDyuWGvnOg7zbjYOhgq706IDpTYqxeoSD11a0x7RF1GaamdhfisFx885+ksALUqf2F/hE/Npn6Uwo/Nr9lfunsXFZ7L1d4fFcD3x/T8V+tf750Lsc/Rq/wCt/wAiznu+P6fiv1r/AHzoXY5+jV/1o/gWeN9paqT9UfFdAiIm9dAk+MbCfYhFwja++OIONq16T1KRvlC8LKuiq6HQ9SCOJMnsB2xVlFq1GnUPVWNM+osw+Fp0ba27OGxP9PSRz9bg48nFm+crFfsgwhN1qV08MyEfNb/OasLhoVUGmqo3Exuvf700XP8Ae3fKpj2XMopol8qAk6m1yW5nQchJrst3aeriBiWBFKlfKT9NyCLDqFuST1tLhs/srwVMgsKlW3J29n91QL+RvLbSoqqhVAVQLAAAAAcgBwEBhvcr2GieZN7Mc1Ab87s/luGKrbvEOemT1tYqTyDDTzseU4f+coVfpU6lJgdRZlZTcaHmCJ+kpE7a3Vw2L/p6QZhoHF1cftLYkeB0nrmXzC3VdHvjjabFc5btgxHdZe6pipa3eXa3nk6+tpScPhqleqFQNUqVDoBqWJ1JP3kmdcHZHg73vX8s62/hv85YtjbtYfCA9xSVCdC2pY+bG5t4cJjgcdVGNHPMRvXZBYN0N3RgsMtLQufaqMOBY2vbwAAA8pVu1TdVqoXFUlLMi5aoHEqLkMBzy3N/AjpOiRNhaCLKxkp2Pj3fBfnHZG1qmGqrVotldfUEHiCOYMtmO7W8U6ZUSlSJGrqGJ/ZDGw9by+bW7OsHXYsaZpseJpnLfxK6rfxtNHD9kuCU3PfOOjVAB/4qD85rwOGirG0lTHdrHZKD7Kt4qzVHoOHqoc1TObnu2OpzMeTH5+ZtX+07+sqv2aX8Czs2ztmUqCBKKLTUclFvU9T4mRm1NyMJiapq1qRZ2sCc9Qe6LDQMBwEyLDhspElJI6AR4rkFU7sY/tX+D/qzW7X9ksK1LEAew6CmT0ZSxF/MNp9kzoWxN2MPhM/5OhTPlze07Xy3t7xNveM3sZgkqo1OoodGFipFwYw9myzFITT7lxz+q4Bu3t98HXWsgDWBVlOgZW4i/LgDfqBLJvP2nviqLUadIUlcWcls7EdBoAPPX0loxnZDhWJNN61O/wBG6sB5Zhf4kzPsrsrwlJgz56xHAORk9VUC/kbiYhrhkobKWqaDGDYH76rjJHWd23F28cVhEZlZWS1NiR7LlQBmU8wefQ3Ew7y9n2HxlRahLU3GUOUt7ajSxHI20DctONhLHg8IlJFp01CogAVRwAEyY0tKk0lJJBIbnL1XD+0LANS2hWuNKhFRT1DAcP2gw9Jtbib7fkRZHTMlVkJOaxT6JPA3FuWnCda23u7QxaBa6Bre6dQy3+qw1Hlw0lbTsjwYNya7DoXW3yUH5zHAQbhanUcrJt5EQrtE80qYVQo4AADUnhpxPGepuVwkREIkREIkREIkREIkREIkREIkREIkREIkREIkREIkREIkREIkREIv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www.grupozema.com.br/novo/arquivos/Responsabilidade%20Social%20-%20Nova%20Logo_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0768"/>
            <a:ext cx="2983263" cy="348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 Responsabilidade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3267701"/>
          </a:xfrm>
        </p:spPr>
        <p:txBody>
          <a:bodyPr>
            <a:noAutofit/>
          </a:bodyPr>
          <a:lstStyle/>
          <a:p>
            <a:pPr algn="just"/>
            <a:r>
              <a:rPr lang="pt-BR" sz="2400" b="0" dirty="0" smtClean="0"/>
              <a:t>     [...] </a:t>
            </a:r>
            <a:r>
              <a:rPr lang="pt-BR" sz="2400" b="0" dirty="0"/>
              <a:t>uma forma de conduzir os negócios da empresa de tal maneira que a torne parceira e </a:t>
            </a:r>
            <a:r>
              <a:rPr lang="pt-BR" sz="2400" b="0" dirty="0" smtClean="0"/>
              <a:t>corresponsável </a:t>
            </a:r>
            <a:r>
              <a:rPr lang="pt-BR" sz="2400" b="0" dirty="0"/>
              <a:t>pelo desenvolvimento social. A empresa socialmente responsável é aquela que possui a capacidade de ouvir os interesses das diferentes partes (acionistas, funcionários, prestadores de serviço, fornecedores, consumidores, comunidade, governo e meio ambiente) e conseguir incorporá-los no planejamento de suas atividades, buscando atender </a:t>
            </a:r>
            <a:r>
              <a:rPr lang="pt-BR" sz="2400" b="0" dirty="0" smtClean="0"/>
              <a:t>às </a:t>
            </a:r>
            <a:r>
              <a:rPr lang="pt-BR" sz="2400" b="0" dirty="0"/>
              <a:t>demandas de todos e não apenas dos acionistas ou </a:t>
            </a:r>
            <a:r>
              <a:rPr lang="pt-BR" sz="2400" b="0" dirty="0" smtClean="0"/>
              <a:t>proprietários </a:t>
            </a:r>
            <a:r>
              <a:rPr lang="pt-BR" sz="1800" b="0" dirty="0"/>
              <a:t>(GADIOLI et al, 2006, p. 180</a:t>
            </a:r>
            <a:r>
              <a:rPr lang="pt-BR" sz="1800" b="0" dirty="0" smtClean="0"/>
              <a:t>).</a:t>
            </a:r>
            <a:endParaRPr lang="pt-BR" sz="1800" b="0" dirty="0"/>
          </a:p>
          <a:p>
            <a:endParaRPr lang="pt-BR" sz="2400" dirty="0"/>
          </a:p>
        </p:txBody>
      </p:sp>
      <p:pic>
        <p:nvPicPr>
          <p:cNvPr id="3076" name="Picture 4" descr="http://t3.gstatic.com/images?q=tbn:ANd9GcSsTZaBZ8c2Or6vSsJqcHdmvSmzEzUOJcfx4nDMQCIUf5i1vXzv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171400"/>
            <a:ext cx="1925960" cy="16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responsabilidade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00628"/>
            <a:ext cx="7804348" cy="3579849"/>
          </a:xfrm>
        </p:spPr>
        <p:txBody>
          <a:bodyPr>
            <a:normAutofit fontScale="77500" lnSpcReduction="20000"/>
          </a:bodyPr>
          <a:lstStyle/>
          <a:p>
            <a:r>
              <a:rPr lang="pt-BR" sz="2200" b="0" dirty="0" smtClean="0"/>
              <a:t>     </a:t>
            </a:r>
            <a:r>
              <a:rPr lang="pt-BR" sz="2600" b="0" dirty="0" err="1" smtClean="0"/>
              <a:t>Grajew</a:t>
            </a:r>
            <a:r>
              <a:rPr lang="pt-BR" sz="2600" b="0" dirty="0" smtClean="0"/>
              <a:t> </a:t>
            </a:r>
            <a:r>
              <a:rPr lang="pt-BR" sz="2600" b="0" dirty="0"/>
              <a:t>(apud GADIOLI, 2006, </a:t>
            </a:r>
            <a:r>
              <a:rPr lang="pt-BR" sz="2600" b="0" dirty="0" smtClean="0"/>
              <a:t>p.180</a:t>
            </a:r>
            <a:r>
              <a:rPr lang="pt-BR" sz="2600" b="0" dirty="0"/>
              <a:t>) afirma que,</a:t>
            </a:r>
          </a:p>
          <a:p>
            <a:r>
              <a:rPr lang="pt-BR" b="0" dirty="0"/>
              <a:t> </a:t>
            </a:r>
          </a:p>
          <a:p>
            <a:pPr algn="just"/>
            <a:r>
              <a:rPr lang="pt-BR" sz="1900" b="0" dirty="0" smtClean="0"/>
              <a:t>      “</a:t>
            </a:r>
            <a:r>
              <a:rPr lang="pt-BR" sz="2800" b="0" dirty="0" smtClean="0"/>
              <a:t>[...] </a:t>
            </a:r>
            <a:r>
              <a:rPr lang="pt-BR" sz="2800" b="0" dirty="0"/>
              <a:t>o conceito de responsabilidade social vem passando por transformações, </a:t>
            </a:r>
            <a:r>
              <a:rPr lang="pt-BR" sz="2800" b="0" u="sng" dirty="0"/>
              <a:t>afastando-se da mera filantropia</a:t>
            </a:r>
            <a:r>
              <a:rPr lang="pt-BR" sz="2800" b="0" dirty="0"/>
              <a:t>, que é a relação socialmente compromissada da empresa com a comunidade, para abranger todas as relações da empresa: com seus funcionários, clientes, fornecedores, acionistas, concorrentes, meio ambiente e organizações públicas e estatais, compreendendo </a:t>
            </a:r>
            <a:r>
              <a:rPr lang="pt-BR" sz="2800" b="0" dirty="0" smtClean="0"/>
              <a:t>forma </a:t>
            </a:r>
            <a:r>
              <a:rPr lang="pt-BR" sz="2800" b="0" dirty="0"/>
              <a:t>de gestão empresarial que aplica princípios e valores a todas as práticas e políticas da empresa</a:t>
            </a:r>
            <a:r>
              <a:rPr lang="pt-BR" sz="2800" b="0" dirty="0" smtClean="0"/>
              <a:t>.”</a:t>
            </a:r>
            <a:endParaRPr lang="pt-BR" sz="2800" b="0" dirty="0"/>
          </a:p>
          <a:p>
            <a:pPr algn="just"/>
            <a:r>
              <a:rPr lang="pt-BR" sz="2400" b="0" dirty="0"/>
              <a:t> </a:t>
            </a:r>
          </a:p>
          <a:p>
            <a:endParaRPr lang="pt-BR" dirty="0"/>
          </a:p>
        </p:txBody>
      </p:sp>
      <p:pic>
        <p:nvPicPr>
          <p:cNvPr id="4" name="Picture 2" descr="http://t0.gstatic.com/images?q=tbn:ANd9GcSsrob0jOz8lAMvKzaC8uNCoHSTJ11clw2HWrhir1j53B_Y2oFl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368878" cy="12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7920880" cy="3579849"/>
          </a:xfrm>
        </p:spPr>
        <p:txBody>
          <a:bodyPr>
            <a:normAutofit/>
          </a:bodyPr>
          <a:lstStyle/>
          <a:p>
            <a:pPr algn="just"/>
            <a:r>
              <a:rPr lang="pt-BR" sz="1800" b="0" dirty="0" smtClean="0"/>
              <a:t>       </a:t>
            </a:r>
            <a:r>
              <a:rPr lang="pt-BR" sz="2800" b="0" dirty="0" smtClean="0"/>
              <a:t>Segundo </a:t>
            </a:r>
            <a:r>
              <a:rPr lang="pt-BR" sz="2800" b="0" dirty="0" err="1"/>
              <a:t>Rosemblum</a:t>
            </a:r>
            <a:r>
              <a:rPr lang="pt-BR" sz="2800" b="0" dirty="0"/>
              <a:t> </a:t>
            </a:r>
            <a:r>
              <a:rPr lang="pt-BR" sz="2000" b="0" dirty="0"/>
              <a:t>(apud GADIOLI, 2006, p. 184</a:t>
            </a:r>
            <a:r>
              <a:rPr lang="pt-BR" sz="2000" b="0" dirty="0" smtClean="0"/>
              <a:t>),</a:t>
            </a:r>
          </a:p>
          <a:p>
            <a:pPr algn="just"/>
            <a:r>
              <a:rPr lang="pt-BR" sz="2800" b="0" dirty="0"/>
              <a:t> </a:t>
            </a:r>
            <a:r>
              <a:rPr lang="pt-BR" sz="2800" b="0" dirty="0" smtClean="0"/>
              <a:t>   </a:t>
            </a:r>
          </a:p>
          <a:p>
            <a:pPr algn="just"/>
            <a:r>
              <a:rPr lang="pt-BR" sz="2800" b="0" dirty="0"/>
              <a:t> </a:t>
            </a:r>
            <a:r>
              <a:rPr lang="pt-BR" sz="2800" b="0" dirty="0" smtClean="0"/>
              <a:t>  </a:t>
            </a:r>
            <a:r>
              <a:rPr lang="pt-BR" sz="2400" b="0" dirty="0" smtClean="0"/>
              <a:t>“a </a:t>
            </a:r>
            <a:r>
              <a:rPr lang="pt-BR" sz="2400" b="0" dirty="0"/>
              <a:t>responsabilidade social corporativa é uma conduta que vai da ética nos negócios </a:t>
            </a:r>
            <a:r>
              <a:rPr lang="pt-BR" sz="2400" b="0" dirty="0" smtClean="0"/>
              <a:t>às </a:t>
            </a:r>
            <a:r>
              <a:rPr lang="pt-BR" sz="2400" b="0" dirty="0"/>
              <a:t>ações desenvolvidas na comunidade, passando pelo tratamento dos funcionários e ralações com acionistas, fornecedores e </a:t>
            </a:r>
            <a:r>
              <a:rPr lang="pt-BR" sz="2400" b="0" dirty="0" smtClean="0"/>
              <a:t>clientes.”</a:t>
            </a:r>
            <a:endParaRPr lang="pt-BR" sz="2400" b="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pt-BR" dirty="0" smtClean="0"/>
              <a:t>Conceito de responsabilidade social</a:t>
            </a:r>
            <a:endParaRPr lang="pt-BR" dirty="0"/>
          </a:p>
        </p:txBody>
      </p:sp>
      <p:pic>
        <p:nvPicPr>
          <p:cNvPr id="4098" name="Picture 2" descr="http://blog.qualidadesimples.com.br/wp-content/uploads/2010/12/Responsabilidade-social-tera-no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99682"/>
            <a:ext cx="3851920" cy="23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t3.gstatic.com/images?q=tbn:ANd9GcT8EDDxO54bJ9gmwQRZTojTFo-b4XnzRfSH0-wcc5q-EGNk7Zkk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05749"/>
            <a:ext cx="3347864" cy="33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Contraposição ao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00628"/>
            <a:ext cx="5760640" cy="1968331"/>
          </a:xfrm>
        </p:spPr>
        <p:txBody>
          <a:bodyPr>
            <a:noAutofit/>
          </a:bodyPr>
          <a:lstStyle/>
          <a:p>
            <a:pPr algn="just"/>
            <a:r>
              <a:rPr lang="pt-BR" sz="1800" b="0" dirty="0" smtClean="0"/>
              <a:t>       </a:t>
            </a:r>
            <a:r>
              <a:rPr lang="pt-BR" sz="2400" b="0" dirty="0"/>
              <a:t>Apesar do interesse das organizações estarem aumentando com relação ao desenvolvimento de ações de responsabilidade </a:t>
            </a:r>
            <a:r>
              <a:rPr lang="pt-BR" sz="2400" b="0" dirty="0" smtClean="0"/>
              <a:t>social, </a:t>
            </a:r>
            <a:r>
              <a:rPr lang="pt-BR" sz="2400" b="0" u="sng" dirty="0" smtClean="0"/>
              <a:t>existem </a:t>
            </a:r>
            <a:r>
              <a:rPr lang="pt-BR" sz="2400" b="0" u="sng" dirty="0"/>
              <a:t>alguns autores que são contrários a aplicação da responsabilidade socia</a:t>
            </a:r>
            <a:r>
              <a:rPr lang="pt-BR" sz="2400" b="0" dirty="0"/>
              <a:t>l com fins </a:t>
            </a:r>
            <a:r>
              <a:rPr lang="pt-BR" sz="2400" b="0" dirty="0" smtClean="0"/>
              <a:t>voltados para </a:t>
            </a:r>
            <a:r>
              <a:rPr lang="pt-BR" sz="2400" b="0" dirty="0"/>
              <a:t>o desenvolvimento </a:t>
            </a:r>
            <a:r>
              <a:rPr lang="pt-BR" sz="2400" b="0" dirty="0" smtClean="0"/>
              <a:t>sustentável, </a:t>
            </a:r>
            <a:r>
              <a:rPr lang="pt-BR" sz="2400" b="0" dirty="0"/>
              <a:t>e se baseiam nos conceitos de direitos de propriedade divulgada por Milton </a:t>
            </a:r>
            <a:r>
              <a:rPr lang="pt-BR" sz="2400" b="0" dirty="0" smtClean="0"/>
              <a:t>Friedman.</a:t>
            </a:r>
            <a:endParaRPr lang="pt-BR" sz="1800" b="0" dirty="0"/>
          </a:p>
        </p:txBody>
      </p:sp>
      <p:sp>
        <p:nvSpPr>
          <p:cNvPr id="4" name="Retângulo 3"/>
          <p:cNvSpPr/>
          <p:nvPr/>
        </p:nvSpPr>
        <p:spPr>
          <a:xfrm>
            <a:off x="683568" y="5179818"/>
            <a:ext cx="784887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Segundo Caetano (2006), Friedman argumenta que a direção corporativa não tem o direito de fazer nada que não atenda ao objetivo de maximização dos lucros e, agir diferente é uma violação das obrigações morais, legais e institucionais, seu conceito ainda é muito vago para muitos.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responsabilidade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3"/>
            <a:ext cx="7876356" cy="18002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     </a:t>
            </a:r>
            <a:r>
              <a:rPr lang="pt-BR" sz="2400" b="0" dirty="0" smtClean="0"/>
              <a:t>O </a:t>
            </a:r>
            <a:r>
              <a:rPr lang="pt-BR" sz="2400" b="0" dirty="0"/>
              <a:t>objetivo principal que uma organização deve ter ao assumir ações de responsabilidade social é </a:t>
            </a:r>
            <a:r>
              <a:rPr lang="pt-BR" sz="2400" dirty="0"/>
              <a:t>garantir que estas ações não sejam apenas para promover a imagem da organização diante do mercado.</a:t>
            </a:r>
          </a:p>
          <a:p>
            <a:pPr algn="just"/>
            <a:r>
              <a:rPr lang="pt-BR" sz="2000" dirty="0" smtClean="0"/>
              <a:t>    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852936"/>
            <a:ext cx="7488832" cy="16312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Garantir um desenvolvimento real da qualidade de vida primeiramente de seus funcionários e familiares, manter um bom relacionamento com seus fornecedores e clientes e colaborar para o desenvolvimento da sociedade é o objetivo que toda organização deve deter ao se propor realizar ações de responsabilidade social.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t1.gstatic.com/images?q=tbn:ANd9GcSj6IsjxTLu5BcTemUel6xREyDPv4222aqpFyjLRhL7XFrA9CpM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4" y="5013176"/>
            <a:ext cx="2428388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da responsabilidade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00628"/>
            <a:ext cx="6336704" cy="3579849"/>
          </a:xfrm>
        </p:spPr>
        <p:txBody>
          <a:bodyPr/>
          <a:lstStyle/>
          <a:p>
            <a:pPr algn="just"/>
            <a:r>
              <a:rPr lang="pt-BR" dirty="0" smtClean="0"/>
              <a:t>      </a:t>
            </a:r>
            <a:r>
              <a:rPr lang="pt-BR" sz="2400" b="0" dirty="0" smtClean="0"/>
              <a:t>Para </a:t>
            </a:r>
            <a:r>
              <a:rPr lang="pt-BR" sz="2400" b="0" dirty="0"/>
              <a:t>que o </a:t>
            </a:r>
            <a:r>
              <a:rPr lang="pt-BR" sz="2400" b="0" dirty="0" smtClean="0"/>
              <a:t>desenvolvimento </a:t>
            </a:r>
            <a:r>
              <a:rPr lang="pt-BR" sz="2400" b="0" dirty="0"/>
              <a:t>sustentável aconteça </a:t>
            </a:r>
            <a:r>
              <a:rPr lang="pt-BR" sz="2400" b="0" dirty="0" smtClean="0"/>
              <a:t>as </a:t>
            </a:r>
            <a:r>
              <a:rPr lang="pt-BR" sz="2400" b="0" dirty="0"/>
              <a:t>organizações </a:t>
            </a:r>
            <a:r>
              <a:rPr lang="pt-BR" sz="2400" b="0" dirty="0" smtClean="0"/>
              <a:t>devem </a:t>
            </a:r>
            <a:r>
              <a:rPr lang="pt-BR" sz="2400" b="0" dirty="0"/>
              <a:t>priorizar em todos os seus processos a </a:t>
            </a:r>
            <a:r>
              <a:rPr lang="pt-BR" sz="2400" dirty="0"/>
              <a:t>ética</a:t>
            </a:r>
            <a:r>
              <a:rPr lang="pt-BR" sz="2400" b="0" dirty="0"/>
              <a:t> e a </a:t>
            </a:r>
            <a:r>
              <a:rPr lang="pt-BR" sz="2400" dirty="0"/>
              <a:t>transparência</a:t>
            </a:r>
            <a:r>
              <a:rPr lang="pt-BR" sz="2400" b="0" dirty="0"/>
              <a:t>, gerando confiança e credibilidade aos seus </a:t>
            </a:r>
            <a:r>
              <a:rPr lang="pt-BR" sz="2400" b="0" i="1" dirty="0" err="1"/>
              <a:t>Stakeholders</a:t>
            </a:r>
            <a:r>
              <a:rPr lang="pt-BR" sz="2400" b="0" dirty="0"/>
              <a:t>. 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683746" y="3356992"/>
            <a:ext cx="7848694" cy="871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palavra “ética”, termo proveniente do vocábulo grego “</a:t>
            </a:r>
            <a:r>
              <a:rPr lang="pt-BR" i="1" dirty="0" err="1"/>
              <a:t>ethos</a:t>
            </a:r>
            <a:r>
              <a:rPr lang="pt-BR" dirty="0"/>
              <a:t>”, significa “costume, maneira habitual de agir, índole 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4509120"/>
            <a:ext cx="784887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/>
              <a:t>ética empresarial </a:t>
            </a:r>
            <a:r>
              <a:rPr lang="pt-BR" dirty="0"/>
              <a:t>é a base da responsabilidade social. </a:t>
            </a:r>
            <a:endParaRPr lang="pt-BR" dirty="0" smtClean="0"/>
          </a:p>
          <a:p>
            <a:pPr algn="just"/>
            <a:r>
              <a:rPr lang="pt-BR" dirty="0" smtClean="0"/>
              <a:t>Uma </a:t>
            </a:r>
            <a:r>
              <a:rPr lang="pt-BR" dirty="0"/>
              <a:t>empresa que não remunera bem seus funcionários, que faz propagandas enganosas dos seus produtos, que fixa preços </a:t>
            </a:r>
            <a:r>
              <a:rPr lang="pt-BR" dirty="0" smtClean="0"/>
              <a:t>desleais </a:t>
            </a:r>
            <a:r>
              <a:rPr lang="pt-BR" dirty="0" err="1" smtClean="0"/>
              <a:t>etc</a:t>
            </a:r>
            <a:r>
              <a:rPr lang="pt-BR" dirty="0" smtClean="0"/>
              <a:t>, </a:t>
            </a:r>
            <a:r>
              <a:rPr lang="pt-BR" dirty="0"/>
              <a:t>não é uma empresa que tem uma postura ética. </a:t>
            </a:r>
            <a:endParaRPr lang="pt-BR" dirty="0" smtClean="0"/>
          </a:p>
          <a:p>
            <a:pPr algn="just"/>
            <a:r>
              <a:rPr lang="pt-BR" dirty="0" smtClean="0"/>
              <a:t>Sem </a:t>
            </a:r>
            <a:r>
              <a:rPr lang="pt-BR" dirty="0"/>
              <a:t>ética nos </a:t>
            </a:r>
            <a:r>
              <a:rPr lang="pt-BR" dirty="0" smtClean="0"/>
              <a:t>negócios </a:t>
            </a:r>
            <a:r>
              <a:rPr lang="pt-BR" dirty="0"/>
              <a:t>não há responsabilidade social, já que a empresa que quer investir em projetos sociais deve seguir uma linha de coerência entre ação e </a:t>
            </a:r>
            <a:r>
              <a:rPr lang="pt-BR" dirty="0" smtClean="0"/>
              <a:t>discurso.</a:t>
            </a:r>
            <a:endParaRPr lang="pt-BR" dirty="0"/>
          </a:p>
        </p:txBody>
      </p:sp>
      <p:sp>
        <p:nvSpPr>
          <p:cNvPr id="6" name="AutoShape 2" descr="data:image/jpeg;base64,/9j/4AAQSkZJRgABAQAAAQABAAD/2wCEAAkGBhQSERQUExQVFRUWFxQYFxUXFhcXFBgZFRcYFBcYFhgYHCYiGBkjHRQVHy8gIycpLCwsFR4xNTAqNScrLCkBCQoKDgwOGg8PGi8lHyU0LSwqNi8sLCwpLCk0LCwpKSw0LC8pLCwpLCksKSwpLC8sKSwsLywsLCwpKSw0NCwsLP/AABEIAKMA9gMBIgACEQEDEQH/xAAcAAABBQEBAQAAAAAAAAAAAAAAAgMEBQYHAQj/xABAEAACAAQEBAQEBAQFAgcBAAABAgADBBEFEiExBkFRYRMicYEHMpGhFEJSsSNyksFigtHh8DPxFkNTY3OishX/xAAaAQEAAgMBAAAAAAAAAAAAAAAABAUCAwYB/8QAMREAAQQBAgQDCAICAwAAAAAAAQACAxEEEiEFEzFBUWFxIoGRobHB0eHw8RVCBiMy/9oADAMBAAIRAxEAPwDuMEEEERBBBBEQR4THgmA7EQXlpUEEEF6iEu1hc7CFRFxSSXkzFXdkcD1Km0EUUY6h2DEdQNIsJM4MAQbgxzjCsaspB0I3HMW5RrOEqozEmHkH0/pF43yMaBYUiSNobYV/BBBGhR0iY9gT0BP0igk4szgNmtfYDlGgdbgg7EW+scsnYgZLtLVhMCEgMputhpqeRFtb7RRcYExDTGSB3r5LXJfZdKw2q8RA3O5B9QbRLii4Ur5LShLlzUmOvmfKbgFiSeW3KL2LbHDxE0P60L9VmOm6IbnzwiszGwUEk9ANTDkVPFUlnpJ6oCWKGwG5sQSB3sDG15IaSFm0AuAKpW4ydm8iKF5Zr3I72OkX2B4wKhCwFipsw3sd9D0jkMnGQoOsdK4Cw95dOXmAq01swUixC2AW45E6m3cRTYM075TrNhW+bDAyL2BRWmgggi7VMiCMfxfx+tI/gy1EydYE3NkQHbNbUk72EZ6m+JdSDd0lMvMAFTbsbn73jQ/IY00VvZA9wsLqMEQcFxZKmSs2X8rcjuCNCp7ggxOjcCCLC0kVsUQQQR6vEQQQQREEEEERBBBBFl8exrLOMvYKF97i8Jl1YK5gdR9YRxlgEyZadJGZgLOnMgbFe46Ri6fGiDl1ve2W2t9rW63ifE5paAqPKhdzC4rqGC4j4qG+6mx78wf+dIsYouFMOeXKZpgys5vl5qALAHvufeL2Ib61Glbw6uWNXVEV+P4g0inmTUTOyC4XXXUA7diT7RYRWcRg/h3sbWyk/wAoYFvteMQLNLcBZpc+qMOmVLmdOCSGbdZehbu1yReNPwviaSEWnZgTc5W0GhOmYe9rxjaasmLUN4nyzLlNbiym3ty07xNlViNMmo4byyxORlFypQlWv/gYMAfryiS4N07qU5rdNLqN49jPUXGFMJKNMny1JG2YFtDYEgXI2EMzviNRL/5jN/KjH9xEQuA2JUbQ7wVhj+INLCKnzObD7C3bUiMrSVYN7ACzMDbYlSQT31B+sN1nxASZUr4EubMIlvZcgFmUGzatovmFz2ijwGnq1Rw8ls12a5KrmLEk5Rf16bxzHE2h5c5zu4AF9q6/FaJGHutLwbi0p6iZllqj3KMR+YA3BIHfSN5HJcFxWbSGU0+nZUl+IW88rOxcmxC5rtqdY1Ev4pUp3ScP8oP7NFlw1wbGQTte297evrutkbHEbLZRluKeMPwziVLXPMIudyFFidhubAnsIhYt8R6cyH8F2EzTKCjA7i9tLXteK7DcTpvDmTXnpUVU2XMFkt5Bk1BvYLpYEm17WESppHOOhhrvf87qZFG1o1vF9q8/ws3VOJs0zmISYbEOgC5WGzAbX7mLDCOJq+XVyJLzvESa6AMVBzKWGbuDa8UWTxJLAMAcote+pt2i14JmiZXUcskM0oTWYjUA+GwAB9wYrcGSTmVd31+HVWObHHy7qq6fhdiEewRHrq1JMtpkxgqICzMdgBF8qNfP3FM9hX1Wf5vGmfS/l9suW3aIk3E9N9IvePeI6WubPKkOk0WHjFgMyj9csXvpsbgj7RRYRXSaSejzpP4gCxGY2QMDuFHzW0+b6RWGMOfQKsRIWsshds+G2HPKoJecENMLTLHcBz5QfYA+8aiMxw/x/S1QGVwjfpcga9j/ANooMb+KvnKUqKwBt4r3sSNPKotp3J16ROLmxtFrRDjy5TyGBdGgjllP8SasG7LKYdMpU+xB/tG94c4hSslZ0uCDZkO6n+46GDJWv2C25PDp8Zup428QraCCCNqgLwxyziHjWbOmMspykoEhcpszAaZid9ekdRmpdSOoI+sfPFQWlTGlvoyMVI7qbf2+8XHCmRue4vFkdFY4DWFxLgr+TWTQcyzZgPUO3+sbfgji5p7GRON5gF1bbOBuDb8w+4jlUvELc4uuDKotiNNl3zNf0yNeLXNijkidY3G4U/KaySM7bhSOK+LKubPmU5OTLNaX4aGwOvlN+dwVOvWLrDcEWnlgMQ0xtST1527DaIvxOwzwK2RVqNJlg/8A8krVfqlx/kjzEK0zDTzZfmXKwJB0G3zdOf0jncetz3XGZ2rYdldSMemSXU+Yyr2Ym5UE7An8t9bHtGzpsUlTDZHUm1yAdR694xNPigp8zPNkpLZDmaYpdPLrlyhlNzc9b9Iz0rFKl2abRU4lpqM6sLMb2zpKfVNDsTGM1aiK38lljFzYw69r3tdXxDFZUhc02YqD/EbX9BufaMfivxRlAESJbTTY6t5E+mpI9hFFM4UaYnizps1ppFzdQ7enzG/sYoZ+BzkUuZbBBfUjW3UruAe8QZRKzsrGGWCQ0Hfb+1T/AP8AVmFlLfKrOQqnKfN+UNrYDQe0arDcUo5ahmJzTN1bNNK9QSVvaMxUgKL2uTpDVLPsdRvz5xqZlPbv19VY6fBavEWo1YEL4mcA/wANlUKNSDlFu2/WKJrXNgQL6Am5A5AnmYVlt2+0LlyGOwMYPLpXU1u/kN14XNaNTjt8kmlmmW4cBSQGFmUMpDCxBBienGtTLfzGWwtYLlsB0Iy2tET8G1wMp9QP3tCHwBiSSw1PQx5/jZZ7uK68QPuokuRiitbhv7/on52NVEwHPNJDCxACgWO42iIViwpcIyCzHN0sCN/eHkw1ehJ6E2idHwWcNBAA/nko/wDk8Zh0tv3BQ6DEzLIDAFbnUAlxfpc7RNfHZQJzKwG2cqDf1tqPeIVVSlLXsAb2GYNbsSIg1c7KNNz9Ip8jDa15Ejd1c4+W4sBjdso2JPKa6ykyi/zKzgEfyk9ecTuDsXajqPGVA/kK2YkCxIPltz8veKuQ1jsD/v0ieddNR0By29AYzYS0eysH07Zy3eP/ABWX8N/BDSpxYA5gCAtiSVbYnQDUc4jihxXFKdJU4JIknKxmm2eYo1U5FJvyP5Re14xMyTyOUnmtwfqIb/HTaaWVlTZqqdTKuwQk3F7A8r3vpsN42tkLj7drW6MNHs0mMfoUp6mdJlklZbFAWNyctgxPqwMR6gh6UlvmG3rDMzEMw8ylrdb3+u5MQ6iodgFyhFHIkAk97mMWsLnWsnvDW0VKoJTGWxA+WxY9BmCD6s32iXT1Vo3vA3B34nDKrUKZ2WXKY7DwCGB9DMzfSOc4rh86lmmVPQo45HUEdVI0IjfM0khT+FzNY0t72rVMTje/COpLz6i3y5Jd/XM1ve145jhWGz6lgsiTMmE/pU5R6sfKB6mO8cBcKfgafKxBmuc0wja+wUdQo59zGMMZ1Wt/EcxphMd7laYQQQRNXMLwxy74g4ZST6lQswyqhmSWz5QZLMdFEzUEEaDMPfaOg4/iRp6abOAJKIWAAvryPoNz2Bj594hxLxGUgkjU3O5Y7k942xPcx1tNFZscWmwrPiLgSrowrTPDZWbKGRjuQSLhgCNjGl+F70kmYTMZhUlSMzgCSo5qhB3Nt2tflDdZxQK+ipQxPiS2bxhzJVMqtfowa/reGpEoDQCwjoIozkY//YdytWXxRsbOXVu+AH5W244SVW0M2XLmI01R4ksBhmzy/MAB3AI944dS4hMHyE2Op6WjookCKLFsGQ6r5TztsfblFfPw97Gl0JsqugzmyuDJRSo6jEJs1QrkEA3AA1vsNfeLPBaxqYMZaS87C3iEHML9r2YdiIhSqI3urKenP9onCXp3+0QWcNznkvA3rxG/oulbgWzTp2V/ScaP4TLNTNM/K6EIDpub3sw7DWKWbic51yPNdlJLFSevIm1yvaGGsNMwvpoDc6wCIGQ6ZpDZD8CD9Co7MOGI+y0fVNVEoMBc5Rf5rEgctbRZ0OGSyt7K1jYvYqpI1uAx7iIQiZhs29kzqhBvYqLsOYud+eg1iRwt7BLpc0G/H9mvuovEmv5WpriK8P0L+ysclz6c97R61gN9OpsNPcwMo5G/taB0UixUN6m4+lo7B4JG3Vco0gHfooM7Fh+WWTrqS4vbsALfeEzcVP5AALDVlUtfnzIAiU9CpOYjf1t6esJNApNwCLdNNvSKV+PnyNI5gq/Q17h8lbsyMJhB5ZuvUfP6piixA7F2JY2sJZXKe5GljyiyMsjcWHtf7nWEjqSot+plA+5ho1Mu9vEl/wBV/wBh+0T43Nxxy5JB9/mSVBkDpzrjYft8gE54YO5Ha4v9oosWoiTmzKTfYZVb+kbesWVXXZdJZRyQdw9h010B+8NtiPlFpZz21JZQo62sCSPpFZnz4mQCwv3Her+nX3qxwYcqAh4bse119eipZNGbi+gETCnvCgP+DaET3sCbE26b/SOXql0w9ogLxpYOlh9IZnUoK20HeG5c5Lls553Unb2teLXC5C38Rtb/ACg7AdbHnGt8ukKTxGKHBxue99u6ACjZ8t+nmVUU2AzpmqyzbqbAe14i1PBjygXMqYLG4K2ZR62ubR0alqAYtEQWiKM2Rp2C4kcelD7dG0jwN38b+yox8RKelwtJFMzGeJYRbrYBz87323LEd45/SSQ+ZmGY6kk6knckk7mN1xTRS1pZ5lyJOdrEzMi+IFDAvla25A/eMXh04KhvqTt6mJ/P5zdQXccCyMfJiL4xW+4Jsj9eC7VxVxGtJhjTxYEy0WUBoM8xbJYDpe/opjI/Dfipz4fiOzK9pb5iTZ9Ara9SRf8AmjFfEXiw1Dy6VGBlUqotwbh5qqFmNcbgaqPQnnHvBlFMmz5NOjMPEYF7E6KNSfYA/aLMKkcAF9FCCAQRktSTNlhlKsAQQQQdiDoQY+eeLuG2paiZTkHKTnkt1Qnr1Gx7iPogxl+P+FfxtMcgHjS7tKPU21Q9m/e0eg0i4zgE+yFeYY3+gjRU1ZGMFYEbPqAdGFjuItZNcLXB0MdDh5AMYb4KlzIDzC7xWjm4hECorLxWvW94ZWoztaN0uQ2Nupx2WiKB0h0tCek1y5irWQDY2JBHtD34oknIq5RoCxa579o8yiFhe2npHMv4tlPGlrqrw6/wLtRJIGhpcvMzHfKB0W+p6m8LtEmVQlhcm3a3+8MzpIU5cwJ5gX06X9YjZEGTXOmHXv8ArqorMuKR5Y11nv1+qRaFJPsD5EY6FWYnQ+g/1hbUrjl9NYRGmpcd1kEHzH5WdxTtoGx5H8K3ScrMElh5rnQBFAH9Tkad7RpqPhAkAzHF7fKASB73F4r+CKYANMO5OUeg3+8beW0U3FP+UZ4kMUT9IHWgL+YUJvDMZv8ArfvWVq+C5h1lzkBHIyhY++Y/sYyWLyJyMZc53BGvzEKehAFgR7R1uMhx/Tgor81NvZv97RBw+M5csoZO8uB+RUuOGNn/AJaB7liZk52AzMDa+ygb8zbcwkGFR5aOhe9zzqcbK3NY1gpooItHqiFU5l5ssxyt/lspa56Rd0eCqt89nJ20IsP9Y0SSCPqoWVxCLG2fd+nX07Kjywm0WmKYcEAKK5vvbzKPXmPvENKJyuYKSNeWunaPWyNc3UtkObDKwSA0D47KI8lSbkC/UgQ4k6AmGJssg3AJHMDW3f0jyRthROKQmSMOHZWdPWWi5p8U8sZCXUxJl1lhEN0drl3RWrfE8Q8j32yt+xilwFZdPh9RXzChnLeXTSrglXb+GJhXqCxIvtkJ5iIOL1rMMqc9z23sIpa0MEOxsPzKG29RFphwaBZXS8MDsfHcLrUfkPzar8HpszXPyjU9/wDvHcPhHwz4ctquYPPNGWWDylg7/wCYj6KOscw4LwY1VRJkWAVzmmZQRZF1PPpp6kR9ISJQVQqgBVAAA2AAsBFiFIcbKdgggj1Yrww3NmBQWJsACSTsANSYcMVfEWFfiqabJzFS6kBgSLHcba2vv2vBFxH4h0EoVcyZJN5M7zE2NlmX8wFxz+YfzRU0dISLrKnMiglnCNkAA3JAsB7xOoscmU7mVUZry2K5/wA6MptZx+YAj5h7x0nDONVmSStQcyFSPEXUMpBBBC8yLi4jYxxaQ4LFw1AhcvkyZbEHW3qYuZtALXlqL8h1jMZwGbwyWl5myPlZQwvpvoWta9o0OB4oCcrRfwmLIbTx/apZebC62lNvXhhYgAjtYj1gocXlr807TYKVsB721iVxFhQYCbL+cDW35h6czFdLlFrADU203isy5H4+UHNbuRQ8/gp+Mxk+MWudsNz5fFaCVNDAFTcHmNRDgitr6kZMgNjsxGl/S20V8mSV1R3XsTmX6GLHK4k3HeGPbe12PwoGPw85DC5ppWtRXurD+GMuo1fzEjnta22kQ1PXc7nvCpjszZmIJ6WsoHRRyEeWjlsvKdO7qSB0tdHi4zYG9BZ60tVw1U5ZQ9W/eNCmI94wmE1gW6kjqBz72+31i3Wujic3GImcT33Ui91rZOKxn+LqzNLPcr+94iiv7xZYVhK1FnmglATlXkxtYk9hf6+kRog2B4kf0CArD2g1jUcT8NypK50mKnSW7b9kO9+0ZcGOrgnbOwSM6FZ2vEnTEbNLYA9CoI/1EXuDYhMm5s6oMul1bfn8u4ikMN+F5gysyt1ViD9o2PjbIKPxpV+bgMyWnoHeK1i1aFiodSw3AIuOxEE+pVBd2CjqxsOwuYx02jU665t81/NfqTzidLmh5DpM/iFQDdt9Db9jEV+MxtGyqDJ4U2AtOqwSAfFKxJZubNMyWa+ULroNdTuTtCaKldyCNB15n0iPhtCpI3sORYkegB2EX9XiSSJd9L8ozmfQ5bVIzcjlxjFbRPeth6Knr8FVWuWIJ1IER3kU+Uq2bzaZsxDDuIjVOIlySTvHk7BWmhchdX0JYhfDUb2Fxdjbp9Yzhhe81aiQwPkNWmuE+FplbOnpJnmWkkL53GbMxNreQgW0Jv2i/qfhbiABCzKeaOhYqT/Un94g0M+Xh8tpazGZnOZkW2Zj3A+Ua8zGq+G+J1NRMmO7lZEsZVljVSzcix1uBrppqIuwugCsPhpwTMovFm1AQTXsqqrZgqDU69SQNO0b1TDCNDyGPUTsEEEEXhhlzDxhlxBFy/4q8HZga2SPMP8ArqNyBoJo7jZu2vIxzWhqcug2OtuR9tgfSPpSYv8AzkfXtHz/AMdcOmirGVBaU/8AEl9MpOq/5TceloIpdbhcypp1mSi8yZLYK8u9zkI8hQcgLa+8U/htKcy3BV1OoO45/tEvAsZeSbymykgi+49CDp3iDVs7zC7MS35mY/3iXizaDR6KNkRaxY6q1kYswFm1EIOKqoIlKS5vrc315C+wiHKmroSdIRiNZ5by1CZTcNzNuXe45RYvnr2nVt08f0oDIb9lt+fh+009TMz+fMnQEaH3Ghi9QXAjOyKhnGa5IvbXY+kWeHqtyCSLjSxI9YqcnFdI3mh1+qtIMlsZ5ZbXorKFLrpFSmJs03JK84HzO1gL/wCEj5vpF7hOZZqsyiwuRYk6200tFPNG+NpdXRWIlaVo8E4bEsiZOCMbeVGFwt+Z72hNZhcu/kYr2Go9r7RSYtxNMuAqO1zawB+sJWuY73HYgxzb4cl55snf4LwuBV7h2GSs38VmYdLgD3tvGzpVBUBGFgLADSw9I5ktYe8eniJ5JFg55+VXbt+URGkwpJjQ3KBwC3EzDAtQ5aXmWchDMTm1APlF/lHYaRz1gASBsCQPY2EbCk4u8RbNoe+h94xv4aZc2Q2ubEsovrvvFjwlkup4fdivv9tllqASiI8IhYpZnPIvuWP9oPwnV2PYWX/f7xfiFxXhmaFHnOFHmIA7kD94qqDEis0mxZDe+htY6aX39oVizrmsqiyc9yTzNz9Ir6TEC7b2UAajck9T07RgWF1tG6q8mbngsa3ZXq4qq6KfbnEKsqi5uxgYBhsCeR5xGqTpGgxaSqp0VOs915LrMpzCxtyIuPcRMrOJZswWBEsW1yaMfc/KPSKidoAPrDRm9Is4WaWq2hZoan0UkhVBJYgADUsSbDuTfr1ju3CGAfhKZJZtn1ZyDcF2335bD2jn/wAJ+G/FmtVTBdZRyyx1mEXLf5Qfqw6R12WkbluTssQ+ghtBDyiCJcEEEERDTiHYQ4gijsIzPG/CQrpAUMEmIS0tztcixVv8J022IBjUsIZYQRfNdZQzKaa0qapR1PmU/Yg8x3GkL1e3PW1u8du4u4bk1ck+KjFkVijoLzVsL2UfmB/SdD2jhIqspIDD15gf2Pb7wRSah0lAlrFunT1P9hFxh/CfjyvEmzACygy0XVQDqM/tyH32jPz5koTJbywzqMuZZlvOQbt8ugU6abxcUtFU1QBZhJlHZV5jsoP7n2j2zdrykt8EZZbsWllU0tLObW40PIb+sMrKFtY0GBcM+A8weIXlOLeGR13JtoTbpE2TwdKvcl2H6SdPewuYsYswAHmKFLikkaFmJFMHOWWpZuo2XuTyi1xec9PKDLbNcC5Fxrvp7Rp5dEqLZVCjoBaKjieizUs3/CM39JufteIs83NPRb4YeWOqyo4snf8At/0mPRxZN6S/o0UPiCDxBEdb1f8A/i2b+mX/APaHJfE0x9CFHTKDuet/QxnPEESaBrtGDmhwpFt6EiYiswBb0iZkhvCabyqOign3iw8CNONJzWl1VuR613XrhSq66U2RsnzWNoy7Lfmb8+vvG+EiIddgCTdbZW/Uu/uOcezxF+4KiZEJkotPRY+XS3HWK+fgkynPiSlLyjqQATl9QP3jVjhuaDbMhX9WoNv5evvE6rpz4TSkYoSpUOPmGlrjvGrHje0m1qxo5Gk6ljqZ1mLmQ+o5iEVZAtffkeR9ekRcSwqZRTB573XMr2sGH5hbqDy6EHnDdXWeLY7ciO/btEulN0hIe5/vCkl7WFydAOpOwEWeBcOT6tsslLgaM50lr6t17C5jrXCfAsmks/8A1J3/AKjD5e0tfyjvv3jJZK04TwX8LSSpX5gt3/nbzN99P8sXiCEIIdUQROKIdAhCCHIIiCCCCIjwx7BBEy4hlxElhDLrBFDmiOc8VGnoDMeUiifON7C53PzEHuTYDcmOlzEjJ8X8DpW5GzeG6H5wtyV/TuPUHlBFjcH4NujTKpc02YPlbUywdbX/AF8yeW3LWtrqCbh7Bxd5LGxGlx69+hG8dTkYVlAFybAC530FtYe/BDpBFncOpyUBIIuAbHcXF7HvrE8U8Wn4aEmRBFWNIitxvDWmyJiJbMykC+3eNC0mGXlQRcAyGPMsWWPU4lVM5Nssx/oTcfYxBzDrBE3lh+iuHHc2+sJvD9CLzEHV1/8A0IIutUVFkUDnpf1GkSRTw7LWJSSoxa0MAaOiKIKaFfh4nrJhXgxkip6ukJVgpsxBseQNtCfeMHI4Enlc02dlck3AAYet9O8dUNNEefRwRckxfhJ5csu07MFI8uU3uTbQ5tIZGEmnZJtTTl5RscyschFtA5X5T6i3eNTxdU3myqRVYvMZWvpl1JUDU9bk9NI2tPQkLa2lre20ETPDGP005FSSVWw0lWCkfygaEdxGnliOf4P8OyuINUEqsi+dZS3Wz20GUC2UHzaWvHRUSCJaiHlEJQQ8qwRKUQqCCCIggggiIIIIIgw26w5HhEEUZkhppcS2WEFIIohlQkyollISUgiiGVDbSomlIQUgigtKhiZKixaXDLyYIszjJkopeaJYHVlUk/UXJjnmMYilQxlU1MhJ5iWue3Xog7kx0HjPhRqqWglsFZXvckjynRhtvtBR8PrJTJLQKOdtyepO5PrBFyuXwo/jCQ7Kjlc2gzrte3LXf6GLeV8PJm6zEuNv4Z/s0XnFNP4M6nn/AKWyt6Xv+xcRsqWngipODMImyqe06+fOxsTfTQC2p5C/vGmSTDsqTD6yoImFlQ4JUSBLhQlwRRxJg/DxLEuPfDgigHDEJDFFLLfKxAJF97HlEhaeJIlwoSoImUlQ8iQ4sqHFSCLxEhy0EEERBBBBEQQQQREEEEERBBBBEGEkQQQReWjwiPIIIvLQkrHsEESCsJKiPIIIksghl5I6QQQRU+N4VKmoA6BgHQjU7g6bGLaVIUcoIIIn1liFhBBBBEoKIUFgggiVlj3LHsEEXqrC7QQQRewQQQREEEEERBBBBEQQQQR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QUExQVFRUWFxQYFxUXFhcXFBgZFRcYFBcYFhgYHCYiGBkjHRQVHy8gIycpLCwsFR4xNTAqNScrLCkBCQoKDgwOGg8PGi8lHyU0LSwqNi8sLCwpLCk0LCwpKSw0LC8pLCwpLCksKSwpLC8sKSwsLywsLCwpKSw0NCwsLP/AABEIAKMA9gMBIgACEQEDEQH/xAAcAAABBQEBAQAAAAAAAAAAAAAAAgMEBQYHAQj/xABAEAACAAQEBAQEBAQFAgcBAAABAgADBBEFEiExBkFRYRMicYEHMpGhFEJSsSNyksFigtHh8DPxFkNTY3OishX/xAAaAQEAAgMBAAAAAAAAAAAAAAAABAUCAwYB/8QAMREAAQQBAgQDCAICAwAAAAAAAQACAxEEEiEFEzFBUWFxIoGRobHB0eHw8RVCBiMy/9oADAMBAAIRAxEAPwDuMEEEERBBBBEQR4THgmA7EQXlpUEEEF6iEu1hc7CFRFxSSXkzFXdkcD1Km0EUUY6h2DEdQNIsJM4MAQbgxzjCsaspB0I3HMW5RrOEqozEmHkH0/pF43yMaBYUiSNobYV/BBBGhR0iY9gT0BP0igk4szgNmtfYDlGgdbgg7EW+scsnYgZLtLVhMCEgMputhpqeRFtb7RRcYExDTGSB3r5LXJfZdKw2q8RA3O5B9QbRLii4Ur5LShLlzUmOvmfKbgFiSeW3KL2LbHDxE0P60L9VmOm6IbnzwiszGwUEk9ANTDkVPFUlnpJ6oCWKGwG5sQSB3sDG15IaSFm0AuAKpW4ydm8iKF5Zr3I72OkX2B4wKhCwFipsw3sd9D0jkMnGQoOsdK4Cw95dOXmAq01swUixC2AW45E6m3cRTYM075TrNhW+bDAyL2BRWmgggi7VMiCMfxfx+tI/gy1EydYE3NkQHbNbUk72EZ6m+JdSDd0lMvMAFTbsbn73jQ/IY00VvZA9wsLqMEQcFxZKmSs2X8rcjuCNCp7ggxOjcCCLC0kVsUQQQR6vEQQQQREEEEERBBBBFl8exrLOMvYKF97i8Jl1YK5gdR9YRxlgEyZadJGZgLOnMgbFe46Ri6fGiDl1ve2W2t9rW63ifE5paAqPKhdzC4rqGC4j4qG+6mx78wf+dIsYouFMOeXKZpgys5vl5qALAHvufeL2Ib61Glbw6uWNXVEV+P4g0inmTUTOyC4XXXUA7diT7RYRWcRg/h3sbWyk/wAoYFvteMQLNLcBZpc+qMOmVLmdOCSGbdZehbu1yReNPwviaSEWnZgTc5W0GhOmYe9rxjaasmLUN4nyzLlNbiym3ty07xNlViNMmo4byyxORlFypQlWv/gYMAfryiS4N07qU5rdNLqN49jPUXGFMJKNMny1JG2YFtDYEgXI2EMzviNRL/5jN/KjH9xEQuA2JUbQ7wVhj+INLCKnzObD7C3bUiMrSVYN7ACzMDbYlSQT31B+sN1nxASZUr4EubMIlvZcgFmUGzatovmFz2ijwGnq1Rw8ls12a5KrmLEk5Rf16bxzHE2h5c5zu4AF9q6/FaJGHutLwbi0p6iZllqj3KMR+YA3BIHfSN5HJcFxWbSGU0+nZUl+IW88rOxcmxC5rtqdY1Ev4pUp3ScP8oP7NFlw1wbGQTte297evrutkbHEbLZRluKeMPwziVLXPMIudyFFidhubAnsIhYt8R6cyH8F2EzTKCjA7i9tLXteK7DcTpvDmTXnpUVU2XMFkt5Bk1BvYLpYEm17WESppHOOhhrvf87qZFG1o1vF9q8/ws3VOJs0zmISYbEOgC5WGzAbX7mLDCOJq+XVyJLzvESa6AMVBzKWGbuDa8UWTxJLAMAcote+pt2i14JmiZXUcskM0oTWYjUA+GwAB9wYrcGSTmVd31+HVWObHHy7qq6fhdiEewRHrq1JMtpkxgqICzMdgBF8qNfP3FM9hX1Wf5vGmfS/l9suW3aIk3E9N9IvePeI6WubPKkOk0WHjFgMyj9csXvpsbgj7RRYRXSaSejzpP4gCxGY2QMDuFHzW0+b6RWGMOfQKsRIWsshds+G2HPKoJecENMLTLHcBz5QfYA+8aiMxw/x/S1QGVwjfpcga9j/ANooMb+KvnKUqKwBt4r3sSNPKotp3J16ROLmxtFrRDjy5TyGBdGgjllP8SasG7LKYdMpU+xB/tG94c4hSslZ0uCDZkO6n+46GDJWv2C25PDp8Zup428QraCCCNqgLwxyziHjWbOmMspykoEhcpszAaZid9ekdRmpdSOoI+sfPFQWlTGlvoyMVI7qbf2+8XHCmRue4vFkdFY4DWFxLgr+TWTQcyzZgPUO3+sbfgji5p7GRON5gF1bbOBuDb8w+4jlUvELc4uuDKotiNNl3zNf0yNeLXNijkidY3G4U/KaySM7bhSOK+LKubPmU5OTLNaX4aGwOvlN+dwVOvWLrDcEWnlgMQ0xtST1527DaIvxOwzwK2RVqNJlg/8A8krVfqlx/kjzEK0zDTzZfmXKwJB0G3zdOf0jncetz3XGZ2rYdldSMemSXU+Yyr2Ym5UE7An8t9bHtGzpsUlTDZHUm1yAdR694xNPigp8zPNkpLZDmaYpdPLrlyhlNzc9b9Iz0rFKl2abRU4lpqM6sLMb2zpKfVNDsTGM1aiK38lljFzYw69r3tdXxDFZUhc02YqD/EbX9BufaMfivxRlAESJbTTY6t5E+mpI9hFFM4UaYnizps1ppFzdQ7enzG/sYoZ+BzkUuZbBBfUjW3UruAe8QZRKzsrGGWCQ0Hfb+1T/AP8AVmFlLfKrOQqnKfN+UNrYDQe0arDcUo5ahmJzTN1bNNK9QSVvaMxUgKL2uTpDVLPsdRvz5xqZlPbv19VY6fBavEWo1YEL4mcA/wANlUKNSDlFu2/WKJrXNgQL6Am5A5AnmYVlt2+0LlyGOwMYPLpXU1u/kN14XNaNTjt8kmlmmW4cBSQGFmUMpDCxBBienGtTLfzGWwtYLlsB0Iy2tET8G1wMp9QP3tCHwBiSSw1PQx5/jZZ7uK68QPuokuRiitbhv7/on52NVEwHPNJDCxACgWO42iIViwpcIyCzHN0sCN/eHkw1ehJ6E2idHwWcNBAA/nko/wDk8Zh0tv3BQ6DEzLIDAFbnUAlxfpc7RNfHZQJzKwG2cqDf1tqPeIVVSlLXsAb2GYNbsSIg1c7KNNz9Ip8jDa15Ejd1c4+W4sBjdso2JPKa6ykyi/zKzgEfyk9ecTuDsXajqPGVA/kK2YkCxIPltz8veKuQ1jsD/v0ieddNR0By29AYzYS0eysH07Zy3eP/ABWX8N/BDSpxYA5gCAtiSVbYnQDUc4jihxXFKdJU4JIknKxmm2eYo1U5FJvyP5Re14xMyTyOUnmtwfqIb/HTaaWVlTZqqdTKuwQk3F7A8r3vpsN42tkLj7drW6MNHs0mMfoUp6mdJlklZbFAWNyctgxPqwMR6gh6UlvmG3rDMzEMw8ylrdb3+u5MQ6iodgFyhFHIkAk97mMWsLnWsnvDW0VKoJTGWxA+WxY9BmCD6s32iXT1Vo3vA3B34nDKrUKZ2WXKY7DwCGB9DMzfSOc4rh86lmmVPQo45HUEdVI0IjfM0khT+FzNY0t72rVMTje/COpLz6i3y5Jd/XM1ve145jhWGz6lgsiTMmE/pU5R6sfKB6mO8cBcKfgafKxBmuc0wja+wUdQo59zGMMZ1Wt/EcxphMd7laYQQQRNXMLwxy74g4ZST6lQswyqhmSWz5QZLMdFEzUEEaDMPfaOg4/iRp6abOAJKIWAAvryPoNz2Bj594hxLxGUgkjU3O5Y7k942xPcx1tNFZscWmwrPiLgSrowrTPDZWbKGRjuQSLhgCNjGl+F70kmYTMZhUlSMzgCSo5qhB3Nt2tflDdZxQK+ipQxPiS2bxhzJVMqtfowa/reGpEoDQCwjoIozkY//YdytWXxRsbOXVu+AH5W244SVW0M2XLmI01R4ksBhmzy/MAB3AI944dS4hMHyE2Op6WjookCKLFsGQ6r5TztsfblFfPw97Gl0JsqugzmyuDJRSo6jEJs1QrkEA3AA1vsNfeLPBaxqYMZaS87C3iEHML9r2YdiIhSqI3urKenP9onCXp3+0QWcNznkvA3rxG/oulbgWzTp2V/ScaP4TLNTNM/K6EIDpub3sw7DWKWbic51yPNdlJLFSevIm1yvaGGsNMwvpoDc6wCIGQ6ZpDZD8CD9Co7MOGI+y0fVNVEoMBc5Rf5rEgctbRZ0OGSyt7K1jYvYqpI1uAx7iIQiZhs29kzqhBvYqLsOYud+eg1iRwt7BLpc0G/H9mvuovEmv5WpriK8P0L+ysclz6c97R61gN9OpsNPcwMo5G/taB0UixUN6m4+lo7B4JG3Vco0gHfooM7Fh+WWTrqS4vbsALfeEzcVP5AALDVlUtfnzIAiU9CpOYjf1t6esJNApNwCLdNNvSKV+PnyNI5gq/Q17h8lbsyMJhB5ZuvUfP6piixA7F2JY2sJZXKe5GljyiyMsjcWHtf7nWEjqSot+plA+5ho1Mu9vEl/wBV/wBh+0T43Nxxy5JB9/mSVBkDpzrjYft8gE54YO5Ha4v9oosWoiTmzKTfYZVb+kbesWVXXZdJZRyQdw9h010B+8NtiPlFpZz21JZQo62sCSPpFZnz4mQCwv3Her+nX3qxwYcqAh4bse119eipZNGbi+gETCnvCgP+DaET3sCbE26b/SOXql0w9ogLxpYOlh9IZnUoK20HeG5c5Lls553Unb2teLXC5C38Rtb/ACg7AdbHnGt8ukKTxGKHBxue99u6ACjZ8t+nmVUU2AzpmqyzbqbAe14i1PBjygXMqYLG4K2ZR62ubR0alqAYtEQWiKM2Rp2C4kcelD7dG0jwN38b+yox8RKelwtJFMzGeJYRbrYBz87323LEd45/SSQ+ZmGY6kk6knckk7mN1xTRS1pZ5lyJOdrEzMi+IFDAvla25A/eMXh04KhvqTt6mJ/P5zdQXccCyMfJiL4xW+4Jsj9eC7VxVxGtJhjTxYEy0WUBoM8xbJYDpe/opjI/Dfipz4fiOzK9pb5iTZ9Ara9SRf8AmjFfEXiw1Dy6VGBlUqotwbh5qqFmNcbgaqPQnnHvBlFMmz5NOjMPEYF7E6KNSfYA/aLMKkcAF9FCCAQRktSTNlhlKsAQQQQdiDoQY+eeLuG2paiZTkHKTnkt1Qnr1Gx7iPogxl+P+FfxtMcgHjS7tKPU21Q9m/e0eg0i4zgE+yFeYY3+gjRU1ZGMFYEbPqAdGFjuItZNcLXB0MdDh5AMYb4KlzIDzC7xWjm4hECorLxWvW94ZWoztaN0uQ2Nupx2WiKB0h0tCek1y5irWQDY2JBHtD34oknIq5RoCxa579o8yiFhe2npHMv4tlPGlrqrw6/wLtRJIGhpcvMzHfKB0W+p6m8LtEmVQlhcm3a3+8MzpIU5cwJ5gX06X9YjZEGTXOmHXv8ArqorMuKR5Y11nv1+qRaFJPsD5EY6FWYnQ+g/1hbUrjl9NYRGmpcd1kEHzH5WdxTtoGx5H8K3ScrMElh5rnQBFAH9Tkad7RpqPhAkAzHF7fKASB73F4r+CKYANMO5OUeg3+8beW0U3FP+UZ4kMUT9IHWgL+YUJvDMZv8ArfvWVq+C5h1lzkBHIyhY++Y/sYyWLyJyMZc53BGvzEKehAFgR7R1uMhx/Tgor81NvZv97RBw+M5csoZO8uB+RUuOGNn/AJaB7liZk52AzMDa+ygb8zbcwkGFR5aOhe9zzqcbK3NY1gpooItHqiFU5l5ssxyt/lspa56Rd0eCqt89nJ20IsP9Y0SSCPqoWVxCLG2fd+nX07Kjywm0WmKYcEAKK5vvbzKPXmPvENKJyuYKSNeWunaPWyNc3UtkObDKwSA0D47KI8lSbkC/UgQ4k6AmGJssg3AJHMDW3f0jyRthROKQmSMOHZWdPWWi5p8U8sZCXUxJl1lhEN0drl3RWrfE8Q8j32yt+xilwFZdPh9RXzChnLeXTSrglXb+GJhXqCxIvtkJ5iIOL1rMMqc9z23sIpa0MEOxsPzKG29RFphwaBZXS8MDsfHcLrUfkPzar8HpszXPyjU9/wDvHcPhHwz4ctquYPPNGWWDylg7/wCYj6KOscw4LwY1VRJkWAVzmmZQRZF1PPpp6kR9ISJQVQqgBVAAA2AAsBFiFIcbKdgggj1Yrww3NmBQWJsACSTsANSYcMVfEWFfiqabJzFS6kBgSLHcba2vv2vBFxH4h0EoVcyZJN5M7zE2NlmX8wFxz+YfzRU0dISLrKnMiglnCNkAA3JAsB7xOoscmU7mVUZry2K5/wA6MptZx+YAj5h7x0nDONVmSStQcyFSPEXUMpBBBC8yLi4jYxxaQ4LFw1AhcvkyZbEHW3qYuZtALXlqL8h1jMZwGbwyWl5myPlZQwvpvoWta9o0OB4oCcrRfwmLIbTx/apZebC62lNvXhhYgAjtYj1gocXlr807TYKVsB721iVxFhQYCbL+cDW35h6czFdLlFrADU203isy5H4+UHNbuRQ8/gp+Mxk+MWudsNz5fFaCVNDAFTcHmNRDgitr6kZMgNjsxGl/S20V8mSV1R3XsTmX6GLHK4k3HeGPbe12PwoGPw85DC5ppWtRXurD+GMuo1fzEjnta22kQ1PXc7nvCpjszZmIJ6WsoHRRyEeWjlsvKdO7qSB0tdHi4zYG9BZ60tVw1U5ZQ9W/eNCmI94wmE1gW6kjqBz72+31i3Wujic3GImcT33Ui91rZOKxn+LqzNLPcr+94iiv7xZYVhK1FnmglATlXkxtYk9hf6+kRog2B4kf0CArD2g1jUcT8NypK50mKnSW7b9kO9+0ZcGOrgnbOwSM6FZ2vEnTEbNLYA9CoI/1EXuDYhMm5s6oMul1bfn8u4ikMN+F5gysyt1ViD9o2PjbIKPxpV+bgMyWnoHeK1i1aFiodSw3AIuOxEE+pVBd2CjqxsOwuYx02jU665t81/NfqTzidLmh5DpM/iFQDdt9Db9jEV+MxtGyqDJ4U2AtOqwSAfFKxJZubNMyWa+ULroNdTuTtCaKldyCNB15n0iPhtCpI3sORYkegB2EX9XiSSJd9L8ozmfQ5bVIzcjlxjFbRPeth6Knr8FVWuWIJ1IER3kU+Uq2bzaZsxDDuIjVOIlySTvHk7BWmhchdX0JYhfDUb2Fxdjbp9Yzhhe81aiQwPkNWmuE+FplbOnpJnmWkkL53GbMxNreQgW0Jv2i/qfhbiABCzKeaOhYqT/Un94g0M+Xh8tpazGZnOZkW2Zj3A+Ua8zGq+G+J1NRMmO7lZEsZVljVSzcix1uBrppqIuwugCsPhpwTMovFm1AQTXsqqrZgqDU69SQNO0b1TDCNDyGPUTsEEEEXhhlzDxhlxBFy/4q8HZga2SPMP8ArqNyBoJo7jZu2vIxzWhqcug2OtuR9tgfSPpSYv8AzkfXtHz/AMdcOmirGVBaU/8AEl9MpOq/5TceloIpdbhcypp1mSi8yZLYK8u9zkI8hQcgLa+8U/htKcy3BV1OoO45/tEvAsZeSbymykgi+49CDp3iDVs7zC7MS35mY/3iXizaDR6KNkRaxY6q1kYswFm1EIOKqoIlKS5vrc315C+wiHKmroSdIRiNZ5by1CZTcNzNuXe45RYvnr2nVt08f0oDIb9lt+fh+009TMz+fMnQEaH3Ghi9QXAjOyKhnGa5IvbXY+kWeHqtyCSLjSxI9YqcnFdI3mh1+qtIMlsZ5ZbXorKFLrpFSmJs03JK84HzO1gL/wCEj5vpF7hOZZqsyiwuRYk6200tFPNG+NpdXRWIlaVo8E4bEsiZOCMbeVGFwt+Z72hNZhcu/kYr2Go9r7RSYtxNMuAqO1zawB+sJWuY73HYgxzb4cl55snf4LwuBV7h2GSs38VmYdLgD3tvGzpVBUBGFgLADSw9I5ktYe8eniJ5JFg55+VXbt+URGkwpJjQ3KBwC3EzDAtQ5aXmWchDMTm1APlF/lHYaRz1gASBsCQPY2EbCk4u8RbNoe+h94xv4aZc2Q2ubEsovrvvFjwlkup4fdivv9tllqASiI8IhYpZnPIvuWP9oPwnV2PYWX/f7xfiFxXhmaFHnOFHmIA7kD94qqDEis0mxZDe+htY6aX39oVizrmsqiyc9yTzNz9Ir6TEC7b2UAajck9T07RgWF1tG6q8mbngsa3ZXq4qq6KfbnEKsqi5uxgYBhsCeR5xGqTpGgxaSqp0VOs915LrMpzCxtyIuPcRMrOJZswWBEsW1yaMfc/KPSKidoAPrDRm9Is4WaWq2hZoan0UkhVBJYgADUsSbDuTfr1ju3CGAfhKZJZtn1ZyDcF2335bD2jn/wAJ+G/FmtVTBdZRyyx1mEXLf5Qfqw6R12WkbluTssQ+ghtBDyiCJcEEEERDTiHYQ4gijsIzPG/CQrpAUMEmIS0tztcixVv8J022IBjUsIZYQRfNdZQzKaa0qapR1PmU/Yg8x3GkL1e3PW1u8du4u4bk1ck+KjFkVijoLzVsL2UfmB/SdD2jhIqspIDD15gf2Pb7wRSah0lAlrFunT1P9hFxh/CfjyvEmzACygy0XVQDqM/tyH32jPz5koTJbywzqMuZZlvOQbt8ugU6abxcUtFU1QBZhJlHZV5jsoP7n2j2zdrykt8EZZbsWllU0tLObW40PIb+sMrKFtY0GBcM+A8weIXlOLeGR13JtoTbpE2TwdKvcl2H6SdPewuYsYswAHmKFLikkaFmJFMHOWWpZuo2XuTyi1xec9PKDLbNcC5Fxrvp7Rp5dEqLZVCjoBaKjieizUs3/CM39JufteIs83NPRb4YeWOqyo4snf8At/0mPRxZN6S/o0UPiCDxBEdb1f8A/i2b+mX/APaHJfE0x9CFHTKDuet/QxnPEESaBrtGDmhwpFt6EiYiswBb0iZkhvCabyqOign3iw8CNONJzWl1VuR613XrhSq66U2RsnzWNoy7Lfmb8+vvG+EiIddgCTdbZW/Uu/uOcezxF+4KiZEJkotPRY+XS3HWK+fgkynPiSlLyjqQATl9QP3jVjhuaDbMhX9WoNv5evvE6rpz4TSkYoSpUOPmGlrjvGrHje0m1qxo5Gk6ljqZ1mLmQ+o5iEVZAtffkeR9ekRcSwqZRTB573XMr2sGH5hbqDy6EHnDdXWeLY7ciO/btEulN0hIe5/vCkl7WFydAOpOwEWeBcOT6tsslLgaM50lr6t17C5jrXCfAsmks/8A1J3/AKjD5e0tfyjvv3jJZK04TwX8LSSpX5gt3/nbzN99P8sXiCEIIdUQROKIdAhCCHIIiCCCCIjwx7BBEy4hlxElhDLrBFDmiOc8VGnoDMeUiifON7C53PzEHuTYDcmOlzEjJ8X8DpW5GzeG6H5wtyV/TuPUHlBFjcH4NujTKpc02YPlbUywdbX/AF8yeW3LWtrqCbh7Bxd5LGxGlx69+hG8dTkYVlAFybAC530FtYe/BDpBFncOpyUBIIuAbHcXF7HvrE8U8Wn4aEmRBFWNIitxvDWmyJiJbMykC+3eNC0mGXlQRcAyGPMsWWPU4lVM5Nssx/oTcfYxBzDrBE3lh+iuHHc2+sJvD9CLzEHV1/8A0IIutUVFkUDnpf1GkSRTw7LWJSSoxa0MAaOiKIKaFfh4nrJhXgxkip6ukJVgpsxBseQNtCfeMHI4Enlc02dlck3AAYet9O8dUNNEefRwRckxfhJ5csu07MFI8uU3uTbQ5tIZGEmnZJtTTl5RscyschFtA5X5T6i3eNTxdU3myqRVYvMZWvpl1JUDU9bk9NI2tPQkLa2lre20ETPDGP005FSSVWw0lWCkfygaEdxGnliOf4P8OyuINUEqsi+dZS3Wz20GUC2UHzaWvHRUSCJaiHlEJQQ8qwRKUQqCCCIggggiIIIIIgw26w5HhEEUZkhppcS2WEFIIohlQkyollISUgiiGVDbSomlIQUgigtKhiZKixaXDLyYIszjJkopeaJYHVlUk/UXJjnmMYilQxlU1MhJ5iWue3Xog7kx0HjPhRqqWglsFZXvckjynRhtvtBR8PrJTJLQKOdtyepO5PrBFyuXwo/jCQ7Kjlc2gzrte3LXf6GLeV8PJm6zEuNv4Z/s0XnFNP4M6nn/AKWyt6Xv+xcRsqWngipODMImyqe06+fOxsTfTQC2p5C/vGmSTDsqTD6yoImFlQ4JUSBLhQlwRRxJg/DxLEuPfDgigHDEJDFFLLfKxAJF97HlEhaeJIlwoSoImUlQ8iQ4sqHFSCLxEhy0EEERBBBBEQQQQREEEEERBBBBEGEkQQQReWjwiPIIIvLQkrHsEESCsJKiPIIIksghl5I6QQQRU+N4VKmoA6BgHQjU7g6bGLaVIUcoIIIn1liFhBBBBEoKIUFgggiVlj3LHsEEXqrC7QQQRewQQQREEEEERBBBBEQQQQR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8" name="Picture 6" descr="http://business.mrwood.com.au/images/photos/stakeholders%20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00" y="980728"/>
            <a:ext cx="1838226" cy="16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365760"/>
            <a:ext cx="7732340" cy="548640"/>
          </a:xfrm>
        </p:spPr>
        <p:txBody>
          <a:bodyPr/>
          <a:lstStyle/>
          <a:p>
            <a:r>
              <a:rPr lang="pt-BR" dirty="0" smtClean="0"/>
              <a:t>Responsabilidade social empresarial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4176464" cy="329181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       </a:t>
            </a:r>
            <a:r>
              <a:rPr lang="pt-BR" sz="2400" b="0" dirty="0" smtClean="0"/>
              <a:t>Os objetivos e os princípios </a:t>
            </a:r>
            <a:r>
              <a:rPr lang="pt-BR" sz="2400" b="0" dirty="0"/>
              <a:t>da responsabilidade </a:t>
            </a:r>
            <a:r>
              <a:rPr lang="pt-BR" sz="2400" b="0" dirty="0" smtClean="0"/>
              <a:t>social norteiam </a:t>
            </a:r>
            <a:r>
              <a:rPr lang="pt-BR" sz="2400" b="0" dirty="0"/>
              <a:t>a conduta das empresas que buscam desenvolver ações voltadas para a comunidade na qual está inserida.</a:t>
            </a:r>
          </a:p>
          <a:p>
            <a:endParaRPr lang="pt-BR" dirty="0"/>
          </a:p>
        </p:txBody>
      </p:sp>
      <p:pic>
        <p:nvPicPr>
          <p:cNvPr id="9218" name="Picture 2" descr="http://t0.gstatic.com/images?q=tbn:ANd9GcRIJPCWfJ0IR_8hptSlxE0cZizwkMGxvF81T4fMK6jrCGTwUJH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280831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343</TotalTime>
  <Words>1401</Words>
  <Application>Microsoft Office PowerPoint</Application>
  <PresentationFormat>Apresentação na tela (4:3)</PresentationFormat>
  <Paragraphs>81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Ângulos</vt:lpstr>
      <vt:lpstr>Responsabilidade social empresarial</vt:lpstr>
      <vt:lpstr>Objetivos da aula</vt:lpstr>
      <vt:lpstr>O que é A Responsabilidade Social</vt:lpstr>
      <vt:lpstr>Conceito de responsabilidade social</vt:lpstr>
      <vt:lpstr>Conceito de responsabilidade social</vt:lpstr>
      <vt:lpstr>Contraposição ao conceito</vt:lpstr>
      <vt:lpstr>OBJETIVOS da responsabilidade social</vt:lpstr>
      <vt:lpstr>Princípios da responsabilidade social</vt:lpstr>
      <vt:lpstr>Responsabilidade social empresarial</vt:lpstr>
      <vt:lpstr>Aspectos conclusivos  da responsabilidade social</vt:lpstr>
      <vt:lpstr>Terceiro setor</vt:lpstr>
      <vt:lpstr>Função do terceiro setor</vt:lpstr>
      <vt:lpstr>Composição do terceiro setor</vt:lpstr>
      <vt:lpstr>Composição do terceiro setor</vt:lpstr>
      <vt:lpstr>Composição do terceiro setor</vt:lpstr>
      <vt:lpstr>NORMAS e certificações</vt:lpstr>
      <vt:lpstr>Referência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Responsabilidade social empresarial</dc:title>
  <dc:creator>Fabio Forville</dc:creator>
  <cp:lastModifiedBy>Katia</cp:lastModifiedBy>
  <cp:revision>29</cp:revision>
  <dcterms:created xsi:type="dcterms:W3CDTF">2013-03-14T16:51:49Z</dcterms:created>
  <dcterms:modified xsi:type="dcterms:W3CDTF">2018-04-26T12:35:09Z</dcterms:modified>
</cp:coreProperties>
</file>