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1" r:id="rId23"/>
    <p:sldId id="352" r:id="rId24"/>
    <p:sldId id="353" r:id="rId25"/>
    <p:sldId id="354" r:id="rId26"/>
    <p:sldId id="2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61" autoAdjust="0"/>
  </p:normalViewPr>
  <p:slideViewPr>
    <p:cSldViewPr>
      <p:cViewPr varScale="1">
        <p:scale>
          <a:sx n="108" d="100"/>
          <a:sy n="108" d="100"/>
        </p:scale>
        <p:origin x="14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scriptlet1.j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scriptlet1.j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scriptlet1_jsp.java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scriptlet2.js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scriptlet2.j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expression1.j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expression1.j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expression2.js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expression2.js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source/ch05/comment.jsp" TargetMode="External"/><Relationship Id="rId4" Type="http://schemas.openxmlformats.org/officeDocument/2006/relationships/hyperlink" Target="http://jspstudy.co.kr/myapp/ch05/comment.j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if.html" TargetMode="External"/><Relationship Id="rId2" Type="http://schemas.openxmlformats.org/officeDocument/2006/relationships/hyperlink" Target="http://jspstudy.co.kr/myapp/ch05/i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../source/ch05/if.j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for.jsp" TargetMode="External"/><Relationship Id="rId2" Type="http://schemas.openxmlformats.org/officeDocument/2006/relationships/hyperlink" Target="http://jspstudy.co.kr/myapp/ch05/for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while.html" TargetMode="External"/><Relationship Id="rId2" Type="http://schemas.openxmlformats.org/officeDocument/2006/relationships/hyperlink" Target="http://jspstudy.co.kr/myapp/ch05/whi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../source/ch05/while.j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script.jsp" TargetMode="External"/><Relationship Id="rId2" Type="http://schemas.openxmlformats.org/officeDocument/2006/relationships/hyperlink" Target="http://localhost/myapp/ch05/script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declaration1.j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declaration1.j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declaration1.js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source/ch05/declaration2.jsp" TargetMode="External"/><Relationship Id="rId4" Type="http://schemas.openxmlformats.org/officeDocument/2006/relationships/hyperlink" Target="http://jspstudy.co.kr/myapp/ch05/declaration2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5949280"/>
            <a:ext cx="6552728" cy="620964"/>
          </a:xfrm>
        </p:spPr>
        <p:txBody>
          <a:bodyPr/>
          <a:lstStyle/>
          <a:p>
            <a:r>
              <a:rPr lang="en-US" sz="4000" dirty="0"/>
              <a:t>JSP </a:t>
            </a:r>
            <a:r>
              <a:rPr lang="ko-KR" altLang="en-US" sz="4000" dirty="0"/>
              <a:t>기초 문법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스크립트릿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dirty="0" err="1">
                <a:solidFill>
                  <a:schemeClr val="tx1"/>
                </a:solidFill>
              </a:rPr>
              <a:t>스크립트릿이란</a:t>
            </a:r>
            <a:r>
              <a:rPr lang="en-US" altLang="ko-KR" sz="2400" dirty="0">
                <a:solidFill>
                  <a:schemeClr val="tx1"/>
                </a:solidFill>
              </a:rPr>
              <a:t>?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 sz="1900" dirty="0"/>
              <a:t>JSP </a:t>
            </a:r>
            <a:r>
              <a:rPr lang="ko-KR" altLang="en-US" sz="1900" dirty="0"/>
              <a:t>페이지가 </a:t>
            </a:r>
            <a:r>
              <a:rPr lang="ko-KR" altLang="en-US" sz="1900" dirty="0" err="1"/>
              <a:t>서블릿으로</a:t>
            </a:r>
            <a:r>
              <a:rPr lang="ko-KR" altLang="en-US" sz="1900" dirty="0"/>
              <a:t> 변환되고 요청될 때 </a:t>
            </a:r>
            <a:r>
              <a:rPr lang="en-US" altLang="ko-KR" sz="1900" dirty="0"/>
              <a:t>_</a:t>
            </a:r>
            <a:r>
              <a:rPr lang="en-US" altLang="ko-KR" sz="1900" dirty="0" err="1"/>
              <a:t>jspService</a:t>
            </a:r>
            <a:r>
              <a:rPr lang="en-US" altLang="ko-KR" sz="1900" dirty="0"/>
              <a:t>(Tomcat </a:t>
            </a:r>
            <a:r>
              <a:rPr lang="ko-KR" altLang="en-US" sz="1900" dirty="0"/>
              <a:t>기준으로 설명</a:t>
            </a:r>
            <a:r>
              <a:rPr lang="en-US" altLang="ko-KR" sz="1900" dirty="0"/>
              <a:t>)  </a:t>
            </a:r>
            <a:r>
              <a:rPr lang="ko-KR" altLang="en-US" sz="1900" dirty="0" err="1"/>
              <a:t>메소드</a:t>
            </a:r>
            <a:r>
              <a:rPr lang="ko-KR" altLang="en-US" sz="1900" dirty="0"/>
              <a:t> 안에 선언이 되는 요소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스크립트릿은</a:t>
            </a:r>
            <a:r>
              <a:rPr lang="ko-KR" altLang="en-US" sz="2000" dirty="0"/>
              <a:t> 선언문과 달리 선언된 변수는 지역 변수로 선언이 되고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선언은 할 수 없음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만약 선언을 하게 되면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안에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선언한 것이기 때문에 만들 수가 없음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스크립트릿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pPr lvl="1">
              <a:buNone/>
              <a:defRPr/>
            </a:pPr>
            <a:endParaRPr lang="en-US" altLang="ko-KR" sz="2000" dirty="0"/>
          </a:p>
          <a:p>
            <a:pPr lvl="1">
              <a:buNone/>
              <a:defRPr/>
            </a:pP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357832"/>
            <a:ext cx="5905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스크립트릿</a:t>
            </a:r>
            <a:r>
              <a:rPr lang="ko-KR" altLang="en-US" dirty="0"/>
              <a:t> 예제</a:t>
            </a:r>
          </a:p>
        </p:txBody>
      </p:sp>
      <p:pic>
        <p:nvPicPr>
          <p:cNvPr id="5" name="그림 4" descr="5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414609"/>
            <a:ext cx="6515100" cy="4086225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스크립트릿의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간단한 문법 예제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3"/>
              </a:rPr>
              <a:t>http://localhost/myapp/ch05/scriptlet1.jsp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source/ch05/scriptlet1.jsp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서블릿으로</a:t>
            </a:r>
            <a:r>
              <a:rPr lang="ko-KR" altLang="en-US" dirty="0"/>
              <a:t> 변환 소스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2214554"/>
            <a:ext cx="697889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액자 11"/>
          <p:cNvSpPr/>
          <p:nvPr/>
        </p:nvSpPr>
        <p:spPr bwMode="auto">
          <a:xfrm>
            <a:off x="2714612" y="4321425"/>
            <a:ext cx="1071570" cy="571504"/>
          </a:xfrm>
          <a:prstGeom prst="fram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변환된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서블릿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소스 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err="1">
                <a:ea typeface="굴림" charset="-127"/>
              </a:rPr>
              <a:t>서블릿</a:t>
            </a:r>
            <a:r>
              <a:rPr lang="ko-KR" altLang="en-US" sz="2000" kern="0" dirty="0">
                <a:ea typeface="굴림" charset="-127"/>
              </a:rPr>
              <a:t> 소스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3" action="ppaction://hlinkfile"/>
              </a:rPr>
              <a:t>source/ch05/scriptlet1_jsp.java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스크립트릿의</a:t>
            </a:r>
            <a:r>
              <a:rPr lang="ko-KR" altLang="en-US" dirty="0"/>
              <a:t> 활용</a:t>
            </a:r>
          </a:p>
        </p:txBody>
      </p:sp>
      <p:pic>
        <p:nvPicPr>
          <p:cNvPr id="5" name="그림 4" descr="5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366484"/>
            <a:ext cx="6357982" cy="400708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스크립트릿과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표현식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2400" b="1" dirty="0"/>
              <a:t>연동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예제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3"/>
              </a:rPr>
              <a:t>http://localhost/myapp/ch05/scriptlet2.jsp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source/ch05/scriptlet2.jsp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472518" cy="5248275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표현식이란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?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 sz="2000" dirty="0"/>
              <a:t>동적인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페이지를 브라우저로 표현을 하기 위한 요소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변수를 출력하거나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결과값을 브라우저에 출력 할 수 있음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스크립트릿</a:t>
            </a:r>
            <a:r>
              <a:rPr lang="ko-KR" altLang="en-US" sz="2000" dirty="0"/>
              <a:t> 코드 내에서 </a:t>
            </a:r>
            <a:r>
              <a:rPr lang="en-US" altLang="ko-KR" sz="2000" dirty="0"/>
              <a:t>out</a:t>
            </a:r>
            <a:r>
              <a:rPr lang="ko-KR" altLang="en-US" sz="2000" dirty="0"/>
              <a:t>이라는 내장객체를 통해  브라우저에 출력 가능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스크립트릿과</a:t>
            </a:r>
            <a:r>
              <a:rPr lang="ko-KR" altLang="en-US" sz="2000" dirty="0"/>
              <a:t> 달리 변수나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출력하고 할 때 세미콜론</a:t>
            </a:r>
            <a:r>
              <a:rPr lang="en-US" altLang="ko-KR" sz="2000" dirty="0"/>
              <a:t>(;)</a:t>
            </a:r>
            <a:r>
              <a:rPr lang="ko-KR" altLang="en-US" sz="2000" dirty="0"/>
              <a:t>은 표기하지 않음</a:t>
            </a:r>
            <a:r>
              <a:rPr lang="en-US" altLang="ko-KR" sz="2000" dirty="0"/>
              <a:t>.</a:t>
            </a:r>
          </a:p>
          <a:p>
            <a:pPr lvl="1">
              <a:buNone/>
              <a:defRPr/>
            </a:pPr>
            <a:r>
              <a:rPr lang="en-US" altLang="ko-KR" sz="2000" dirty="0"/>
              <a:t>    (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코드로 변환될 때 자동적으로 세미콜론은 붙여짐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</a:t>
            </a:r>
            <a:endParaRPr lang="en-US" altLang="ko-KR" sz="2000" dirty="0"/>
          </a:p>
          <a:p>
            <a:pPr lvl="1">
              <a:buNone/>
              <a:defRPr/>
            </a:pPr>
            <a:r>
              <a:rPr lang="en-US" altLang="ko-KR" sz="2000" dirty="0"/>
              <a:t>   </a:t>
            </a:r>
          </a:p>
          <a:p>
            <a:pPr lvl="1">
              <a:buNone/>
              <a:defRPr/>
            </a:pPr>
            <a:endParaRPr lang="en-US" altLang="ko-KR" sz="2000" dirty="0"/>
          </a:p>
          <a:p>
            <a:pPr lvl="1">
              <a:buNone/>
              <a:defRPr/>
            </a:pPr>
            <a:r>
              <a:rPr lang="en-US" altLang="ko-KR" sz="2000" dirty="0"/>
              <a:t> 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853132"/>
            <a:ext cx="3905759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표현식의</a:t>
            </a:r>
            <a:r>
              <a:rPr lang="ko-KR" altLang="en-US" dirty="0"/>
              <a:t> 문법과 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20" y="2000240"/>
            <a:ext cx="792961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400" kern="0" dirty="0">
              <a:latin typeface="+mn-lt"/>
              <a:ea typeface="굴림" charset="-127"/>
            </a:endParaRPr>
          </a:p>
        </p:txBody>
      </p:sp>
      <p:pic>
        <p:nvPicPr>
          <p:cNvPr id="8" name="그림 7" descr="5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336474"/>
            <a:ext cx="7358114" cy="4021484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00034" y="714356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표현식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기본 문법 활용한 예제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3"/>
              </a:rPr>
              <a:t>http://localhost/myapp/ch05/</a:t>
            </a:r>
            <a:r>
              <a:rPr lang="en-US" altLang="ko-KR" sz="2000" dirty="0">
                <a:ea typeface="굴림" charset="-127"/>
                <a:hlinkClick r:id="rId3"/>
              </a:rPr>
              <a:t>expression1.jsp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source/ch05/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expression1.jsp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표현식</a:t>
            </a:r>
            <a:r>
              <a:rPr lang="ko-KR" altLang="en-US" dirty="0"/>
              <a:t> 예제</a:t>
            </a:r>
          </a:p>
        </p:txBody>
      </p:sp>
      <p:pic>
        <p:nvPicPr>
          <p:cNvPr id="5" name="그림 4" descr="5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243986"/>
            <a:ext cx="5857916" cy="426320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00034" y="714356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표현식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문법을 응용한 예제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3"/>
              </a:rPr>
              <a:t>http://localhost/myapp/ch05/</a:t>
            </a:r>
            <a:r>
              <a:rPr lang="en-US" altLang="ko-KR" sz="2000" dirty="0">
                <a:ea typeface="굴림" charset="-127"/>
                <a:hlinkClick r:id="rId3"/>
              </a:rPr>
              <a:t>expression2.jsp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source/ch05/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expression2.jsp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주석이란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?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 sz="2000" dirty="0"/>
              <a:t>프로그램에 직접적인 영향을 미치지는 않지만 개발자들이 소스 분석 내용 및 파일 설명 처리를 위해서 없어서는 안 될 꼭 필요한 요소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750099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10" y="3500438"/>
            <a:ext cx="750099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386275"/>
            <a:ext cx="7500990" cy="97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5514993"/>
            <a:ext cx="7500990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주석의 활용 예제</a:t>
            </a:r>
          </a:p>
        </p:txBody>
      </p:sp>
      <p:pic>
        <p:nvPicPr>
          <p:cNvPr id="10" name="그림 9" descr="5_10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333644"/>
            <a:ext cx="4214842" cy="3810000"/>
          </a:xfrm>
          <a:prstGeom prst="rect">
            <a:avLst/>
          </a:prstGeom>
        </p:spPr>
      </p:pic>
      <p:pic>
        <p:nvPicPr>
          <p:cNvPr id="11" name="그림 10" descr="5_10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350496"/>
            <a:ext cx="4143404" cy="3781425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00034" y="714356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b="1" dirty="0"/>
              <a:t>모든 주석에 대한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예제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4"/>
              </a:rPr>
              <a:t>http://localhost/myapp/ch05/comment</a:t>
            </a:r>
            <a:r>
              <a:rPr lang="en-US" altLang="ko-KR" sz="2000" dirty="0">
                <a:ea typeface="굴림" charset="-127"/>
                <a:hlinkClick r:id="rId4"/>
              </a:rPr>
              <a:t>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5" action="ppaction://hlinkfile"/>
              </a:rPr>
              <a:t>source/ch05/comment</a:t>
            </a:r>
            <a:r>
              <a:rPr lang="en-US" altLang="ko-KR" sz="2000" dirty="0">
                <a:ea typeface="굴림" charset="-127"/>
                <a:hlinkClick r:id="rId5" action="ppaction://hlinkfile"/>
              </a:rPr>
              <a:t>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제어문</a:t>
            </a:r>
            <a:r>
              <a:rPr lang="en-US" altLang="ko-KR" dirty="0"/>
              <a:t>(if-else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if-else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문이란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?</a:t>
            </a:r>
          </a:p>
          <a:p>
            <a:pPr lvl="1">
              <a:defRPr/>
            </a:pPr>
            <a:r>
              <a:rPr lang="ko-KR" altLang="en-US" sz="2000" dirty="0"/>
              <a:t>가장 일반적이고 많이 사용되는 특정한 조건에 의해서 코드 실행의 블록을 조정할 수 있는 조건 </a:t>
            </a:r>
            <a:r>
              <a:rPr lang="ko-KR" altLang="en-US" sz="2000" dirty="0" err="1"/>
              <a:t>제어문</a:t>
            </a:r>
            <a:r>
              <a:rPr lang="en-US" altLang="ko-KR" sz="2000" dirty="0"/>
              <a:t>.</a:t>
            </a:r>
            <a:endParaRPr lang="ko-KR" altLang="en-US" sz="2000" dirty="0" err="1"/>
          </a:p>
          <a:p>
            <a:pPr lvl="1">
              <a:defRPr/>
            </a:pPr>
            <a:r>
              <a:rPr lang="ko-KR" altLang="en-US" sz="2000" dirty="0"/>
              <a:t>실행화면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http://localhost/myapp/ch05/if.html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실행소스</a:t>
            </a:r>
            <a:r>
              <a:rPr lang="en-US" altLang="ko-KR" sz="2000" dirty="0"/>
              <a:t>(html) : </a:t>
            </a:r>
            <a:r>
              <a:rPr lang="en-US" altLang="ko-KR" sz="2000" dirty="0">
                <a:hlinkClick r:id="rId3" action="ppaction://hlinkfile"/>
              </a:rPr>
              <a:t>source/ch05/if.html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실행소스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) : </a:t>
            </a:r>
            <a:r>
              <a:rPr lang="en-US" altLang="ko-KR" sz="2000" dirty="0">
                <a:hlinkClick r:id="rId4" action="ppaction://hlinkfile"/>
              </a:rPr>
              <a:t>source/ch05/if.jsp</a:t>
            </a:r>
            <a:r>
              <a:rPr lang="en-US" altLang="ko-KR" sz="2000" dirty="0"/>
              <a:t> </a:t>
            </a:r>
          </a:p>
        </p:txBody>
      </p:sp>
      <p:pic>
        <p:nvPicPr>
          <p:cNvPr id="6" name="그림 5" descr="5_11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3500438"/>
            <a:ext cx="3962400" cy="3000375"/>
          </a:xfrm>
          <a:prstGeom prst="rect">
            <a:avLst/>
          </a:prstGeom>
        </p:spPr>
      </p:pic>
      <p:pic>
        <p:nvPicPr>
          <p:cNvPr id="7" name="그림 6" descr="5_11_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3509984"/>
            <a:ext cx="3952875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charset="-127"/>
              </a:rPr>
              <a:t>Contents</a:t>
            </a: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28596" y="85723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285720" y="3286124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57158" y="1500174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/>
              <a:t>JSP</a:t>
            </a:r>
            <a:r>
              <a:rPr lang="ko-KR" altLang="en-US" sz="2400" dirty="0"/>
              <a:t>의 기초 문법인 선언문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스크립트릿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표현식과</a:t>
            </a:r>
            <a:r>
              <a:rPr lang="ko-KR" altLang="en-US" sz="2400" dirty="0"/>
              <a:t>  </a:t>
            </a:r>
            <a:endParaRPr lang="en-US" altLang="ko-KR" sz="2400" dirty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ko-KR" sz="2400" dirty="0"/>
              <a:t>     </a:t>
            </a:r>
            <a:r>
              <a:rPr lang="ko-KR" altLang="en-US" sz="2400" dirty="0"/>
              <a:t>주석 부분을 이해한다</a:t>
            </a:r>
            <a:r>
              <a:rPr lang="en-US" altLang="ko-KR" sz="2400" dirty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/>
              <a:t>JSP</a:t>
            </a:r>
            <a:r>
              <a:rPr lang="ko-KR" altLang="en-US" sz="2400" dirty="0"/>
              <a:t>의 기본 제어문에 대해 이해한다</a:t>
            </a:r>
            <a:r>
              <a:rPr lang="en-US" altLang="ko-KR" sz="2400" dirty="0"/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28596" y="4000504"/>
            <a:ext cx="4215982" cy="265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>
                <a:latin typeface="+mn-lt"/>
                <a:ea typeface="굴림" charset="-127"/>
              </a:rPr>
              <a:t>스크립트 요소의 이해</a:t>
            </a:r>
            <a:endParaRPr lang="en-US" altLang="ko-KR" sz="24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>
                <a:latin typeface="+mn-lt"/>
                <a:ea typeface="굴림" charset="-127"/>
              </a:rPr>
              <a:t>선언문</a:t>
            </a:r>
            <a:r>
              <a:rPr lang="en-US" altLang="ko-KR" sz="2400" kern="0" dirty="0">
                <a:latin typeface="+mn-lt"/>
                <a:ea typeface="굴림" charset="-127"/>
              </a:rPr>
              <a:t>(Declaration)</a:t>
            </a: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err="1">
                <a:latin typeface="+mn-lt"/>
                <a:ea typeface="굴림" charset="-127"/>
              </a:rPr>
              <a:t>표현식</a:t>
            </a:r>
            <a:r>
              <a:rPr lang="en-US" altLang="ko-KR" sz="2400" kern="0" dirty="0">
                <a:latin typeface="+mn-lt"/>
                <a:ea typeface="굴림" charset="-127"/>
              </a:rPr>
              <a:t>(Expression)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kern="0" dirty="0">
                <a:ea typeface="굴림" charset="-127"/>
              </a:rPr>
              <a:t>JSP</a:t>
            </a:r>
            <a:r>
              <a:rPr lang="ko-KR" altLang="en-US" sz="2400" kern="0" dirty="0">
                <a:ea typeface="굴림" charset="-127"/>
              </a:rPr>
              <a:t>의 기본 제어문</a:t>
            </a:r>
            <a:endParaRPr lang="en-US" altLang="ko-KR" sz="24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400" kern="0" dirty="0">
              <a:latin typeface="+mn-lt"/>
              <a:ea typeface="굴림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143372" y="3929066"/>
            <a:ext cx="421598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charset="-127"/>
                <a:cs typeface="+mn-cs"/>
              </a:rPr>
              <a:t> </a:t>
            </a: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err="1">
                <a:ea typeface="굴림" charset="-127"/>
              </a:rPr>
              <a:t>스크립트릿</a:t>
            </a:r>
            <a:r>
              <a:rPr lang="en-US" altLang="ko-KR" sz="2400" kern="0" dirty="0">
                <a:ea typeface="굴림" charset="-127"/>
              </a:rPr>
              <a:t>(</a:t>
            </a:r>
            <a:r>
              <a:rPr lang="en-US" altLang="ko-KR" sz="2400" kern="0" dirty="0" err="1">
                <a:ea typeface="굴림" charset="-127"/>
              </a:rPr>
              <a:t>Scriptlet</a:t>
            </a:r>
            <a:r>
              <a:rPr lang="en-US" altLang="ko-KR" sz="2400" kern="0" dirty="0">
                <a:ea typeface="굴림" charset="-127"/>
              </a:rPr>
              <a:t>)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>
                <a:latin typeface="+mn-lt"/>
                <a:ea typeface="굴림" charset="-127"/>
              </a:rPr>
              <a:t>주석</a:t>
            </a:r>
            <a:r>
              <a:rPr lang="en-US" altLang="ko-KR" sz="2400" kern="0" dirty="0">
                <a:latin typeface="+mn-lt"/>
                <a:ea typeface="굴림" charset="-127"/>
              </a:rPr>
              <a:t>(Comment)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제어문</a:t>
            </a:r>
            <a:r>
              <a:rPr lang="en-US" altLang="ko-KR" dirty="0"/>
              <a:t>(for &amp; 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009904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for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문이란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?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반복문은</a:t>
            </a:r>
            <a:r>
              <a:rPr lang="ko-KR" altLang="en-US" sz="2000" dirty="0"/>
              <a:t> 모두 스크립트 요소에서 사용하여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페이지에서 반복적인 내용을 출력할 수 있음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Database</a:t>
            </a:r>
            <a:r>
              <a:rPr lang="ko-KR" altLang="en-US" sz="2000" dirty="0"/>
              <a:t>의 질의 결과를 순서대로 출력할 때 매우 유용하게 사용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for</a:t>
            </a:r>
            <a:r>
              <a:rPr lang="ko-KR" altLang="en-US" sz="2000" dirty="0"/>
              <a:t>문은 크기가 고정되어 있을 때 사용이 많이 됨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" y="3919558"/>
            <a:ext cx="8229600" cy="30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while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문이란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조건을 검사해서 조건이 참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(true)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이면 실행문을 반복적으로 실행하고 그렇지 않으면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문을 빠져 나오는 동작을 하는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반복문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 안에 조건이 항상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(true)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인 경우는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문이 무한반복 되는 경우도 있음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http://localhost/myapp/ch05/for.jsp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source/ch05/for.jsp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 descr="5_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1857364"/>
            <a:ext cx="6572296" cy="46155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http://localhost/myapp/ch05/while.html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실행소스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(html)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source/ch05/while.html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실행소스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000" dirty="0" err="1">
                <a:latin typeface="굴림" pitchFamily="50" charset="-127"/>
                <a:ea typeface="굴림" pitchFamily="50" charset="-127"/>
              </a:rPr>
              <a:t>jsp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)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source/ch05/while.jsp</a:t>
            </a:r>
            <a:endParaRPr lang="ko-KR" altLang="en-US" sz="2000" dirty="0"/>
          </a:p>
        </p:txBody>
      </p:sp>
      <p:pic>
        <p:nvPicPr>
          <p:cNvPr id="5" name="그림 4" descr="5_13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2285992"/>
            <a:ext cx="3857652" cy="3714776"/>
          </a:xfrm>
          <a:prstGeom prst="rect">
            <a:avLst/>
          </a:prstGeom>
        </p:spPr>
      </p:pic>
      <p:pic>
        <p:nvPicPr>
          <p:cNvPr id="6" name="그림 5" descr="5_13_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810" y="2285992"/>
            <a:ext cx="4772025" cy="37147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실습예제 정답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908720"/>
            <a:ext cx="87496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Answer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ko-KR" sz="2000" b="1" dirty="0"/>
              <a:t>1.</a:t>
            </a:r>
            <a:r>
              <a:rPr lang="ko-KR" altLang="en-US" sz="2000" dirty="0"/>
              <a:t> 선언문에서 선언한 변수를 자바에서는 클래스변수 또는 멤버변수라고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</a:t>
            </a:r>
            <a:r>
              <a:rPr lang="ko-KR" altLang="en-US" sz="2000" dirty="0" err="1"/>
              <a:t>스크립트릿에서</a:t>
            </a:r>
            <a:r>
              <a:rPr lang="ko-KR" altLang="en-US" sz="2000" dirty="0"/>
              <a:t> 선언한 변수는 지역변수 또는 로컬변수라고 합니다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ko-KR" sz="2000" b="1" dirty="0"/>
              <a:t>2.</a:t>
            </a:r>
            <a:r>
              <a:rPr lang="ko-KR" altLang="en-US" sz="2000" dirty="0"/>
              <a:t> 선언문에서 선언한 변수와 </a:t>
            </a:r>
            <a:r>
              <a:rPr lang="ko-KR" altLang="en-US" sz="2000" dirty="0" err="1"/>
              <a:t>스크립트릿에서</a:t>
            </a:r>
            <a:r>
              <a:rPr lang="ko-KR" altLang="en-US" sz="2000" dirty="0"/>
              <a:t> 선언한 변수는 선언하는   위치가 다르므로 전혀 관계가 없다</a:t>
            </a:r>
            <a:r>
              <a:rPr lang="en-US" altLang="ko-KR" sz="2000" dirty="0"/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ko-KR" altLang="fr-FR" sz="2000" kern="0" dirty="0"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실습예제 정답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010168"/>
          </a:xfrm>
        </p:spPr>
        <p:txBody>
          <a:bodyPr/>
          <a:lstStyle/>
          <a:p>
            <a:pPr lvl="0">
              <a:buNone/>
            </a:pPr>
            <a:r>
              <a:rPr lang="en-US" altLang="ko-KR" sz="2000" dirty="0">
                <a:solidFill>
                  <a:schemeClr val="tx1"/>
                </a:solidFill>
                <a:ea typeface="굴림" charset="-127"/>
              </a:rPr>
              <a:t>3.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01 : &lt;h1&gt;Charter04 Test4&lt;/h1&gt;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02 : 1</a:t>
            </a:r>
            <a:r>
              <a:rPr lang="ko-KR" altLang="en-US" sz="2000" b="0" dirty="0">
                <a:solidFill>
                  <a:schemeClr val="tx1"/>
                </a:solidFill>
              </a:rPr>
              <a:t>에서 </a:t>
            </a:r>
            <a:r>
              <a:rPr lang="en-US" altLang="ko-KR" sz="2000" b="0" dirty="0">
                <a:solidFill>
                  <a:schemeClr val="tx1"/>
                </a:solidFill>
              </a:rPr>
              <a:t>10</a:t>
            </a:r>
            <a:r>
              <a:rPr lang="ko-KR" altLang="en-US" sz="2000" b="0" dirty="0">
                <a:solidFill>
                  <a:schemeClr val="tx1"/>
                </a:solidFill>
              </a:rPr>
              <a:t>까지 합은</a:t>
            </a:r>
            <a:r>
              <a:rPr lang="en-US" altLang="ko-KR" sz="2000" b="0" dirty="0">
                <a:solidFill>
                  <a:schemeClr val="tx1"/>
                </a:solidFill>
              </a:rPr>
              <a:t>?&lt;</a:t>
            </a:r>
            <a:r>
              <a:rPr lang="en-US" sz="2000" b="0" dirty="0">
                <a:solidFill>
                  <a:schemeClr val="tx1"/>
                </a:solidFill>
              </a:rPr>
              <a:t>p&gt;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03 : &lt;%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04 : </a:t>
            </a:r>
            <a:r>
              <a:rPr lang="en-US" sz="2000" b="0" dirty="0" err="1">
                <a:solidFill>
                  <a:schemeClr val="tx1"/>
                </a:solidFill>
              </a:rPr>
              <a:t>int</a:t>
            </a:r>
            <a:r>
              <a:rPr lang="en-US" sz="2000" b="0" dirty="0">
                <a:solidFill>
                  <a:schemeClr val="tx1"/>
                </a:solidFill>
              </a:rPr>
              <a:t> I = 0;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05 : </a:t>
            </a:r>
            <a:r>
              <a:rPr lang="en-US" sz="2000" b="0" dirty="0" err="1">
                <a:solidFill>
                  <a:schemeClr val="tx1"/>
                </a:solidFill>
              </a:rPr>
              <a:t>int</a:t>
            </a:r>
            <a:r>
              <a:rPr lang="en-US" sz="2000" b="0" dirty="0">
                <a:solidFill>
                  <a:schemeClr val="tx1"/>
                </a:solidFill>
              </a:rPr>
              <a:t> sum = 0;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06 : while(true){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07 : </a:t>
            </a:r>
            <a:r>
              <a:rPr lang="en-US" sz="2000" b="0" dirty="0" err="1">
                <a:solidFill>
                  <a:schemeClr val="tx1"/>
                </a:solidFill>
              </a:rPr>
              <a:t>i</a:t>
            </a:r>
            <a:r>
              <a:rPr lang="en-US" sz="2000" b="0" dirty="0">
                <a:solidFill>
                  <a:schemeClr val="tx1"/>
                </a:solidFill>
              </a:rPr>
              <a:t> += 1;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08 : if(</a:t>
            </a:r>
            <a:r>
              <a:rPr lang="en-US" sz="2000" b="0" dirty="0" err="1">
                <a:solidFill>
                  <a:schemeClr val="tx1"/>
                </a:solidFill>
              </a:rPr>
              <a:t>i</a:t>
            </a:r>
            <a:r>
              <a:rPr lang="en-US" sz="2000" b="0" dirty="0">
                <a:solidFill>
                  <a:schemeClr val="tx1"/>
                </a:solidFill>
              </a:rPr>
              <a:t>&lt;10) </a:t>
            </a:r>
            <a:r>
              <a:rPr lang="en-US" sz="2000" b="0" dirty="0" err="1">
                <a:solidFill>
                  <a:schemeClr val="tx1"/>
                </a:solidFill>
              </a:rPr>
              <a:t>out.println</a:t>
            </a:r>
            <a:r>
              <a:rPr lang="en-US" sz="2000" b="0" dirty="0">
                <a:solidFill>
                  <a:schemeClr val="tx1"/>
                </a:solidFill>
              </a:rPr>
              <a:t>(</a:t>
            </a:r>
            <a:r>
              <a:rPr lang="en-US" sz="2000" b="0" dirty="0" err="1">
                <a:solidFill>
                  <a:schemeClr val="tx1"/>
                </a:solidFill>
              </a:rPr>
              <a:t>i</a:t>
            </a:r>
            <a:r>
              <a:rPr lang="en-US" sz="2000" b="0" dirty="0">
                <a:solidFill>
                  <a:schemeClr val="tx1"/>
                </a:solidFill>
              </a:rPr>
              <a:t> + " +");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09 : else </a:t>
            </a:r>
            <a:r>
              <a:rPr lang="en-US" sz="2000" b="0" dirty="0" err="1">
                <a:solidFill>
                  <a:schemeClr val="tx1"/>
                </a:solidFill>
              </a:rPr>
              <a:t>out.println</a:t>
            </a:r>
            <a:r>
              <a:rPr lang="en-US" sz="2000" b="0" dirty="0">
                <a:solidFill>
                  <a:schemeClr val="tx1"/>
                </a:solidFill>
              </a:rPr>
              <a:t>(</a:t>
            </a:r>
            <a:r>
              <a:rPr lang="en-US" sz="2000" b="0" dirty="0" err="1">
                <a:solidFill>
                  <a:schemeClr val="tx1"/>
                </a:solidFill>
              </a:rPr>
              <a:t>i</a:t>
            </a:r>
            <a:r>
              <a:rPr lang="en-US" sz="2000" b="0" dirty="0">
                <a:solidFill>
                  <a:schemeClr val="tx1"/>
                </a:solidFill>
              </a:rPr>
              <a:t>+ " =");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10 : sum += </a:t>
            </a:r>
            <a:r>
              <a:rPr lang="en-US" sz="2000" b="0" dirty="0" err="1">
                <a:solidFill>
                  <a:schemeClr val="tx1"/>
                </a:solidFill>
              </a:rPr>
              <a:t>i</a:t>
            </a:r>
            <a:r>
              <a:rPr lang="en-US" sz="2000" b="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11 : if(</a:t>
            </a:r>
            <a:r>
              <a:rPr lang="en-US" sz="2000" b="0" dirty="0" err="1">
                <a:solidFill>
                  <a:schemeClr val="tx1"/>
                </a:solidFill>
              </a:rPr>
              <a:t>i</a:t>
            </a:r>
            <a:r>
              <a:rPr lang="en-US" sz="2000" b="0" dirty="0">
                <a:solidFill>
                  <a:schemeClr val="tx1"/>
                </a:solidFill>
              </a:rPr>
              <a:t>&gt;9) break;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12 : }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13 : %&gt;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14 : &lt;%=sum%&gt; </a:t>
            </a:r>
          </a:p>
          <a:p>
            <a:pPr>
              <a:buNone/>
            </a:pPr>
            <a:endParaRPr lang="ko-KR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실습예제 정답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4.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01 : &lt;h1&gt;Charter05 Test5&lt;/h1&gt;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02 : &lt;%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03 : </a:t>
            </a:r>
            <a:r>
              <a:rPr lang="en-US" sz="2000" b="0" dirty="0" err="1">
                <a:solidFill>
                  <a:schemeClr val="tx1"/>
                </a:solidFill>
              </a:rPr>
              <a:t>int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i,j</a:t>
            </a:r>
            <a:r>
              <a:rPr lang="en-US" sz="2000" b="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04 : for(</a:t>
            </a:r>
            <a:r>
              <a:rPr lang="en-US" sz="2000" b="0" dirty="0" err="1">
                <a:solidFill>
                  <a:schemeClr val="tx1"/>
                </a:solidFill>
              </a:rPr>
              <a:t>i</a:t>
            </a:r>
            <a:r>
              <a:rPr lang="en-US" sz="2000" b="0" dirty="0">
                <a:solidFill>
                  <a:schemeClr val="tx1"/>
                </a:solidFill>
              </a:rPr>
              <a:t>=1;i&lt;10;i++){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05 : for(j=1;j&lt;10;j++){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06 : %&gt;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07 : &lt;%=(</a:t>
            </a:r>
            <a:r>
              <a:rPr lang="en-US" sz="2000" b="0" dirty="0" err="1">
                <a:solidFill>
                  <a:schemeClr val="tx1"/>
                </a:solidFill>
              </a:rPr>
              <a:t>i</a:t>
            </a:r>
            <a:r>
              <a:rPr lang="en-US" sz="2000" b="0" dirty="0">
                <a:solidFill>
                  <a:schemeClr val="tx1"/>
                </a:solidFill>
              </a:rPr>
              <a:t> + "*" + j + "=" + </a:t>
            </a:r>
            <a:r>
              <a:rPr lang="en-US" sz="2000" b="0" dirty="0" err="1">
                <a:solidFill>
                  <a:schemeClr val="tx1"/>
                </a:solidFill>
              </a:rPr>
              <a:t>i</a:t>
            </a:r>
            <a:r>
              <a:rPr lang="en-US" sz="2000" b="0" dirty="0">
                <a:solidFill>
                  <a:schemeClr val="tx1"/>
                </a:solidFill>
              </a:rPr>
              <a:t>*j)%&gt;&lt;</a:t>
            </a:r>
            <a:r>
              <a:rPr lang="en-US" sz="2000" b="0" dirty="0" err="1">
                <a:solidFill>
                  <a:schemeClr val="tx1"/>
                </a:solidFill>
              </a:rPr>
              <a:t>br</a:t>
            </a:r>
            <a:r>
              <a:rPr lang="en-US" sz="2000" b="0" dirty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08 : &lt;%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09 : }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10 : }</a:t>
            </a:r>
          </a:p>
          <a:p>
            <a:pPr>
              <a:buNone/>
            </a:pPr>
            <a:r>
              <a:rPr lang="en-US" sz="2000" b="0" dirty="0">
                <a:solidFill>
                  <a:schemeClr val="tx1"/>
                </a:solidFill>
              </a:rPr>
              <a:t>11 : %&gt;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스크립트 요소의 이해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스크립트 요소란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?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JSP </a:t>
            </a:r>
            <a:r>
              <a:rPr lang="ko-KR" altLang="en-US" sz="2000" dirty="0"/>
              <a:t>프로그래밍에서 사용되는 문법의 표현 형태</a:t>
            </a:r>
            <a:endParaRPr lang="en-US" altLang="ko-KR" sz="2000" dirty="0"/>
          </a:p>
          <a:p>
            <a:pPr lvl="1">
              <a:buNone/>
            </a:pPr>
            <a:endParaRPr lang="en-US" altLang="ko-KR" sz="2400" kern="1200" dirty="0">
              <a:solidFill>
                <a:schemeClr val="tx1"/>
              </a:solidFill>
              <a:latin typeface="Arial" charset="0"/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스크립트 요소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/>
              <a:t>선언문</a:t>
            </a:r>
            <a:r>
              <a:rPr lang="en-US" altLang="ko-KR" sz="2000" dirty="0"/>
              <a:t>(</a:t>
            </a:r>
            <a:r>
              <a:rPr lang="en-US" altLang="ko-KR" sz="2000" dirty="0">
                <a:ea typeface="굴림" charset="-127"/>
              </a:rPr>
              <a:t>Declaration</a:t>
            </a:r>
            <a:r>
              <a:rPr lang="en-US" altLang="ko-KR" sz="2000" dirty="0"/>
              <a:t>)</a:t>
            </a:r>
          </a:p>
          <a:p>
            <a:pPr lvl="1">
              <a:buNone/>
            </a:pPr>
            <a:endParaRPr lang="en-US" altLang="ko-KR" sz="2000" dirty="0"/>
          </a:p>
          <a:p>
            <a:pPr lvl="1"/>
            <a:r>
              <a:rPr lang="ko-KR" altLang="en-US" sz="2000" dirty="0" err="1"/>
              <a:t>스크립트릿</a:t>
            </a:r>
            <a:r>
              <a:rPr lang="en-US" altLang="ko-KR" sz="2000" dirty="0"/>
              <a:t> 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 err="1">
                <a:ea typeface="굴림" charset="-127"/>
              </a:rPr>
              <a:t>Scriptlet</a:t>
            </a:r>
            <a:r>
              <a:rPr lang="en-US" altLang="ko-KR" sz="2000" dirty="0">
                <a:ea typeface="굴림" charset="-127"/>
              </a:rPr>
              <a:t>)</a:t>
            </a:r>
          </a:p>
          <a:p>
            <a:pPr lvl="1">
              <a:buNone/>
            </a:pPr>
            <a:endParaRPr lang="en-US" altLang="ko-KR" sz="2000" dirty="0"/>
          </a:p>
          <a:p>
            <a:pPr lvl="1"/>
            <a:r>
              <a:rPr lang="ko-KR" altLang="en-US" sz="2000" dirty="0" err="1"/>
              <a:t>표현식</a:t>
            </a:r>
            <a:r>
              <a:rPr lang="en-US" altLang="ko-KR" sz="2000" dirty="0"/>
              <a:t> </a:t>
            </a:r>
            <a:r>
              <a:rPr lang="en-US" altLang="ko-KR" sz="2000" dirty="0">
                <a:ea typeface="굴림" charset="-127"/>
              </a:rPr>
              <a:t>(Expression)</a:t>
            </a:r>
          </a:p>
          <a:p>
            <a:pPr lvl="1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주석</a:t>
            </a:r>
            <a:r>
              <a:rPr lang="en-US" altLang="ko-KR" sz="2000" dirty="0"/>
              <a:t> </a:t>
            </a:r>
            <a:r>
              <a:rPr lang="en-US" altLang="ko-KR" sz="2000" dirty="0">
                <a:ea typeface="굴림" charset="-127"/>
              </a:rPr>
              <a:t>(Comment)</a:t>
            </a:r>
            <a:endParaRPr lang="en-US" altLang="ko-KR" sz="2000" dirty="0"/>
          </a:p>
          <a:p>
            <a:pPr lvl="1">
              <a:buNone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스크립트 요소의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스크립트  요소들을  모두 접목시킨 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http://localhost/myapp/ch05/script.jsp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source/ch05/script.jsp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endParaRPr lang="ko-KR" altLang="en-US" dirty="0"/>
          </a:p>
        </p:txBody>
      </p:sp>
      <p:pic>
        <p:nvPicPr>
          <p:cNvPr id="5" name="Picture 2" descr="C:\Documents and Settings\admin\바탕 화면\JSP Part1-5 PDF\ch05_OK\그림\5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2571744"/>
            <a:ext cx="5457825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선언문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85723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선언문이란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에서 사용될 변수나 메소드를 선언할 수 있는 영역들의 요소</a:t>
            </a:r>
            <a:endParaRPr lang="en-US" altLang="ko-KR" sz="2000" kern="0" dirty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JSP</a:t>
            </a:r>
            <a:r>
              <a:rPr kumimoji="0" lang="en-US" altLang="ko-KR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페이지 내에서 변수 및 </a:t>
            </a:r>
            <a:r>
              <a:rPr kumimoji="0" lang="ko-KR" alt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메소드를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선언 후 변수나</a:t>
            </a:r>
            <a:r>
              <a:rPr lang="en-US" altLang="ko-KR" sz="2000" kern="0" dirty="0"/>
              <a:t> </a:t>
            </a:r>
            <a:r>
              <a:rPr kumimoji="0" lang="ko-KR" alt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메소드를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endParaRPr lang="en-US" altLang="ko-KR" sz="2000" kern="0" dirty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ko-KR" sz="2000" kern="0" dirty="0"/>
              <a:t>    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이용하여 필요한 동적으로 </a:t>
            </a:r>
            <a:r>
              <a:rPr kumimoji="0" lang="en-US" altLang="ko-KR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HTML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코드를 생성하는데 사용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000" kern="0" dirty="0"/>
              <a:t>멤버 변수 </a:t>
            </a:r>
            <a:r>
              <a:rPr lang="en-US" altLang="ko-KR" sz="2000" kern="0" dirty="0"/>
              <a:t>: </a:t>
            </a:r>
            <a:r>
              <a:rPr lang="ko-KR" altLang="en-US" sz="2000" kern="0" dirty="0"/>
              <a:t>선언문에 선언된 변수 </a:t>
            </a:r>
            <a:endParaRPr lang="en-US" altLang="ko-KR" sz="2000" kern="0" dirty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lang="en-US" altLang="ko-KR" sz="2000" kern="0" dirty="0"/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ko-KR" altLang="en-US" sz="2000" kern="0" dirty="0"/>
              <a:t>선언문에서 선언된 변수로 호칭하는 것은 자바에서 </a:t>
            </a:r>
            <a:endParaRPr lang="en-US" altLang="ko-KR" sz="2000" kern="0" dirty="0"/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ko-KR" sz="2000" kern="0" dirty="0"/>
              <a:t>    </a:t>
            </a:r>
            <a:r>
              <a:rPr lang="ko-KR" altLang="en-US" sz="2000" kern="0" dirty="0"/>
              <a:t>변수의 종류가 여러 가지 있다는 의미</a:t>
            </a:r>
            <a:endParaRPr lang="en-US" altLang="ko-KR" sz="2000" kern="0" dirty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000" kern="0" dirty="0"/>
              <a:t>선언문 문법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261" y="5678747"/>
            <a:ext cx="4924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멤버변수의 선언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00034" y="4500570"/>
            <a:ext cx="822960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ko-KR" altLang="en-US" sz="2000" b="1" kern="0" dirty="0" err="1">
                <a:latin typeface="+mn-lt"/>
              </a:rPr>
              <a:t>서블릿</a:t>
            </a:r>
            <a:r>
              <a:rPr lang="ko-KR" altLang="en-US" sz="2000" b="1" kern="0" dirty="0">
                <a:latin typeface="+mn-lt"/>
              </a:rPr>
              <a:t> 클래스에서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선언된 멤버변수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2910" y="5000636"/>
          <a:ext cx="76438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JSPStudy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28596" y="1000108"/>
            <a:ext cx="8429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b="1" dirty="0"/>
              <a:t>선언문에서 선언된 변수는 </a:t>
            </a:r>
            <a:r>
              <a:rPr lang="en-US" altLang="ko-KR" sz="2400" b="1" dirty="0"/>
              <a:t>JSP </a:t>
            </a:r>
            <a:r>
              <a:rPr lang="ko-KR" altLang="en-US" sz="2400" b="1" dirty="0"/>
              <a:t>페이지가 </a:t>
            </a:r>
            <a:r>
              <a:rPr lang="ko-KR" altLang="en-US" sz="2400" b="1" dirty="0" err="1"/>
              <a:t>서블릿</a:t>
            </a:r>
            <a:r>
              <a:rPr lang="ko-KR" altLang="en-US" sz="2400" b="1" dirty="0"/>
              <a:t> 코드로 변환이 되면 </a:t>
            </a:r>
            <a:r>
              <a:rPr lang="ko-KR" altLang="en-US" sz="2400" b="1" dirty="0" err="1"/>
              <a:t>서블릿</a:t>
            </a:r>
            <a:r>
              <a:rPr lang="ko-KR" altLang="en-US" sz="2400" b="1" dirty="0"/>
              <a:t> 클래스의 멤버변수로 </a:t>
            </a:r>
            <a:r>
              <a:rPr lang="ko-KR" altLang="en-US" sz="2400" b="1" dirty="0" err="1"/>
              <a:t>변한됨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0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660712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변수선언문 예제</a:t>
            </a:r>
          </a:p>
        </p:txBody>
      </p:sp>
      <p:pic>
        <p:nvPicPr>
          <p:cNvPr id="5" name="그림 4" descr="5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428868"/>
            <a:ext cx="5705475" cy="40767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선언문에서 변수를 선언한 예제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</a:t>
            </a:r>
            <a:r>
              <a:rPr lang="en-US" altLang="ko-KR" sz="2000" dirty="0">
                <a:ea typeface="굴림" charset="-127"/>
                <a:hlinkClick r:id="rId3"/>
              </a:rPr>
              <a:t> http://localhost/myapp/ch05/declaration1.jsp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source/ch05/declaration1.jsp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선언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0" dirty="0">
                <a:solidFill>
                  <a:schemeClr val="tx1"/>
                </a:solidFill>
              </a:rPr>
              <a:t>선언문에서 선언된 </a:t>
            </a:r>
            <a:r>
              <a:rPr lang="ko-KR" altLang="en-US" sz="2400" b="0" dirty="0" err="1">
                <a:solidFill>
                  <a:schemeClr val="tx1"/>
                </a:solidFill>
              </a:rPr>
              <a:t>메소드는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JSP</a:t>
            </a:r>
            <a:r>
              <a:rPr lang="ko-KR" altLang="en-US" sz="2400" b="0" dirty="0">
                <a:solidFill>
                  <a:schemeClr val="tx1"/>
                </a:solidFill>
              </a:rPr>
              <a:t>페이지 내에서는 일반적인 형태의 </a:t>
            </a:r>
            <a:r>
              <a:rPr lang="ko-KR" altLang="en-US" sz="2400" b="0" dirty="0" err="1">
                <a:solidFill>
                  <a:schemeClr val="tx1"/>
                </a:solidFill>
              </a:rPr>
              <a:t>메소드로</a:t>
            </a:r>
            <a:r>
              <a:rPr lang="ko-KR" altLang="en-US" sz="2400" b="0" dirty="0">
                <a:solidFill>
                  <a:schemeClr val="tx1"/>
                </a:solidFill>
              </a:rPr>
              <a:t> 선언됨</a:t>
            </a:r>
            <a:r>
              <a:rPr lang="en-US" altLang="ko-KR" sz="2400" b="0" dirty="0">
                <a:solidFill>
                  <a:schemeClr val="tx1"/>
                </a:solidFill>
              </a:rPr>
              <a:t>.</a:t>
            </a: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b="0" dirty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b="0" dirty="0">
              <a:solidFill>
                <a:schemeClr val="tx1"/>
              </a:solidFill>
            </a:endParaRPr>
          </a:p>
          <a:p>
            <a:r>
              <a:rPr lang="en-US" altLang="ko-KR" sz="2400" b="0" dirty="0" err="1">
                <a:solidFill>
                  <a:schemeClr val="tx1"/>
                </a:solidFill>
              </a:rPr>
              <a:t>getName</a:t>
            </a:r>
            <a:r>
              <a:rPr lang="en-US" altLang="ko-KR" sz="2400" b="0" dirty="0">
                <a:solidFill>
                  <a:schemeClr val="tx1"/>
                </a:solidFill>
              </a:rPr>
              <a:t>() </a:t>
            </a:r>
            <a:r>
              <a:rPr lang="ko-KR" altLang="en-US" sz="2400" b="0" dirty="0" err="1">
                <a:solidFill>
                  <a:schemeClr val="tx1"/>
                </a:solidFill>
              </a:rPr>
              <a:t>메소드는</a:t>
            </a:r>
            <a:r>
              <a:rPr lang="ko-KR" altLang="en-US" sz="2400" b="0" dirty="0">
                <a:solidFill>
                  <a:schemeClr val="tx1"/>
                </a:solidFill>
              </a:rPr>
              <a:t> 멤버 변수 </a:t>
            </a:r>
            <a:r>
              <a:rPr lang="en-US" altLang="ko-KR" sz="2400" b="0" dirty="0">
                <a:solidFill>
                  <a:schemeClr val="tx1"/>
                </a:solidFill>
              </a:rPr>
              <a:t>name</a:t>
            </a:r>
            <a:r>
              <a:rPr lang="ko-KR" altLang="en-US" sz="2400" b="0" dirty="0">
                <a:solidFill>
                  <a:schemeClr val="tx1"/>
                </a:solidFill>
              </a:rPr>
              <a:t>값을 리턴 시켜주는 </a:t>
            </a:r>
            <a:r>
              <a:rPr lang="ko-KR" altLang="en-US" sz="2400" b="0" dirty="0" err="1">
                <a:solidFill>
                  <a:schemeClr val="tx1"/>
                </a:solidFill>
              </a:rPr>
              <a:t>메소드로</a:t>
            </a:r>
            <a:r>
              <a:rPr lang="ko-KR" altLang="en-US" sz="2400" b="0" dirty="0">
                <a:solidFill>
                  <a:schemeClr val="tx1"/>
                </a:solidFill>
              </a:rPr>
              <a:t> 선언</a:t>
            </a:r>
            <a:r>
              <a:rPr lang="en-US" altLang="ko-KR" sz="2400" b="0" dirty="0">
                <a:solidFill>
                  <a:schemeClr val="tx1"/>
                </a:solidFill>
              </a:rPr>
              <a:t>.</a:t>
            </a:r>
            <a:endParaRPr lang="ko-KR" altLang="en-US" sz="2400" b="0" dirty="0">
              <a:solidFill>
                <a:schemeClr val="tx1"/>
              </a:solidFill>
            </a:endParaRPr>
          </a:p>
          <a:p>
            <a:endParaRPr lang="ko-KR" altLang="en-US" b="0" dirty="0">
              <a:solidFill>
                <a:schemeClr val="tx1"/>
              </a:solidFill>
            </a:endParaRPr>
          </a:p>
          <a:p>
            <a:r>
              <a:rPr lang="en-US" altLang="ko-KR" sz="2400" b="0" dirty="0">
                <a:solidFill>
                  <a:schemeClr val="tx1"/>
                </a:solidFill>
              </a:rPr>
              <a:t>name</a:t>
            </a:r>
            <a:r>
              <a:rPr lang="ko-KR" altLang="en-US" sz="2400" b="0" dirty="0">
                <a:solidFill>
                  <a:schemeClr val="tx1"/>
                </a:solidFill>
              </a:rPr>
              <a:t>변수가 선언문에서 선언이 되었기 때문에 멤버변수의 역할이 되면서 접근이 가능한 것</a:t>
            </a:r>
            <a:r>
              <a:rPr lang="en-US" altLang="ko-KR" sz="2400" b="0" dirty="0">
                <a:solidFill>
                  <a:schemeClr val="tx1"/>
                </a:solidFill>
              </a:rPr>
              <a:t>.</a:t>
            </a:r>
            <a:endParaRPr lang="ko-KR" altLang="en-US" sz="2400" b="0" dirty="0">
              <a:solidFill>
                <a:schemeClr val="tx1"/>
              </a:solidFill>
            </a:endParaRPr>
          </a:p>
          <a:p>
            <a:endParaRPr lang="ko-KR" altLang="en-US" b="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2143116"/>
            <a:ext cx="52864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선언문 예제</a:t>
            </a:r>
          </a:p>
        </p:txBody>
      </p:sp>
      <p:pic>
        <p:nvPicPr>
          <p:cNvPr id="8" name="그림 7" descr="5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428868"/>
            <a:ext cx="5724525" cy="40767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선언문에서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메소드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및 변수를 선언한 예제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</a:t>
            </a:r>
            <a:r>
              <a:rPr lang="en-US" altLang="ko-KR" sz="2000" dirty="0">
                <a:ea typeface="굴림" charset="-127"/>
                <a:hlinkClick r:id="rId3"/>
              </a:rPr>
              <a:t> </a:t>
            </a:r>
            <a:r>
              <a:rPr lang="en-US" altLang="ko-KR" sz="2000" dirty="0">
                <a:ea typeface="굴림" charset="-127"/>
                <a:hlinkClick r:id="rId4"/>
              </a:rPr>
              <a:t>http://localhost/myapp/ch05/declaration2.jsp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5" action="ppaction://hlinkfile"/>
              </a:rPr>
              <a:t>source/ch05/declaration2.jsp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1549</TotalTime>
  <Words>1028</Words>
  <Application>Microsoft Office PowerPoint</Application>
  <PresentationFormat>화면 슬라이드 쇼(4:3)</PresentationFormat>
  <Paragraphs>195</Paragraphs>
  <Slides>26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맑은 고딕</vt:lpstr>
      <vt:lpstr>Arial</vt:lpstr>
      <vt:lpstr>Verdana</vt:lpstr>
      <vt:lpstr>Wingdings</vt:lpstr>
      <vt:lpstr>최종템블릿</vt:lpstr>
      <vt:lpstr>Image</vt:lpstr>
      <vt:lpstr>PowerPoint 프레젠테이션</vt:lpstr>
      <vt:lpstr>Contents</vt:lpstr>
      <vt:lpstr>스크립트 요소의 이해</vt:lpstr>
      <vt:lpstr>스크립트 요소의 이해</vt:lpstr>
      <vt:lpstr>선언문</vt:lpstr>
      <vt:lpstr>멤버변수의 선언</vt:lpstr>
      <vt:lpstr>변수선언문 예제</vt:lpstr>
      <vt:lpstr>메소드 선언</vt:lpstr>
      <vt:lpstr>메소드 선언문 예제</vt:lpstr>
      <vt:lpstr>스크립트릿</vt:lpstr>
      <vt:lpstr>스크립트릿 예제</vt:lpstr>
      <vt:lpstr>서블릿으로 변환 소스</vt:lpstr>
      <vt:lpstr>스크립트릿의 활용</vt:lpstr>
      <vt:lpstr>표현식</vt:lpstr>
      <vt:lpstr>표현식의 문법과 예제</vt:lpstr>
      <vt:lpstr>표현식 예제</vt:lpstr>
      <vt:lpstr>주석</vt:lpstr>
      <vt:lpstr>주석의 활용 예제</vt:lpstr>
      <vt:lpstr>기본 제어문(if-else문)</vt:lpstr>
      <vt:lpstr>기본 제어문(for &amp; while)</vt:lpstr>
      <vt:lpstr>for문 예제</vt:lpstr>
      <vt:lpstr>while문 예제</vt:lpstr>
      <vt:lpstr>실습예제 정답</vt:lpstr>
      <vt:lpstr>실습예제 정답</vt:lpstr>
      <vt:lpstr>실습예제 정답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k14600</cp:lastModifiedBy>
  <cp:revision>235</cp:revision>
  <dcterms:created xsi:type="dcterms:W3CDTF">2013-12-17T00:44:17Z</dcterms:created>
  <dcterms:modified xsi:type="dcterms:W3CDTF">2020-09-05T05:50:46Z</dcterms:modified>
</cp:coreProperties>
</file>