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7" r:id="rId3"/>
    <p:sldId id="289" r:id="rId4"/>
    <p:sldId id="290" r:id="rId5"/>
    <p:sldId id="331" r:id="rId6"/>
    <p:sldId id="323" r:id="rId7"/>
    <p:sldId id="324" r:id="rId8"/>
    <p:sldId id="325" r:id="rId9"/>
    <p:sldId id="326" r:id="rId10"/>
    <p:sldId id="327" r:id="rId11"/>
    <p:sldId id="332" r:id="rId12"/>
    <p:sldId id="330" r:id="rId13"/>
    <p:sldId id="333" r:id="rId14"/>
    <p:sldId id="328" r:id="rId15"/>
    <p:sldId id="276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3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25" d="100"/>
          <a:sy n="125" d="100"/>
        </p:scale>
        <p:origin x="-324" y="21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2020-09-05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658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189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23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276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332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756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169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154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704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778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806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53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280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371600" y="4724400"/>
            <a:ext cx="7239000" cy="10668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791200"/>
            <a:ext cx="7239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2" y="657227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91298-D5C3-4E2D-B11A-0017ED65C96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612933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61293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AEE3-322B-4662-82E5-7A97A6ECE2C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612ADDFF-7CDB-49F9-A130-6BEF55146F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74A90-403F-48D7-818B-EFCC2CE487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4963-0E54-476C-9456-EE8A4F6269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D823-0629-414E-AEFE-14A62DD61CF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CF907-FEF4-486D-BC79-2B5D9E8EE7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5DAD-40E9-415D-9C5B-24CF8AB391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4B3E2-EBF8-40C1-9E0B-37C4581C0AD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85548-86C9-4A46-A49A-E6EF3D1DA4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DEE9-83BA-4501-98B8-AA301F5B54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Image" r:id="rId15" imgW="13003175" imgH="1523272" progId="">
                  <p:embed/>
                </p:oleObj>
              </mc:Choice>
              <mc:Fallback>
                <p:oleObj name="Image" r:id="rId15" imgW="13003175" imgH="1523272" progId="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8A6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2904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00" y="109538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charset="-127"/>
              </a:defRPr>
            </a:lvl1pPr>
          </a:lstStyle>
          <a:p>
            <a:fld id="{1340F827-45F9-4706-85DA-0DB2043C1B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gray">
          <a:xfrm>
            <a:off x="0" y="6781800"/>
            <a:ext cx="9144000" cy="76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9" name="Picture 88" descr="C:\Users\Administrator\Desktop\커피잔.jpg"/>
          <p:cNvPicPr preferRelativeResize="0">
            <a:picLocks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52" y="142852"/>
            <a:ext cx="532800" cy="5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myServlet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://localhost/myapp/ch03/myServlet1" TargetMode="External"/><Relationship Id="rId4" Type="http://schemas.openxmlformats.org/officeDocument/2006/relationships/hyperlink" Target="../source/ch03/MyServlet1.java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myServlet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source/ch03/MyServlet2.java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myap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3/koreaFighting.j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576" y="5949280"/>
            <a:ext cx="8208912" cy="6209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4000" b="1" dirty="0">
                <a:ea typeface="굴림" charset="-127"/>
              </a:rPr>
              <a:t>JSP </a:t>
            </a:r>
            <a:r>
              <a:rPr lang="ko-KR" altLang="en-US" sz="4000" b="1" dirty="0">
                <a:ea typeface="굴림" charset="-127"/>
              </a:rPr>
              <a:t>동작원리</a:t>
            </a:r>
            <a:r>
              <a:rPr lang="en-US" altLang="ko-KR" sz="4000" b="1" dirty="0">
                <a:ea typeface="굴림" charset="-127"/>
              </a:rPr>
              <a:t>(</a:t>
            </a:r>
            <a:r>
              <a:rPr lang="ko-KR" altLang="en-US" sz="4000" b="1" dirty="0">
                <a:ea typeface="굴림" charset="-127"/>
              </a:rPr>
              <a:t>톰켓</a:t>
            </a:r>
            <a:r>
              <a:rPr lang="en-US" altLang="ko-KR" sz="4000" b="1" dirty="0">
                <a:ea typeface="굴림" charset="-127"/>
              </a:rPr>
              <a:t>)</a:t>
            </a:r>
            <a:r>
              <a:rPr lang="ko-KR" altLang="en-US" sz="4000" b="1" dirty="0">
                <a:ea typeface="굴림" charset="-127"/>
              </a:rPr>
              <a:t>와 서블릿</a:t>
            </a:r>
            <a:endParaRPr lang="en-US" altLang="ko-KR" sz="4000" b="1" dirty="0">
              <a:ea typeface="굴림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100" dirty="0" err="1"/>
              <a:t>서블릿이란</a:t>
            </a:r>
            <a:r>
              <a:rPr lang="en-US" altLang="ko-KR" sz="3100" dirty="0"/>
              <a:t>?</a:t>
            </a:r>
            <a:endParaRPr lang="ko-KR" altLang="en-US" sz="31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3528" y="1196752"/>
            <a:ext cx="864096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200" dirty="0"/>
              <a:t>에디터에서 만든 </a:t>
            </a:r>
            <a:r>
              <a:rPr lang="en-US" altLang="ko-KR" sz="2200" dirty="0"/>
              <a:t>Fighting Korea</a:t>
            </a:r>
          </a:p>
          <a:p>
            <a:pPr>
              <a:buNone/>
            </a:pPr>
            <a:r>
              <a:rPr lang="en-US" altLang="ko-KR" sz="2200" dirty="0"/>
              <a:t>    (</a:t>
            </a:r>
            <a:r>
              <a:rPr lang="en-US" altLang="ko-KR" sz="2200" dirty="0">
                <a:hlinkClick r:id="rId3"/>
              </a:rPr>
              <a:t>http://localhost/myServlet1</a:t>
            </a:r>
            <a:r>
              <a:rPr lang="en-US" altLang="ko-KR" sz="2200" dirty="0"/>
              <a:t> </a:t>
            </a:r>
            <a:r>
              <a:rPr lang="ko-KR" altLang="en-US" sz="2200" dirty="0"/>
              <a:t>실행</a:t>
            </a:r>
            <a:r>
              <a:rPr lang="en-US" altLang="ko-KR" sz="2200" dirty="0"/>
              <a:t>)</a:t>
            </a:r>
          </a:p>
          <a:p>
            <a:pPr lvl="1"/>
            <a:r>
              <a:rPr lang="ko-KR" altLang="en-US" sz="2200" dirty="0"/>
              <a:t>에디터에서 </a:t>
            </a:r>
            <a:r>
              <a:rPr lang="en-US" altLang="ko-KR" sz="2200" dirty="0"/>
              <a:t>MyServlet1.java </a:t>
            </a:r>
            <a:r>
              <a:rPr lang="ko-KR" altLang="en-US" sz="2200" dirty="0"/>
              <a:t>작성</a:t>
            </a:r>
            <a:endParaRPr lang="en-US" altLang="ko-KR" sz="2200" dirty="0"/>
          </a:p>
          <a:p>
            <a:pPr lvl="1"/>
            <a:r>
              <a:rPr lang="en-US" altLang="ko-KR" sz="2200" dirty="0"/>
              <a:t>MyServlet1.java</a:t>
            </a:r>
            <a:r>
              <a:rPr lang="ko-KR" altLang="en-US" sz="2200" dirty="0"/>
              <a:t>를 컴파일을 한다</a:t>
            </a:r>
            <a:r>
              <a:rPr lang="en-US" altLang="ko-KR" sz="2200" dirty="0"/>
              <a:t>.</a:t>
            </a:r>
          </a:p>
          <a:p>
            <a:pPr lvl="1">
              <a:buNone/>
            </a:pPr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r>
              <a:rPr lang="ko-KR" altLang="en-US" sz="2000" kern="0" dirty="0">
                <a:latin typeface="+mn-ea"/>
              </a:rPr>
              <a:t>컴파일된 </a:t>
            </a:r>
            <a:r>
              <a:rPr lang="en-US" altLang="ko-KR" sz="2000" kern="0" dirty="0">
                <a:latin typeface="+mn-ea"/>
              </a:rPr>
              <a:t>MyServlet1.class</a:t>
            </a:r>
            <a:r>
              <a:rPr lang="ko-KR" altLang="en-US" sz="2000" kern="0" dirty="0">
                <a:latin typeface="+mn-ea"/>
              </a:rPr>
              <a:t>를 </a:t>
            </a:r>
            <a:r>
              <a:rPr lang="en-US" altLang="ko-KR" sz="2000" kern="0" dirty="0">
                <a:latin typeface="+mn-ea"/>
              </a:rPr>
              <a:t>C/Jsp/Tomcat 9.0/webapps/myapp/WEB-INF/classes </a:t>
            </a:r>
            <a:r>
              <a:rPr lang="ko-KR" altLang="en-US" sz="2000" kern="0" dirty="0">
                <a:latin typeface="+mn-ea"/>
              </a:rPr>
              <a:t>밑에 저장한다</a:t>
            </a:r>
            <a:r>
              <a:rPr lang="en-US" altLang="ko-KR" sz="2000" kern="0" dirty="0">
                <a:latin typeface="+mn-ea"/>
              </a:rPr>
              <a:t>.</a:t>
            </a:r>
            <a:endParaRPr lang="en-US" altLang="ko-KR" sz="2200" dirty="0"/>
          </a:p>
          <a:p>
            <a:pPr lvl="1"/>
            <a:r>
              <a:rPr lang="en-US" altLang="ko-KR" sz="2000" kern="0" dirty="0">
                <a:latin typeface="+mn-ea"/>
                <a:hlinkClick r:id="rId4" action="ppaction://hlinkfile"/>
              </a:rPr>
              <a:t>MyServlet1.java</a:t>
            </a:r>
            <a:endParaRPr lang="en-US" altLang="ko-KR" sz="2200" dirty="0"/>
          </a:p>
          <a:p>
            <a:pPr lvl="1"/>
            <a:r>
              <a:rPr lang="en-US" altLang="ko-KR" sz="2000" kern="0" dirty="0">
                <a:latin typeface="+mn-ea"/>
              </a:rPr>
              <a:t>Tomcat</a:t>
            </a:r>
            <a:r>
              <a:rPr lang="ko-KR" altLang="en-US" sz="2000" kern="0" dirty="0">
                <a:latin typeface="+mn-ea"/>
              </a:rPr>
              <a:t>을 실행하고 브라우저에 </a:t>
            </a:r>
            <a:r>
              <a:rPr lang="en-US" altLang="ko-KR" sz="2000" kern="0" dirty="0">
                <a:latin typeface="+mn-ea"/>
                <a:hlinkClick r:id="rId5"/>
              </a:rPr>
              <a:t>http://localhost/myapp/ch03/myServlet1</a:t>
            </a:r>
            <a:r>
              <a:rPr lang="en-US" altLang="ko-KR" sz="2000" kern="0" dirty="0">
                <a:latin typeface="+mn-ea"/>
              </a:rPr>
              <a:t> </a:t>
            </a:r>
            <a:r>
              <a:rPr lang="ko-KR" altLang="en-US" sz="2000" kern="0" dirty="0">
                <a:latin typeface="+mn-ea"/>
              </a:rPr>
              <a:t>실행</a:t>
            </a:r>
            <a:endParaRPr lang="en-US" altLang="ko-KR" sz="2000" kern="0" dirty="0"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52936"/>
            <a:ext cx="6586884" cy="1493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0150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467AB-8194-4E15-8333-CD8041188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9D63C4-4A25-47F7-8309-68644E3F0DA3}"/>
              </a:ext>
            </a:extLst>
          </p:cNvPr>
          <p:cNvSpPr/>
          <p:nvPr/>
        </p:nvSpPr>
        <p:spPr>
          <a:xfrm>
            <a:off x="287524" y="980728"/>
            <a:ext cx="856895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package</a:t>
            </a:r>
            <a:r>
              <a:rPr lang="ko-KR" altLang="en-US" sz="1200" dirty="0"/>
              <a:t> ch03;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java.io</a:t>
            </a:r>
            <a:r>
              <a:rPr lang="ko-KR" altLang="en-US" sz="1200" dirty="0"/>
              <a:t>.*;</a:t>
            </a:r>
          </a:p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javax.servlet</a:t>
            </a:r>
            <a:r>
              <a:rPr lang="ko-KR" altLang="en-US" sz="1200" dirty="0"/>
              <a:t>.*;</a:t>
            </a:r>
          </a:p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javax.servlet.http</a:t>
            </a:r>
            <a:r>
              <a:rPr lang="ko-KR" altLang="en-US" sz="1200" dirty="0"/>
              <a:t>.*;</a:t>
            </a:r>
          </a:p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javax.servlet.annotation.WebServlet</a:t>
            </a:r>
            <a:r>
              <a:rPr lang="ko-KR" altLang="en-US" sz="1200" dirty="0"/>
              <a:t>;</a:t>
            </a:r>
          </a:p>
          <a:p>
            <a:endParaRPr lang="ko-KR" altLang="en-US" sz="1200" dirty="0"/>
          </a:p>
          <a:p>
            <a:r>
              <a:rPr lang="ko-KR" altLang="en-US" sz="1200" dirty="0"/>
              <a:t>@</a:t>
            </a:r>
            <a:r>
              <a:rPr lang="ko-KR" altLang="en-US" sz="1200" dirty="0" err="1"/>
              <a:t>WebServlet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urlPatterns</a:t>
            </a:r>
            <a:r>
              <a:rPr lang="ko-KR" altLang="en-US" sz="1200" dirty="0"/>
              <a:t> = "/ch03/myServlet1")</a:t>
            </a:r>
          </a:p>
          <a:p>
            <a:r>
              <a:rPr lang="ko-KR" altLang="en-US" sz="1200" dirty="0" err="1"/>
              <a:t>public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class</a:t>
            </a:r>
            <a:r>
              <a:rPr lang="ko-KR" altLang="en-US" sz="1200" dirty="0"/>
              <a:t> MyServlet1 </a:t>
            </a:r>
            <a:r>
              <a:rPr lang="ko-KR" altLang="en-US" sz="1200" dirty="0" err="1"/>
              <a:t>extends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HttpServlet</a:t>
            </a:r>
            <a:r>
              <a:rPr lang="ko-KR" altLang="en-US" sz="1200" dirty="0"/>
              <a:t> {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@</a:t>
            </a:r>
            <a:r>
              <a:rPr lang="ko-KR" altLang="en-US" sz="1200" dirty="0" err="1"/>
              <a:t>Override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public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service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HttpServletRequest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request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HttpServletResponse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response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throws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IOException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ServletException</a:t>
            </a:r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response.setContentType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text</a:t>
            </a:r>
            <a:r>
              <a:rPr lang="ko-KR" altLang="en-US" sz="1200" dirty="0"/>
              <a:t>/</a:t>
            </a:r>
            <a:r>
              <a:rPr lang="ko-KR" altLang="en-US" sz="1200" dirty="0" err="1"/>
              <a:t>html</a:t>
            </a:r>
            <a:r>
              <a:rPr lang="ko-KR" altLang="en-US" sz="1200" dirty="0"/>
              <a:t>");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PrintWriter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out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response.getWriter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out.println</a:t>
            </a:r>
            <a:r>
              <a:rPr lang="ko-KR" altLang="en-US" sz="1200" dirty="0"/>
              <a:t>("&lt;</a:t>
            </a:r>
            <a:r>
              <a:rPr lang="ko-KR" altLang="en-US" sz="1200" dirty="0" err="1"/>
              <a:t>html</a:t>
            </a:r>
            <a:r>
              <a:rPr lang="ko-KR" altLang="en-US" sz="1200" dirty="0"/>
              <a:t>&gt;");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out.println</a:t>
            </a:r>
            <a:r>
              <a:rPr lang="ko-KR" altLang="en-US" sz="1200" dirty="0"/>
              <a:t>("&lt;</a:t>
            </a:r>
            <a:r>
              <a:rPr lang="ko-KR" altLang="en-US" sz="1200" dirty="0" err="1"/>
              <a:t>head</a:t>
            </a:r>
            <a:r>
              <a:rPr lang="ko-KR" altLang="en-US" sz="1200" dirty="0"/>
              <a:t>&gt;");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out.println</a:t>
            </a:r>
            <a:r>
              <a:rPr lang="ko-KR" altLang="en-US" sz="1200" dirty="0"/>
              <a:t>("&lt;</a:t>
            </a:r>
            <a:r>
              <a:rPr lang="ko-KR" altLang="en-US" sz="1200" dirty="0" err="1"/>
              <a:t>title</a:t>
            </a:r>
            <a:r>
              <a:rPr lang="ko-KR" altLang="en-US" sz="1200" dirty="0"/>
              <a:t>&gt;MyServlet1&lt;/</a:t>
            </a:r>
            <a:r>
              <a:rPr lang="ko-KR" altLang="en-US" sz="1200" dirty="0" err="1"/>
              <a:t>title</a:t>
            </a:r>
            <a:r>
              <a:rPr lang="ko-KR" altLang="en-US" sz="1200" dirty="0"/>
              <a:t>&gt;");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out.println</a:t>
            </a:r>
            <a:r>
              <a:rPr lang="ko-KR" altLang="en-US" sz="1200" dirty="0"/>
              <a:t>("&lt;/</a:t>
            </a:r>
            <a:r>
              <a:rPr lang="ko-KR" altLang="en-US" sz="1200" dirty="0" err="1"/>
              <a:t>head</a:t>
            </a:r>
            <a:r>
              <a:rPr lang="ko-KR" altLang="en-US" sz="1200" dirty="0"/>
              <a:t>&gt;");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out.println</a:t>
            </a:r>
            <a:r>
              <a:rPr lang="ko-KR" altLang="en-US" sz="1200" dirty="0"/>
              <a:t>("&lt;</a:t>
            </a:r>
            <a:r>
              <a:rPr lang="ko-KR" altLang="en-US" sz="1200" dirty="0" err="1"/>
              <a:t>body</a:t>
            </a:r>
            <a:r>
              <a:rPr lang="ko-KR" altLang="en-US" sz="1200" dirty="0"/>
              <a:t>&gt;");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out.println</a:t>
            </a:r>
            <a:r>
              <a:rPr lang="ko-KR" altLang="en-US" sz="1200" dirty="0"/>
              <a:t>("&lt;h1&gt;</a:t>
            </a:r>
            <a:r>
              <a:rPr lang="ko-KR" altLang="en-US" sz="1200" dirty="0" err="1"/>
              <a:t>Fighting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Korea</a:t>
            </a:r>
            <a:r>
              <a:rPr lang="ko-KR" altLang="en-US" sz="1200" dirty="0"/>
              <a:t>!!!&lt;/h1&gt;");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out.println</a:t>
            </a:r>
            <a:r>
              <a:rPr lang="ko-KR" altLang="en-US" sz="1200" dirty="0"/>
              <a:t>("&lt;/</a:t>
            </a:r>
            <a:r>
              <a:rPr lang="ko-KR" altLang="en-US" sz="1200" dirty="0" err="1"/>
              <a:t>body</a:t>
            </a:r>
            <a:r>
              <a:rPr lang="ko-KR" altLang="en-US" sz="1200" dirty="0"/>
              <a:t>&gt;");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out.println</a:t>
            </a:r>
            <a:r>
              <a:rPr lang="ko-KR" altLang="en-US" sz="1200" dirty="0"/>
              <a:t>("&lt;/</a:t>
            </a:r>
            <a:r>
              <a:rPr lang="ko-KR" altLang="en-US" sz="1200" dirty="0" err="1"/>
              <a:t>html</a:t>
            </a:r>
            <a:r>
              <a:rPr lang="ko-KR" altLang="en-US" sz="1200" dirty="0"/>
              <a:t>&gt;");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9238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100" dirty="0" err="1"/>
              <a:t>서블릿이란</a:t>
            </a:r>
            <a:r>
              <a:rPr lang="en-US" altLang="ko-KR" sz="3100" dirty="0"/>
              <a:t>?</a:t>
            </a:r>
            <a:endParaRPr lang="ko-KR" altLang="en-US" sz="31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484313"/>
            <a:ext cx="8579296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200" dirty="0"/>
              <a:t>이클립스에서 만든 파이팅</a:t>
            </a:r>
            <a:r>
              <a:rPr lang="en-US" altLang="ko-KR" sz="2200" dirty="0"/>
              <a:t> </a:t>
            </a:r>
            <a:r>
              <a:rPr lang="ko-KR" altLang="en-US" sz="2200" dirty="0"/>
              <a:t>코리아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(</a:t>
            </a:r>
            <a:r>
              <a:rPr lang="en-US" altLang="ko-KR" sz="2200" dirty="0">
                <a:hlinkClick r:id="rId3"/>
              </a:rPr>
              <a:t>http://localhost/myServlet2</a:t>
            </a:r>
            <a:r>
              <a:rPr lang="en-US" altLang="ko-KR" sz="2200" dirty="0"/>
              <a:t> </a:t>
            </a:r>
            <a:r>
              <a:rPr lang="ko-KR" altLang="en-US" sz="2200" dirty="0"/>
              <a:t>실행</a:t>
            </a:r>
            <a:r>
              <a:rPr lang="en-US" altLang="ko-KR" sz="2200" dirty="0"/>
              <a:t>)</a:t>
            </a:r>
          </a:p>
          <a:p>
            <a:pPr marL="0" indent="0">
              <a:buNone/>
            </a:pPr>
            <a:endParaRPr lang="en-US" altLang="ko-KR" sz="2200" dirty="0"/>
          </a:p>
          <a:p>
            <a:pPr lvl="1"/>
            <a:r>
              <a:rPr lang="ko-KR" altLang="en-US" sz="2200" dirty="0" err="1"/>
              <a:t>이클립스</a:t>
            </a:r>
            <a:r>
              <a:rPr lang="ko-KR" altLang="en-US" sz="2200" dirty="0"/>
              <a:t> </a:t>
            </a:r>
            <a:r>
              <a:rPr lang="en-US" altLang="ko-KR" sz="2200" dirty="0" err="1"/>
              <a:t>myapp</a:t>
            </a:r>
            <a:r>
              <a:rPr lang="en-US" altLang="ko-KR" sz="2200" dirty="0"/>
              <a:t> </a:t>
            </a:r>
            <a:r>
              <a:rPr lang="ko-KR" altLang="en-US" sz="2200" dirty="0"/>
              <a:t>프로젝트 </a:t>
            </a:r>
            <a:r>
              <a:rPr lang="en-US" altLang="ko-KR" sz="2200" dirty="0"/>
              <a:t>– Java Resources</a:t>
            </a:r>
          </a:p>
          <a:p>
            <a:pPr marL="457200" lvl="1" indent="0">
              <a:buNone/>
            </a:pPr>
            <a:r>
              <a:rPr lang="en-US" altLang="ko-KR" sz="2200" dirty="0"/>
              <a:t>    - </a:t>
            </a:r>
            <a:r>
              <a:rPr lang="en-US" altLang="ko-KR" sz="2200" dirty="0" err="1"/>
              <a:t>src</a:t>
            </a:r>
            <a:r>
              <a:rPr lang="en-US" altLang="ko-KR" sz="2200" dirty="0"/>
              <a:t> – </a:t>
            </a:r>
            <a:r>
              <a:rPr lang="ko-KR" altLang="en-US" sz="2200" dirty="0"/>
              <a:t>새로 작성 </a:t>
            </a:r>
            <a:r>
              <a:rPr lang="en-US" altLang="ko-KR" sz="2200" dirty="0"/>
              <a:t>– Servlet</a:t>
            </a:r>
          </a:p>
          <a:p>
            <a:pPr marL="457200" lvl="1" indent="0">
              <a:buNone/>
            </a:pPr>
            <a:endParaRPr lang="en-US" altLang="ko-KR" sz="2200" dirty="0"/>
          </a:p>
          <a:p>
            <a:pPr lvl="1"/>
            <a:r>
              <a:rPr lang="ko-KR" altLang="en-US" sz="2200" dirty="0"/>
              <a:t>클래스 네임 </a:t>
            </a:r>
            <a:r>
              <a:rPr lang="en-US" altLang="ko-KR" sz="2200" dirty="0"/>
              <a:t>MyServlet2 </a:t>
            </a:r>
            <a:r>
              <a:rPr lang="ko-KR" altLang="en-US" sz="2200" dirty="0"/>
              <a:t>입력 후 파일 생성</a:t>
            </a:r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r>
              <a:rPr lang="en-US" altLang="ko-KR" sz="2000" kern="0" dirty="0">
                <a:latin typeface="+mn-ea"/>
                <a:hlinkClick r:id="rId4" action="ppaction://hlinkfile"/>
              </a:rPr>
              <a:t>MyServlet2.java</a:t>
            </a:r>
            <a:r>
              <a:rPr lang="en-US" altLang="ko-KR" sz="2000" kern="0" dirty="0">
                <a:latin typeface="+mn-ea"/>
              </a:rPr>
              <a:t> </a:t>
            </a:r>
            <a:r>
              <a:rPr lang="en-US" altLang="ko-KR" sz="2200" dirty="0"/>
              <a:t> </a:t>
            </a:r>
            <a:r>
              <a:rPr lang="ko-KR" altLang="en-US" sz="2200" dirty="0"/>
              <a:t>입력</a:t>
            </a:r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r>
              <a:rPr lang="ko-KR" altLang="en-US" sz="2200" kern="0" dirty="0">
                <a:latin typeface="+mn-ea"/>
              </a:rPr>
              <a:t>소스 영역에서 오른쪽 클릭 </a:t>
            </a:r>
            <a:r>
              <a:rPr lang="en-US" altLang="ko-KR" sz="2200" kern="0" dirty="0">
                <a:latin typeface="+mn-ea"/>
              </a:rPr>
              <a:t>– Run</a:t>
            </a:r>
            <a:r>
              <a:rPr lang="ko-KR" altLang="en-US" sz="2200" kern="0" dirty="0">
                <a:latin typeface="+mn-ea"/>
              </a:rPr>
              <a:t> </a:t>
            </a:r>
            <a:r>
              <a:rPr lang="en-US" altLang="ko-KR" sz="2200" kern="0" dirty="0">
                <a:latin typeface="+mn-ea"/>
              </a:rPr>
              <a:t>As</a:t>
            </a:r>
            <a:r>
              <a:rPr lang="ko-KR" altLang="en-US" sz="2200" kern="0" dirty="0">
                <a:latin typeface="+mn-ea"/>
              </a:rPr>
              <a:t> </a:t>
            </a:r>
            <a:r>
              <a:rPr lang="en-US" altLang="ko-KR" sz="2200" kern="0" dirty="0">
                <a:latin typeface="+mn-ea"/>
              </a:rPr>
              <a:t>– Run of Server</a:t>
            </a:r>
            <a:endParaRPr lang="en-US" altLang="ko-KR" sz="20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0150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100" dirty="0" err="1"/>
              <a:t>서블릿이란</a:t>
            </a:r>
            <a:r>
              <a:rPr lang="en-US" altLang="ko-KR" sz="3100" dirty="0"/>
              <a:t>?</a:t>
            </a:r>
            <a:endParaRPr lang="ko-KR" altLang="en-US" sz="31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5297D7-A77D-447E-92F1-9702CF51A7B2}"/>
              </a:ext>
            </a:extLst>
          </p:cNvPr>
          <p:cNvSpPr/>
          <p:nvPr/>
        </p:nvSpPr>
        <p:spPr>
          <a:xfrm>
            <a:off x="251520" y="908720"/>
            <a:ext cx="878497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package</a:t>
            </a:r>
            <a:r>
              <a:rPr lang="ko-KR" altLang="en-US" sz="1200" dirty="0"/>
              <a:t> ch03;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java.io.IOException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java.io.PrintWriter</a:t>
            </a:r>
            <a:r>
              <a:rPr lang="ko-KR" altLang="en-US" sz="1200" dirty="0"/>
              <a:t>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javax.servlet.ServletException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javax.servlet.annotation.WebServlet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javax.servlet.http.HttpServlet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javax.servlet.http.HttpServletRequest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javax.servlet.http.HttpServletResponse</a:t>
            </a:r>
            <a:r>
              <a:rPr lang="ko-KR" altLang="en-US" sz="1200" dirty="0"/>
              <a:t>;</a:t>
            </a:r>
          </a:p>
          <a:p>
            <a:endParaRPr lang="ko-KR" altLang="en-US" sz="1200" dirty="0"/>
          </a:p>
          <a:p>
            <a:r>
              <a:rPr lang="ko-KR" altLang="en-US" sz="1200" dirty="0"/>
              <a:t>//@</a:t>
            </a:r>
            <a:r>
              <a:rPr lang="ko-KR" altLang="en-US" sz="1200" dirty="0" err="1"/>
              <a:t>WebServlet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urlPatterns</a:t>
            </a:r>
            <a:r>
              <a:rPr lang="ko-KR" altLang="en-US" sz="1200" dirty="0"/>
              <a:t> = "/ch03/myServlet2")</a:t>
            </a:r>
          </a:p>
          <a:p>
            <a:r>
              <a:rPr lang="ko-KR" altLang="en-US" sz="1200" dirty="0" err="1"/>
              <a:t>public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class</a:t>
            </a:r>
            <a:r>
              <a:rPr lang="ko-KR" altLang="en-US" sz="1200" dirty="0"/>
              <a:t> MyServlet2 </a:t>
            </a:r>
            <a:r>
              <a:rPr lang="ko-KR" altLang="en-US" sz="1200" dirty="0" err="1"/>
              <a:t>extends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HttpServlet</a:t>
            </a:r>
            <a:r>
              <a:rPr lang="ko-KR" altLang="en-US" sz="1200" dirty="0"/>
              <a:t> {</a:t>
            </a:r>
          </a:p>
          <a:p>
            <a:endParaRPr lang="ko-KR" altLang="en-US" sz="1200" dirty="0"/>
          </a:p>
          <a:p>
            <a:r>
              <a:rPr lang="ko-KR" altLang="en-US" sz="1200" dirty="0"/>
              <a:t>	@</a:t>
            </a:r>
            <a:r>
              <a:rPr lang="ko-KR" altLang="en-US" sz="1200" dirty="0" err="1"/>
              <a:t>Override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public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service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HttpServletRequest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request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HttpServletResponse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response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throws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IOException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ServletException</a:t>
            </a:r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		</a:t>
            </a:r>
            <a:r>
              <a:rPr lang="ko-KR" altLang="en-US" sz="1200" dirty="0" err="1"/>
              <a:t>response.setContentType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text</a:t>
            </a:r>
            <a:r>
              <a:rPr lang="ko-KR" altLang="en-US" sz="1200" dirty="0"/>
              <a:t>/</a:t>
            </a:r>
            <a:r>
              <a:rPr lang="ko-KR" altLang="en-US" sz="1200" dirty="0" err="1"/>
              <a:t>html;charset</a:t>
            </a:r>
            <a:r>
              <a:rPr lang="ko-KR" altLang="en-US" sz="1200" dirty="0"/>
              <a:t>=EUC-KR");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PrintWriter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out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response.getWriter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out.println</a:t>
            </a:r>
            <a:r>
              <a:rPr lang="ko-KR" altLang="en-US" sz="1200" dirty="0"/>
              <a:t>("&lt;</a:t>
            </a:r>
            <a:r>
              <a:rPr lang="ko-KR" altLang="en-US" sz="1200" dirty="0" err="1"/>
              <a:t>html</a:t>
            </a:r>
            <a:r>
              <a:rPr lang="ko-KR" altLang="en-US" sz="1200" dirty="0"/>
              <a:t>&gt;");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out.println</a:t>
            </a:r>
            <a:r>
              <a:rPr lang="ko-KR" altLang="en-US" sz="1200" dirty="0"/>
              <a:t>("&lt;</a:t>
            </a:r>
            <a:r>
              <a:rPr lang="ko-KR" altLang="en-US" sz="1200" dirty="0" err="1"/>
              <a:t>head</a:t>
            </a:r>
            <a:r>
              <a:rPr lang="ko-KR" altLang="en-US" sz="1200" dirty="0"/>
              <a:t>&gt;");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out.println</a:t>
            </a:r>
            <a:r>
              <a:rPr lang="ko-KR" altLang="en-US" sz="1200" dirty="0"/>
              <a:t>("&lt;</a:t>
            </a:r>
            <a:r>
              <a:rPr lang="ko-KR" altLang="en-US" sz="1200" dirty="0" err="1"/>
              <a:t>title</a:t>
            </a:r>
            <a:r>
              <a:rPr lang="ko-KR" altLang="en-US" sz="1200" dirty="0"/>
              <a:t>&gt;MyServlet2&lt;/</a:t>
            </a:r>
            <a:r>
              <a:rPr lang="ko-KR" altLang="en-US" sz="1200" dirty="0" err="1"/>
              <a:t>title</a:t>
            </a:r>
            <a:r>
              <a:rPr lang="ko-KR" altLang="en-US" sz="1200" dirty="0"/>
              <a:t>&gt;");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out.println</a:t>
            </a:r>
            <a:r>
              <a:rPr lang="ko-KR" altLang="en-US" sz="1200" dirty="0"/>
              <a:t>("&lt;/</a:t>
            </a:r>
            <a:r>
              <a:rPr lang="ko-KR" altLang="en-US" sz="1200" dirty="0" err="1"/>
              <a:t>head</a:t>
            </a:r>
            <a:r>
              <a:rPr lang="ko-KR" altLang="en-US" sz="1200" dirty="0"/>
              <a:t>&gt;");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out.println</a:t>
            </a:r>
            <a:r>
              <a:rPr lang="ko-KR" altLang="en-US" sz="1200" dirty="0"/>
              <a:t>("&lt;</a:t>
            </a:r>
            <a:r>
              <a:rPr lang="ko-KR" altLang="en-US" sz="1200" dirty="0" err="1"/>
              <a:t>body</a:t>
            </a:r>
            <a:r>
              <a:rPr lang="ko-KR" altLang="en-US" sz="1200" dirty="0"/>
              <a:t>&gt;");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out.println</a:t>
            </a:r>
            <a:r>
              <a:rPr lang="ko-KR" altLang="en-US" sz="1200" dirty="0"/>
              <a:t>("&lt;h1&gt;파이팅 코리아!!!&lt;/h1&gt;");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out.println</a:t>
            </a:r>
            <a:r>
              <a:rPr lang="ko-KR" altLang="en-US" sz="1200" dirty="0"/>
              <a:t>("&lt;/</a:t>
            </a:r>
            <a:r>
              <a:rPr lang="ko-KR" altLang="en-US" sz="1200" dirty="0" err="1"/>
              <a:t>body</a:t>
            </a:r>
            <a:r>
              <a:rPr lang="ko-KR" altLang="en-US" sz="1200" dirty="0"/>
              <a:t>&gt;");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out.println</a:t>
            </a:r>
            <a:r>
              <a:rPr lang="ko-KR" altLang="en-US" sz="1200" dirty="0"/>
              <a:t>("&lt;/</a:t>
            </a:r>
            <a:r>
              <a:rPr lang="ko-KR" altLang="en-US" sz="1200" dirty="0" err="1"/>
              <a:t>html</a:t>
            </a:r>
            <a:r>
              <a:rPr lang="ko-KR" altLang="en-US" sz="1200" dirty="0"/>
              <a:t>&gt;");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1278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100" dirty="0" err="1"/>
              <a:t>서블릿이란</a:t>
            </a:r>
            <a:r>
              <a:rPr lang="en-US" altLang="ko-KR" sz="3100" dirty="0"/>
              <a:t>?</a:t>
            </a:r>
            <a:endParaRPr lang="ko-KR" altLang="en-US" sz="31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484313"/>
            <a:ext cx="8579296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200" dirty="0" err="1"/>
              <a:t>이클립스에서</a:t>
            </a:r>
            <a:r>
              <a:rPr lang="ko-KR" altLang="en-US" sz="2200" dirty="0"/>
              <a:t> 만든 </a:t>
            </a:r>
            <a:r>
              <a:rPr lang="en-US" altLang="ko-KR" sz="2200" dirty="0"/>
              <a:t>Fighting Korea</a:t>
            </a:r>
          </a:p>
          <a:p>
            <a:endParaRPr lang="en-US" altLang="ko-KR" sz="22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29011"/>
            <a:ext cx="686752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1514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83"/>
          <p:cNvGrpSpPr>
            <a:grpSpLocks/>
          </p:cNvGrpSpPr>
          <p:nvPr/>
        </p:nvGrpSpPr>
        <p:grpSpPr bwMode="auto">
          <a:xfrm>
            <a:off x="152400" y="908720"/>
            <a:ext cx="4724400" cy="685801"/>
            <a:chOff x="1296" y="1824"/>
            <a:chExt cx="2976" cy="432"/>
          </a:xfrm>
        </p:grpSpPr>
        <p:sp>
          <p:nvSpPr>
            <p:cNvPr id="26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" name="Text Box 8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216000">
              <a:spAutoFit/>
            </a:bodyPr>
            <a:lstStyle/>
            <a:p>
              <a:pPr eaLnBrk="0" hangingPunct="0"/>
              <a:r>
                <a:rPr lang="ko-KR" altLang="en-US" b="1" dirty="0">
                  <a:solidFill>
                    <a:schemeClr val="bg1"/>
                  </a:solidFill>
                  <a:ea typeface="굴림" charset="-127"/>
                </a:rPr>
                <a:t>학습목표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29" name="Text Box 87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2400">
                  <a:solidFill>
                    <a:schemeClr val="bg1"/>
                  </a:solidFill>
                  <a:ea typeface="굴림" charset="-127"/>
                </a:rPr>
                <a:t>1</a:t>
              </a:r>
            </a:p>
          </p:txBody>
        </p:sp>
      </p:grpSp>
      <p:grpSp>
        <p:nvGrpSpPr>
          <p:cNvPr id="30" name="Group 88"/>
          <p:cNvGrpSpPr>
            <a:grpSpLocks/>
          </p:cNvGrpSpPr>
          <p:nvPr/>
        </p:nvGrpSpPr>
        <p:grpSpPr bwMode="auto">
          <a:xfrm>
            <a:off x="152400" y="3175248"/>
            <a:ext cx="4724400" cy="685800"/>
            <a:chOff x="1296" y="1824"/>
            <a:chExt cx="2976" cy="432"/>
          </a:xfrm>
        </p:grpSpPr>
        <p:sp>
          <p:nvSpPr>
            <p:cNvPr id="31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216000">
              <a:spAutoFit/>
            </a:bodyPr>
            <a:lstStyle/>
            <a:p>
              <a:pPr eaLnBrk="0" hangingPunct="0"/>
              <a:r>
                <a:rPr lang="ko-KR" altLang="en-US" b="1" dirty="0">
                  <a:solidFill>
                    <a:schemeClr val="bg1"/>
                  </a:solidFill>
                  <a:ea typeface="굴림" charset="-127"/>
                </a:rPr>
                <a:t>학습내용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34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2400">
                  <a:solidFill>
                    <a:schemeClr val="bg1"/>
                  </a:solidFill>
                  <a:ea typeface="굴림" charset="-127"/>
                </a:rPr>
                <a:t>2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39980" y="1556792"/>
            <a:ext cx="8796515" cy="1754326"/>
          </a:xfrm>
          <a:prstGeom prst="rect">
            <a:avLst/>
          </a:prstGeom>
          <a:noFill/>
        </p:spPr>
        <p:txBody>
          <a:bodyPr wrap="square" spcCol="108000" rtlCol="0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b="1" dirty="0">
                <a:latin typeface="+mn-ea"/>
              </a:rPr>
              <a:t>간단한 </a:t>
            </a:r>
            <a:r>
              <a:rPr lang="en-US" altLang="ko-KR" b="1" dirty="0">
                <a:latin typeface="+mn-ea"/>
              </a:rPr>
              <a:t>JSP  </a:t>
            </a:r>
            <a:r>
              <a:rPr lang="ko-KR" altLang="en-US" b="1" dirty="0">
                <a:latin typeface="+mn-ea"/>
              </a:rPr>
              <a:t>프로그램을 작성하고 브라우저에서 실행되는 모습과 실제 </a:t>
            </a:r>
            <a:r>
              <a:rPr lang="en-US" altLang="ko-KR" b="1" dirty="0">
                <a:latin typeface="+mn-ea"/>
              </a:rPr>
              <a:t>JSP</a:t>
            </a:r>
            <a:r>
              <a:rPr lang="ko-KR" altLang="en-US" b="1" dirty="0">
                <a:latin typeface="+mn-ea"/>
              </a:rPr>
              <a:t>가 어떻게 구동이 되는지에 대해서 알아본다</a:t>
            </a:r>
            <a:r>
              <a:rPr lang="en-US" altLang="ko-KR" b="1" dirty="0">
                <a:latin typeface="+mn-ea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dirty="0"/>
              <a:t>JSP</a:t>
            </a:r>
            <a:r>
              <a:rPr lang="ko-KR" altLang="en-US" b="1" dirty="0"/>
              <a:t>의 기본적인 개념과 </a:t>
            </a:r>
            <a:r>
              <a:rPr lang="en-US" altLang="ko-KR" b="1" dirty="0"/>
              <a:t>JSP</a:t>
            </a:r>
            <a:r>
              <a:rPr lang="ko-KR" altLang="en-US" b="1" dirty="0"/>
              <a:t>의 기본적인 사용에 대해서 이해한다</a:t>
            </a:r>
            <a:r>
              <a:rPr lang="en-US" altLang="ko-KR" b="1" dirty="0"/>
              <a:t>.</a:t>
            </a:r>
          </a:p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b="1" dirty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9981" y="3861048"/>
            <a:ext cx="8796515" cy="2169825"/>
          </a:xfrm>
          <a:prstGeom prst="rect">
            <a:avLst/>
          </a:prstGeom>
          <a:noFill/>
        </p:spPr>
        <p:txBody>
          <a:bodyPr wrap="square" spcCol="108000" rtlCol="0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b="1" dirty="0">
                <a:ea typeface="굴림" charset="-127"/>
              </a:rPr>
              <a:t>웹 어플리케이션 생성</a:t>
            </a:r>
            <a:endParaRPr lang="en-US" altLang="ko-KR" b="1" dirty="0">
              <a:ea typeface="굴림" charset="-127"/>
            </a:endParaRPr>
          </a:p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dirty="0">
                <a:ea typeface="굴림" charset="-127"/>
              </a:rPr>
              <a:t>Fighting Korea</a:t>
            </a:r>
            <a:r>
              <a:rPr lang="ko-KR" altLang="en-US" b="1" dirty="0">
                <a:ea typeface="굴림" charset="-127"/>
              </a:rPr>
              <a:t>를 출력하는 </a:t>
            </a:r>
            <a:r>
              <a:rPr lang="en-US" altLang="ko-KR" b="1" dirty="0">
                <a:ea typeface="굴림" charset="-127"/>
              </a:rPr>
              <a:t>JSP</a:t>
            </a:r>
          </a:p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dirty="0">
                <a:ea typeface="굴림" charset="-127"/>
              </a:rPr>
              <a:t>JSP</a:t>
            </a:r>
            <a:r>
              <a:rPr lang="ko-KR" altLang="en-US" b="1" dirty="0">
                <a:ea typeface="굴림" charset="-127"/>
              </a:rPr>
              <a:t>의 동작구조</a:t>
            </a:r>
            <a:endParaRPr lang="en-US" altLang="ko-KR" b="1" dirty="0">
              <a:ea typeface="굴림" charset="-127"/>
            </a:endParaRPr>
          </a:p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dirty="0">
                <a:ea typeface="굴림" charset="-127"/>
              </a:rPr>
              <a:t>JSP</a:t>
            </a:r>
            <a:r>
              <a:rPr lang="ko-KR" altLang="en-US" b="1" dirty="0">
                <a:ea typeface="굴림" charset="-127"/>
              </a:rPr>
              <a:t>의 </a:t>
            </a:r>
            <a:r>
              <a:rPr lang="en-US" altLang="ko-KR" b="1" dirty="0">
                <a:ea typeface="굴림" charset="-127"/>
              </a:rPr>
              <a:t>Life Cycle</a:t>
            </a:r>
          </a:p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b="1" dirty="0" err="1">
                <a:ea typeface="굴림" charset="-127"/>
              </a:rPr>
              <a:t>서블릿</a:t>
            </a:r>
            <a:r>
              <a:rPr lang="en-US" altLang="ko-KR" b="1" dirty="0">
                <a:ea typeface="굴림" charset="-127"/>
              </a:rPr>
              <a:t>(Servlet)</a:t>
            </a:r>
            <a:r>
              <a:rPr lang="ko-KR" altLang="en-US" b="1" dirty="0">
                <a:ea typeface="굴림" charset="-127"/>
              </a:rPr>
              <a:t>이란</a:t>
            </a:r>
            <a:r>
              <a:rPr lang="en-US" altLang="ko-KR" b="1" dirty="0">
                <a:ea typeface="굴림" charset="-127"/>
              </a:rPr>
              <a:t>?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어플리케이션 생성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57200" y="1484313"/>
            <a:ext cx="8003232" cy="4248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600" dirty="0" err="1"/>
              <a:t>myapp</a:t>
            </a:r>
            <a:r>
              <a:rPr lang="ko-KR" altLang="en-US" sz="2600" dirty="0"/>
              <a:t>라는 </a:t>
            </a:r>
            <a:r>
              <a:rPr lang="ko-KR" altLang="en-US" sz="2600" dirty="0" err="1"/>
              <a:t>웹애플리케이션</a:t>
            </a:r>
            <a:r>
              <a:rPr lang="ko-KR" altLang="en-US" sz="2600" dirty="0"/>
              <a:t> 생성 과정</a:t>
            </a:r>
          </a:p>
          <a:p>
            <a:pPr lvl="1"/>
            <a:r>
              <a:rPr lang="en-US" altLang="ko-KR" sz="2200" dirty="0"/>
              <a:t>1. </a:t>
            </a:r>
            <a:r>
              <a:rPr lang="en-US" altLang="ko-KR" sz="2200" dirty="0">
                <a:latin typeface="+mn-ea"/>
              </a:rPr>
              <a:t>Tomcat 9.0\webapps\</a:t>
            </a:r>
            <a:r>
              <a:rPr lang="ko-KR" altLang="en-US" sz="2200" dirty="0"/>
              <a:t>의 위치에 </a:t>
            </a:r>
            <a:r>
              <a:rPr lang="en-US" altLang="ko-KR" sz="2200" dirty="0" err="1"/>
              <a:t>myapp</a:t>
            </a:r>
            <a:r>
              <a:rPr lang="ko-KR" altLang="en-US" sz="2200" dirty="0"/>
              <a:t> 폴더 생성</a:t>
            </a:r>
          </a:p>
          <a:p>
            <a:pPr lvl="1"/>
            <a:r>
              <a:rPr lang="en-US" altLang="ko-KR" sz="2200" dirty="0"/>
              <a:t>2. </a:t>
            </a:r>
            <a:r>
              <a:rPr lang="en-US" altLang="ko-KR" sz="2200" dirty="0" err="1">
                <a:latin typeface="+mn-ea"/>
              </a:rPr>
              <a:t>myapp</a:t>
            </a:r>
            <a:r>
              <a:rPr lang="en-US" altLang="ko-KR" sz="2200" dirty="0">
                <a:latin typeface="+mn-ea"/>
              </a:rPr>
              <a:t> </a:t>
            </a:r>
            <a:r>
              <a:rPr lang="ko-KR" altLang="en-US" sz="2200" dirty="0"/>
              <a:t>폴더 밑에  </a:t>
            </a:r>
            <a:r>
              <a:rPr lang="en-US" altLang="ko-KR" sz="2200" dirty="0"/>
              <a:t>WEB-INF</a:t>
            </a:r>
            <a:r>
              <a:rPr lang="ko-KR" altLang="en-US" sz="2200" dirty="0"/>
              <a:t> 폴더를 생성</a:t>
            </a:r>
            <a:endParaRPr lang="en-US" altLang="ko-KR" sz="2200" dirty="0"/>
          </a:p>
          <a:p>
            <a:pPr lvl="1"/>
            <a:r>
              <a:rPr lang="en-US" altLang="ko-KR" sz="2200" dirty="0"/>
              <a:t>3. WEB-INF </a:t>
            </a:r>
            <a:r>
              <a:rPr lang="ko-KR" altLang="en-US" sz="2200" dirty="0"/>
              <a:t>폴더 밑에 </a:t>
            </a:r>
            <a:r>
              <a:rPr lang="en-US" altLang="ko-KR" sz="2200" dirty="0"/>
              <a:t>classes</a:t>
            </a:r>
            <a:r>
              <a:rPr lang="ko-KR" altLang="en-US" sz="2200" dirty="0"/>
              <a:t> 폴더와 </a:t>
            </a:r>
            <a:r>
              <a:rPr lang="en-US" altLang="ko-KR" sz="2200" dirty="0"/>
              <a:t>lib</a:t>
            </a:r>
            <a:r>
              <a:rPr lang="ko-KR" altLang="en-US" sz="2200" dirty="0"/>
              <a:t> 폴더를 생성</a:t>
            </a:r>
          </a:p>
          <a:p>
            <a:pPr lvl="1"/>
            <a:r>
              <a:rPr lang="en-US" altLang="ko-KR" sz="2200" dirty="0"/>
              <a:t>4. Tomcat 9.0\conf </a:t>
            </a:r>
            <a:r>
              <a:rPr lang="ko-KR" altLang="en-US" sz="2200" dirty="0"/>
              <a:t>폴더 안의 </a:t>
            </a:r>
            <a:r>
              <a:rPr lang="en-US" altLang="ko-KR" sz="2200" dirty="0"/>
              <a:t>server.xml</a:t>
            </a:r>
            <a:r>
              <a:rPr lang="ko-KR" altLang="en-US" sz="2200" dirty="0"/>
              <a:t>수정</a:t>
            </a:r>
            <a:endParaRPr lang="en-US" altLang="ko-KR" sz="2200" dirty="0"/>
          </a:p>
          <a:p>
            <a:pPr marL="457200" lvl="1" indent="0">
              <a:buNone/>
            </a:pPr>
            <a:r>
              <a:rPr lang="en-US" altLang="ko-KR" sz="2200" dirty="0"/>
              <a:t>   &lt;Context path=</a:t>
            </a:r>
            <a:r>
              <a:rPr lang="en-US" altLang="ko-KR" sz="2200" dirty="0">
                <a:latin typeface="Arial"/>
              </a:rPr>
              <a:t>“</a:t>
            </a:r>
            <a:r>
              <a:rPr lang="en-US" altLang="ko-KR" sz="2200" dirty="0"/>
              <a:t>/</a:t>
            </a:r>
            <a:r>
              <a:rPr lang="en-US" altLang="ko-KR" sz="2200" dirty="0" err="1"/>
              <a:t>myapp</a:t>
            </a:r>
            <a:r>
              <a:rPr lang="en-US" altLang="ko-KR" sz="2200" dirty="0">
                <a:latin typeface="Arial"/>
              </a:rPr>
              <a:t>”</a:t>
            </a:r>
            <a:r>
              <a:rPr lang="en-US" altLang="ko-KR" sz="2200" dirty="0"/>
              <a:t> </a:t>
            </a:r>
            <a:r>
              <a:rPr lang="en-US" altLang="ko-KR" sz="2200" dirty="0" err="1"/>
              <a:t>docBase</a:t>
            </a:r>
            <a:r>
              <a:rPr lang="en-US" altLang="ko-KR" sz="2200" dirty="0"/>
              <a:t>=</a:t>
            </a:r>
            <a:r>
              <a:rPr lang="en-US" altLang="ko-KR" sz="2200" dirty="0">
                <a:latin typeface="Arial"/>
              </a:rPr>
              <a:t>“</a:t>
            </a:r>
            <a:r>
              <a:rPr lang="en-US" altLang="ko-KR" sz="2200" dirty="0" err="1"/>
              <a:t>myapp</a:t>
            </a:r>
            <a:r>
              <a:rPr lang="en-US" altLang="ko-KR" sz="2200" dirty="0">
                <a:latin typeface="Arial"/>
              </a:rPr>
              <a:t>”</a:t>
            </a:r>
            <a:r>
              <a:rPr lang="en-US" altLang="ko-KR" sz="2200" dirty="0"/>
              <a:t> debug=</a:t>
            </a:r>
            <a:r>
              <a:rPr lang="en-US" altLang="ko-KR" sz="2200" dirty="0">
                <a:latin typeface="Arial"/>
              </a:rPr>
              <a:t>“</a:t>
            </a:r>
            <a:r>
              <a:rPr lang="en-US" altLang="ko-KR" sz="2200" dirty="0"/>
              <a:t>0</a:t>
            </a:r>
            <a:r>
              <a:rPr lang="en-US" altLang="ko-KR" sz="2200" dirty="0">
                <a:latin typeface="Arial"/>
              </a:rPr>
              <a:t>”</a:t>
            </a:r>
            <a:r>
              <a:rPr lang="en-US" altLang="ko-KR" sz="2200" dirty="0"/>
              <a:t>     </a:t>
            </a:r>
          </a:p>
          <a:p>
            <a:pPr marL="457200" lvl="1" indent="0">
              <a:buNone/>
            </a:pPr>
            <a:r>
              <a:rPr lang="en-US" altLang="ko-KR" sz="2200" dirty="0"/>
              <a:t>   reloadable=</a:t>
            </a:r>
            <a:r>
              <a:rPr lang="en-US" altLang="ko-KR" sz="2200" dirty="0">
                <a:latin typeface="Arial"/>
              </a:rPr>
              <a:t>“</a:t>
            </a:r>
            <a:r>
              <a:rPr lang="en-US" altLang="ko-KR" sz="2200" dirty="0" err="1"/>
              <a:t>ture</a:t>
            </a:r>
            <a:r>
              <a:rPr lang="en-US" altLang="ko-KR" sz="2200" dirty="0">
                <a:latin typeface="Arial"/>
              </a:rPr>
              <a:t>”</a:t>
            </a:r>
            <a:r>
              <a:rPr lang="en-US" altLang="ko-KR" sz="2200" dirty="0"/>
              <a:t>/&gt;</a:t>
            </a:r>
            <a:r>
              <a:rPr lang="ko-KR" altLang="en-US" sz="2200" dirty="0"/>
              <a:t> </a:t>
            </a:r>
            <a:r>
              <a:rPr lang="ko-KR" altLang="en-US" sz="2200" dirty="0" err="1"/>
              <a:t>컨텍스트</a:t>
            </a:r>
            <a:r>
              <a:rPr lang="ko-KR" altLang="en-US" sz="2200" dirty="0"/>
              <a:t> 추가</a:t>
            </a:r>
          </a:p>
          <a:p>
            <a:pPr lvl="1"/>
            <a:r>
              <a:rPr lang="en-US" altLang="ko-KR" sz="2200" dirty="0"/>
              <a:t>5. </a:t>
            </a:r>
            <a:r>
              <a:rPr lang="ko-KR" altLang="en-US" sz="2200" dirty="0" err="1"/>
              <a:t>톰캣</a:t>
            </a:r>
            <a:r>
              <a:rPr lang="ko-KR" altLang="en-US" sz="2200" dirty="0"/>
              <a:t> </a:t>
            </a:r>
            <a:r>
              <a:rPr lang="ko-KR" altLang="en-US" sz="2200" dirty="0" err="1"/>
              <a:t>재가동</a:t>
            </a:r>
            <a:r>
              <a:rPr lang="ko-KR" altLang="en-US" sz="2200" dirty="0"/>
              <a:t> 후 </a:t>
            </a:r>
            <a:endParaRPr lang="en-US" altLang="ko-KR" sz="2200" dirty="0"/>
          </a:p>
          <a:p>
            <a:pPr marL="457200" lvl="1" indent="0">
              <a:buNone/>
            </a:pPr>
            <a:r>
              <a:rPr lang="en-US" altLang="ko-KR" sz="2200" dirty="0"/>
              <a:t>   </a:t>
            </a:r>
            <a:r>
              <a:rPr lang="ko-KR" altLang="en-US" sz="2200" dirty="0"/>
              <a:t>브라우저에 </a:t>
            </a:r>
            <a:r>
              <a:rPr lang="en-US" altLang="ko-KR" sz="2200" dirty="0">
                <a:hlinkClick r:id="rId3"/>
              </a:rPr>
              <a:t>http://localhost/myapp</a:t>
            </a:r>
            <a:r>
              <a:rPr lang="ko-KR" altLang="en-US" sz="2200" dirty="0"/>
              <a:t>를 입력해서 실행</a:t>
            </a:r>
          </a:p>
        </p:txBody>
      </p:sp>
    </p:spTree>
    <p:extLst>
      <p:ext uri="{BB962C8B-B14F-4D97-AF65-F5344CB8AC3E}">
        <p14:creationId xmlns:p14="http://schemas.microsoft.com/office/powerpoint/2010/main" val="264440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100" dirty="0"/>
              <a:t>Fighting Korea</a:t>
            </a:r>
            <a:r>
              <a:rPr lang="ko-KR" altLang="en-US" sz="3100" dirty="0"/>
              <a:t>를 출력하는 </a:t>
            </a:r>
            <a:r>
              <a:rPr lang="en-US" altLang="ko-KR" sz="3100" dirty="0"/>
              <a:t>JSP</a:t>
            </a:r>
            <a:endParaRPr lang="ko-KR" altLang="en-US" sz="31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" y="1484312"/>
            <a:ext cx="8229600" cy="4897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200" dirty="0"/>
              <a:t>브라우저에 </a:t>
            </a:r>
            <a:r>
              <a:rPr lang="en-US" altLang="ko-KR" sz="2200" dirty="0"/>
              <a:t>Korea Fighting!!!</a:t>
            </a:r>
            <a:r>
              <a:rPr lang="ko-KR" altLang="en-US" sz="2200" dirty="0"/>
              <a:t>이란 문자를 출력하기 위한 예제</a:t>
            </a:r>
            <a:endParaRPr lang="en-US" altLang="ko-KR" sz="2200" dirty="0"/>
          </a:p>
          <a:p>
            <a:pPr lvl="1"/>
            <a:r>
              <a:rPr lang="en-US" altLang="ko-KR" sz="2400" kern="0" dirty="0" err="1">
                <a:latin typeface="+mn-ea"/>
                <a:hlinkClick r:id="rId3" action="ppaction://hlinkfile"/>
              </a:rPr>
              <a:t>koreaFighting.jsp</a:t>
            </a:r>
            <a:endParaRPr lang="en-US" altLang="ko-KR" sz="2200" dirty="0"/>
          </a:p>
          <a:p>
            <a:pPr lvl="1"/>
            <a:r>
              <a:rPr lang="ko-KR" altLang="en-US" sz="2200" dirty="0"/>
              <a:t>저장경로</a:t>
            </a:r>
            <a:endParaRPr lang="en-US" altLang="ko-KR" sz="2000" dirty="0"/>
          </a:p>
          <a:p>
            <a:pPr lvl="2"/>
            <a:r>
              <a:rPr lang="en-US" altLang="ko-KR" sz="2000" dirty="0"/>
              <a:t>Tomcat 9.0\webapps\myapp\ch03\koreaFighting.jsp</a:t>
            </a:r>
          </a:p>
          <a:p>
            <a:pPr lvl="1"/>
            <a:r>
              <a:rPr lang="ko-KR" altLang="en-US" sz="2200" dirty="0"/>
              <a:t>톰캣 가동 후 주소창에 </a:t>
            </a:r>
            <a:r>
              <a:rPr lang="en-US" altLang="ko-KR" sz="2200" dirty="0"/>
              <a:t>http://localhost/myapp/ch03/koreaFighting.jsp </a:t>
            </a:r>
            <a:r>
              <a:rPr lang="ko-KR" altLang="en-US" sz="2200" dirty="0"/>
              <a:t>입력</a:t>
            </a:r>
            <a:endParaRPr lang="en-US" altLang="ko-KR" sz="2200" dirty="0"/>
          </a:p>
          <a:p>
            <a:pPr lvl="1">
              <a:buNone/>
            </a:pPr>
            <a:r>
              <a:rPr lang="en-US" altLang="ko-KR" sz="2200" dirty="0"/>
              <a:t> 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653136"/>
            <a:ext cx="6024537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2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0984A7-A6BA-4D06-8627-ED4A1CD8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JSPStudy.co.kr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146071-D8AE-4212-BF01-A521746135C2}"/>
              </a:ext>
            </a:extLst>
          </p:cNvPr>
          <p:cNvSpPr/>
          <p:nvPr/>
        </p:nvSpPr>
        <p:spPr>
          <a:xfrm>
            <a:off x="1187624" y="1412776"/>
            <a:ext cx="69847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&lt;%@ </a:t>
            </a:r>
            <a:r>
              <a:rPr lang="ko-KR" altLang="en-US" dirty="0" err="1"/>
              <a:t>page</a:t>
            </a:r>
            <a:r>
              <a:rPr lang="ko-KR" altLang="en-US" dirty="0"/>
              <a:t> </a:t>
            </a:r>
            <a:r>
              <a:rPr lang="ko-KR" altLang="en-US" dirty="0" err="1"/>
              <a:t>contentType</a:t>
            </a:r>
            <a:r>
              <a:rPr lang="ko-KR" altLang="en-US" dirty="0"/>
              <a:t>="</a:t>
            </a:r>
            <a:r>
              <a:rPr lang="ko-KR" altLang="en-US" dirty="0" err="1"/>
              <a:t>text</a:t>
            </a:r>
            <a:r>
              <a:rPr lang="ko-KR" altLang="en-US" dirty="0"/>
              <a:t>/</a:t>
            </a:r>
            <a:r>
              <a:rPr lang="ko-KR" altLang="en-US" dirty="0" err="1"/>
              <a:t>html</a:t>
            </a:r>
            <a:r>
              <a:rPr lang="ko-KR" altLang="en-US" dirty="0"/>
              <a:t>; </a:t>
            </a:r>
            <a:r>
              <a:rPr lang="ko-KR" altLang="en-US" dirty="0" err="1"/>
              <a:t>charset</a:t>
            </a:r>
            <a:r>
              <a:rPr lang="ko-KR" altLang="en-US" dirty="0"/>
              <a:t>=EUC-KR" %&gt;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html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body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&lt;%</a:t>
            </a:r>
          </a:p>
          <a:p>
            <a:r>
              <a:rPr lang="ko-KR" altLang="en-US" dirty="0"/>
              <a:t>	  </a:t>
            </a:r>
            <a:r>
              <a:rPr lang="ko-KR" altLang="en-US" dirty="0" err="1"/>
              <a:t>String</a:t>
            </a:r>
            <a:r>
              <a:rPr lang="ko-KR" altLang="en-US" dirty="0"/>
              <a:t> </a:t>
            </a:r>
            <a:r>
              <a:rPr lang="ko-KR" altLang="en-US" dirty="0" err="1"/>
              <a:t>strVar</a:t>
            </a:r>
            <a:r>
              <a:rPr lang="ko-KR" altLang="en-US" dirty="0"/>
              <a:t> = "</a:t>
            </a:r>
            <a:r>
              <a:rPr lang="ko-KR" altLang="en-US" dirty="0" err="1"/>
              <a:t>Korea</a:t>
            </a:r>
            <a:r>
              <a:rPr lang="ko-KR" altLang="en-US" dirty="0"/>
              <a:t> </a:t>
            </a:r>
            <a:r>
              <a:rPr lang="ko-KR" altLang="en-US" dirty="0" err="1"/>
              <a:t>Fighting</a:t>
            </a:r>
            <a:r>
              <a:rPr lang="ko-KR" altLang="en-US" dirty="0"/>
              <a:t>!!!";   </a:t>
            </a:r>
          </a:p>
          <a:p>
            <a:r>
              <a:rPr lang="ko-KR" altLang="en-US" dirty="0"/>
              <a:t>%&gt;</a:t>
            </a:r>
          </a:p>
          <a:p>
            <a:r>
              <a:rPr lang="ko-KR" altLang="en-US" dirty="0"/>
              <a:t>JSP 명령어로 작성한 &lt;%= </a:t>
            </a:r>
            <a:r>
              <a:rPr lang="ko-KR" altLang="en-US" dirty="0" err="1"/>
              <a:t>strVar</a:t>
            </a:r>
            <a:r>
              <a:rPr lang="ko-KR" altLang="en-US" dirty="0"/>
              <a:t> %&gt;&lt;</a:t>
            </a:r>
            <a:r>
              <a:rPr lang="ko-KR" altLang="en-US" dirty="0" err="1"/>
              <a:t>br</a:t>
            </a:r>
            <a:r>
              <a:rPr lang="ko-KR" altLang="en-US" dirty="0"/>
              <a:t>/&gt;</a:t>
            </a:r>
          </a:p>
          <a:p>
            <a:r>
              <a:rPr lang="ko-KR" altLang="en-US" dirty="0"/>
              <a:t>HTML 태그로 작성한 </a:t>
            </a:r>
            <a:r>
              <a:rPr lang="ko-KR" altLang="en-US" dirty="0" err="1"/>
              <a:t>Korea</a:t>
            </a:r>
            <a:r>
              <a:rPr lang="ko-KR" altLang="en-US" dirty="0"/>
              <a:t> </a:t>
            </a:r>
            <a:r>
              <a:rPr lang="ko-KR" altLang="en-US" dirty="0" err="1"/>
              <a:t>Fighting</a:t>
            </a:r>
            <a:r>
              <a:rPr lang="ko-KR" altLang="en-US" dirty="0"/>
              <a:t>!!!</a:t>
            </a:r>
          </a:p>
          <a:p>
            <a:r>
              <a:rPr lang="ko-KR" altLang="en-US" dirty="0"/>
              <a:t>&lt;/</a:t>
            </a:r>
            <a:r>
              <a:rPr lang="ko-KR" altLang="en-US" dirty="0" err="1"/>
              <a:t>body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&lt;/</a:t>
            </a:r>
            <a:r>
              <a:rPr lang="ko-KR" altLang="en-US" dirty="0" err="1"/>
              <a:t>html</a:t>
            </a:r>
            <a:r>
              <a:rPr lang="ko-KR" alt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0147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100" dirty="0"/>
              <a:t>JSP</a:t>
            </a:r>
            <a:r>
              <a:rPr lang="ko-KR" altLang="en-US" sz="3100" dirty="0"/>
              <a:t>의 동작구조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" y="1484313"/>
            <a:ext cx="8229600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200" dirty="0"/>
              <a:t>JSP </a:t>
            </a:r>
            <a:r>
              <a:rPr lang="ko-KR" altLang="en-US" sz="2200" dirty="0"/>
              <a:t>파일의 변환</a:t>
            </a:r>
            <a:endParaRPr lang="en-US" altLang="ko-KR" sz="2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5168" y="3526529"/>
            <a:ext cx="146051" cy="171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86868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2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100" dirty="0"/>
              <a:t>JSP</a:t>
            </a:r>
            <a:r>
              <a:rPr lang="ko-KR" altLang="en-US" sz="3100" dirty="0"/>
              <a:t>의 동작구조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" y="1484313"/>
            <a:ext cx="8229600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200" dirty="0"/>
              <a:t>JSP </a:t>
            </a:r>
            <a:r>
              <a:rPr lang="ko-KR" altLang="en-US" sz="2200" dirty="0"/>
              <a:t>파일의 동작단계</a:t>
            </a:r>
            <a:endParaRPr lang="en-US" altLang="ko-KR" sz="2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21706"/>
            <a:ext cx="7395820" cy="390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470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100" dirty="0"/>
              <a:t>JSP</a:t>
            </a:r>
            <a:r>
              <a:rPr lang="ko-KR" altLang="en-US" sz="3100" dirty="0"/>
              <a:t>의 </a:t>
            </a:r>
            <a:r>
              <a:rPr lang="en-US" altLang="ko-KR" sz="3100" dirty="0"/>
              <a:t>Life Cycle(</a:t>
            </a:r>
            <a:r>
              <a:rPr lang="ko-KR" altLang="en-US" sz="3100" dirty="0"/>
              <a:t>생명주기</a:t>
            </a:r>
            <a:r>
              <a:rPr lang="en-US" altLang="ko-KR" sz="3100" dirty="0"/>
              <a:t>)</a:t>
            </a:r>
            <a:endParaRPr lang="ko-KR" altLang="en-US" sz="31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484313"/>
            <a:ext cx="5483225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200" dirty="0" err="1"/>
              <a:t>init</a:t>
            </a:r>
            <a:r>
              <a:rPr lang="en-US" altLang="ko-KR" sz="2200" dirty="0"/>
              <a:t>() </a:t>
            </a:r>
            <a:r>
              <a:rPr lang="ko-KR" altLang="en-US" sz="2200" dirty="0" err="1"/>
              <a:t>메서드</a:t>
            </a:r>
            <a:r>
              <a:rPr lang="ko-KR" altLang="en-US" sz="2200" dirty="0"/>
              <a:t> </a:t>
            </a:r>
          </a:p>
          <a:p>
            <a:pPr lvl="1"/>
            <a:r>
              <a:rPr lang="ko-KR" altLang="en-US" sz="2000" dirty="0"/>
              <a:t>처리에 필요한 자원에 대한 초기화 작업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r>
              <a:rPr lang="en-US" altLang="ko-KR" sz="2200" dirty="0"/>
              <a:t>service() </a:t>
            </a:r>
            <a:r>
              <a:rPr lang="ko-KR" altLang="en-US" sz="2200" dirty="0" err="1"/>
              <a:t>메서드</a:t>
            </a:r>
            <a:r>
              <a:rPr lang="ko-KR" altLang="en-US" sz="2200" dirty="0"/>
              <a:t> </a:t>
            </a:r>
          </a:p>
          <a:p>
            <a:pPr lvl="1"/>
            <a:r>
              <a:rPr lang="ko-KR" altLang="en-US" sz="2000" dirty="0"/>
              <a:t>요청에 대해서 필요한 처리</a:t>
            </a:r>
            <a:endParaRPr lang="en-US" altLang="ko-KR" sz="2000" dirty="0"/>
          </a:p>
          <a:p>
            <a:pPr lvl="1"/>
            <a:r>
              <a:rPr lang="ko-KR" altLang="en-US" sz="2000" dirty="0"/>
              <a:t>실제 요청에 대한 처리를 담당하는 메서드로 필요한 로직이 담겨있는 메서드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  <a:p>
            <a:r>
              <a:rPr lang="en-US" altLang="ko-KR" sz="2200" dirty="0"/>
              <a:t>destroy() </a:t>
            </a:r>
            <a:r>
              <a:rPr lang="ko-KR" altLang="en-US" sz="2200" dirty="0" err="1"/>
              <a:t>메서드</a:t>
            </a:r>
            <a:endParaRPr lang="ko-KR" altLang="en-US" sz="2200" dirty="0"/>
          </a:p>
          <a:p>
            <a:pPr lvl="1"/>
            <a:r>
              <a:rPr lang="ko-KR" altLang="en-US" sz="2000" dirty="0"/>
              <a:t>사용된 자원을 해제한 뒤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서블릿을</a:t>
            </a:r>
            <a:r>
              <a:rPr lang="ko-KR" altLang="en-US" sz="2000" dirty="0"/>
              <a:t> 종료</a:t>
            </a:r>
            <a:r>
              <a:rPr lang="en-US" altLang="ko-KR" dirty="0"/>
              <a:t>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060848"/>
            <a:ext cx="2740318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63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100" dirty="0" err="1"/>
              <a:t>서블릿이란</a:t>
            </a:r>
            <a:r>
              <a:rPr lang="en-US" altLang="ko-KR" sz="3100" dirty="0"/>
              <a:t>?</a:t>
            </a:r>
            <a:endParaRPr lang="ko-KR" altLang="en-US" sz="31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484313"/>
            <a:ext cx="8579296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200" dirty="0"/>
              <a:t>서블릿이란</a:t>
            </a:r>
            <a:r>
              <a:rPr lang="en-US" altLang="ko-KR" sz="2200" dirty="0"/>
              <a:t>?</a:t>
            </a:r>
          </a:p>
          <a:p>
            <a:pPr marL="0" indent="0">
              <a:buNone/>
            </a:pPr>
            <a:endParaRPr lang="en-US" altLang="ko-KR" sz="2200" dirty="0"/>
          </a:p>
          <a:p>
            <a:pPr lvl="1"/>
            <a:r>
              <a:rPr lang="en-US" altLang="ko-KR" sz="2200" dirty="0"/>
              <a:t>JSP </a:t>
            </a:r>
            <a:r>
              <a:rPr lang="ko-KR" altLang="en-US" sz="2200" dirty="0"/>
              <a:t>이전 세대의 동적 </a:t>
            </a:r>
            <a:r>
              <a:rPr lang="ko-KR" altLang="en-US" sz="2200" dirty="0" err="1"/>
              <a:t>웹페이지</a:t>
            </a:r>
            <a:r>
              <a:rPr lang="ko-KR" altLang="en-US" sz="2200" dirty="0"/>
              <a:t> 생성 언어</a:t>
            </a:r>
            <a:endParaRPr lang="en-US" altLang="ko-KR" sz="2200" dirty="0"/>
          </a:p>
          <a:p>
            <a:pPr lvl="1"/>
            <a:r>
              <a:rPr lang="en-US" altLang="ko-KR" sz="2200" dirty="0"/>
              <a:t>Server + Applet</a:t>
            </a:r>
            <a:r>
              <a:rPr lang="ko-KR" altLang="en-US" sz="2200" dirty="0"/>
              <a:t>의 합성어 </a:t>
            </a:r>
            <a:r>
              <a:rPr lang="en-US" altLang="ko-KR" sz="2200" dirty="0"/>
              <a:t>-&gt; Servlet</a:t>
            </a:r>
          </a:p>
          <a:p>
            <a:pPr lvl="1"/>
            <a:r>
              <a:rPr lang="ko-KR" altLang="en-US" sz="2200" dirty="0"/>
              <a:t>브라우저에서 호출하면 </a:t>
            </a:r>
            <a:r>
              <a:rPr lang="en-US" altLang="ko-KR" sz="2200" dirty="0"/>
              <a:t>WAS</a:t>
            </a:r>
            <a:r>
              <a:rPr lang="ko-KR" altLang="en-US" sz="2200" dirty="0"/>
              <a:t>에서 웹 페이지를 동적으로 생성</a:t>
            </a:r>
            <a:endParaRPr lang="en-US" altLang="ko-KR" sz="2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47" y="4509120"/>
            <a:ext cx="8003232" cy="1343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9769711"/>
      </p:ext>
    </p:extLst>
  </p:cSld>
  <p:clrMapOvr>
    <a:masterClrMapping/>
  </p:clrMapOvr>
</p:sld>
</file>

<file path=ppt/theme/theme1.xml><?xml version="1.0" encoding="utf-8"?>
<a:theme xmlns:a="http://schemas.openxmlformats.org/drawingml/2006/main" name="최종템블릿">
  <a:themeElements>
    <a:clrScheme name="sample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최종템블릿</Template>
  <TotalTime>1258</TotalTime>
  <Words>805</Words>
  <Application>Microsoft Office PowerPoint</Application>
  <PresentationFormat>화면 슬라이드 쇼(4:3)</PresentationFormat>
  <Paragraphs>155</Paragraphs>
  <Slides>15</Slides>
  <Notes>12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Verdana</vt:lpstr>
      <vt:lpstr>Wingdings</vt:lpstr>
      <vt:lpstr>최종템블릿</vt:lpstr>
      <vt:lpstr>Image</vt:lpstr>
      <vt:lpstr>PowerPoint 프레젠테이션</vt:lpstr>
      <vt:lpstr>개요</vt:lpstr>
      <vt:lpstr>웹 어플리케이션 생성</vt:lpstr>
      <vt:lpstr>Fighting Korea를 출력하는 JSP</vt:lpstr>
      <vt:lpstr>PowerPoint 프레젠테이션</vt:lpstr>
      <vt:lpstr>JSP의 동작구조</vt:lpstr>
      <vt:lpstr>JSP의 동작구조</vt:lpstr>
      <vt:lpstr>JSP의 Life Cycle(생명주기)</vt:lpstr>
      <vt:lpstr>서블릿이란?</vt:lpstr>
      <vt:lpstr>서블릿이란?</vt:lpstr>
      <vt:lpstr>PowerPoint 프레젠테이션</vt:lpstr>
      <vt:lpstr>서블릿이란?</vt:lpstr>
      <vt:lpstr>서블릿이란?</vt:lpstr>
      <vt:lpstr>서블릿이란?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k14600</cp:lastModifiedBy>
  <cp:revision>137</cp:revision>
  <dcterms:created xsi:type="dcterms:W3CDTF">2013-12-17T00:44:17Z</dcterms:created>
  <dcterms:modified xsi:type="dcterms:W3CDTF">2020-09-05T05:44:37Z</dcterms:modified>
</cp:coreProperties>
</file>