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341" r:id="rId4"/>
    <p:sldId id="325" r:id="rId5"/>
    <p:sldId id="326" r:id="rId6"/>
    <p:sldId id="345" r:id="rId7"/>
    <p:sldId id="342" r:id="rId8"/>
    <p:sldId id="343" r:id="rId9"/>
    <p:sldId id="361" r:id="rId10"/>
    <p:sldId id="362" r:id="rId11"/>
    <p:sldId id="344" r:id="rId12"/>
    <p:sldId id="363" r:id="rId13"/>
    <p:sldId id="364" r:id="rId14"/>
    <p:sldId id="346" r:id="rId15"/>
    <p:sldId id="347" r:id="rId16"/>
    <p:sldId id="365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6" r:id="rId25"/>
    <p:sldId id="360" r:id="rId26"/>
    <p:sldId id="358" r:id="rId27"/>
    <p:sldId id="359" r:id="rId28"/>
    <p:sldId id="2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 autoAdjust="0"/>
  </p:normalViewPr>
  <p:slideViewPr>
    <p:cSldViewPr>
      <p:cViewPr varScale="1">
        <p:scale>
          <a:sx n="81" d="100"/>
          <a:sy n="81" d="100"/>
        </p:scale>
        <p:origin x="15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request2.jsp" TargetMode="External"/><Relationship Id="rId2" Type="http://schemas.openxmlformats.org/officeDocument/2006/relationships/hyperlink" Target="http://jspstudy.co.kr/myapp/ch07/request2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response1.jsp" TargetMode="External"/><Relationship Id="rId2" Type="http://schemas.openxmlformats.org/officeDocument/2006/relationships/hyperlink" Target="http://jspstudy.co.kr/myapp/ch07/response1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../source/ch07/response1_1.j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out1.jsp" TargetMode="External"/><Relationship Id="rId2" Type="http://schemas.openxmlformats.org/officeDocument/2006/relationships/hyperlink" Target="http://jspstudy.co.kr/myapp/ch07/out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../source/ch07/session1.html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://jspstudy.co.kr/myapp/ch07/session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../source/ch07/session1_1.jsp" TargetMode="External"/><Relationship Id="rId4" Type="http://schemas.openxmlformats.org/officeDocument/2006/relationships/hyperlink" Target="../source/ch07/session1.j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application1.jsp" TargetMode="External"/><Relationship Id="rId2" Type="http://schemas.openxmlformats.org/officeDocument/2006/relationships/hyperlink" Target="http://jspstudy.co.kr/myapp/ch07/application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page1.jsp" TargetMode="External"/><Relationship Id="rId2" Type="http://schemas.openxmlformats.org/officeDocument/2006/relationships/hyperlink" Target="http://jspstudy.co.kr/myapp/ch07/page1.j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exception1.jsp" TargetMode="External"/><Relationship Id="rId2" Type="http://schemas.openxmlformats.org/officeDocument/2006/relationships/hyperlink" Target="http://jspstudy.co.kr/myapp/ch07/exception1.j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../source/ch07/exception2.js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7/request1.html" TargetMode="External"/><Relationship Id="rId2" Type="http://schemas.openxmlformats.org/officeDocument/2006/relationships/hyperlink" Target="http://jspstudy.co.kr/myapp/ch07/request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../source/ch07/request1.j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en-US" sz="4000" dirty="0"/>
              <a:t>JSP</a:t>
            </a:r>
            <a:r>
              <a:rPr lang="ko-KR" altLang="en-US" sz="4000" dirty="0"/>
              <a:t>의 내부객체 </a:t>
            </a:r>
            <a:r>
              <a:rPr lang="en-US" altLang="ko-KR" sz="4000" dirty="0"/>
              <a:t>- I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내부객체 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3A1222-25E1-4186-B82D-EDD3ED76A330}"/>
              </a:ext>
            </a:extLst>
          </p:cNvPr>
          <p:cNvSpPr/>
          <p:nvPr/>
        </p:nvSpPr>
        <p:spPr>
          <a:xfrm>
            <a:off x="107504" y="980728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request.setCharacterEncoding</a:t>
            </a:r>
            <a:r>
              <a:rPr lang="ko-KR" altLang="en-US" dirty="0"/>
              <a:t>("EUC-KR");</a:t>
            </a:r>
          </a:p>
          <a:p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name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studentNum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studentNum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gender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gender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major</a:t>
            </a:r>
            <a:r>
              <a:rPr lang="ko-KR" altLang="en-US" dirty="0"/>
              <a:t> = </a:t>
            </a:r>
            <a:r>
              <a:rPr lang="ko-KR" altLang="en-US" dirty="0" err="1"/>
              <a:t>request.getParameter</a:t>
            </a:r>
            <a:r>
              <a:rPr lang="ko-KR" altLang="en-US" dirty="0"/>
              <a:t>("</a:t>
            </a:r>
            <a:r>
              <a:rPr lang="ko-KR" altLang="en-US" dirty="0" err="1"/>
              <a:t>major</a:t>
            </a:r>
            <a:r>
              <a:rPr lang="ko-KR" altLang="en-US" dirty="0"/>
              <a:t>");</a:t>
            </a:r>
          </a:p>
          <a:p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gender.equals</a:t>
            </a:r>
            <a:r>
              <a:rPr lang="ko-KR" altLang="en-US" dirty="0"/>
              <a:t>("</a:t>
            </a:r>
            <a:r>
              <a:rPr lang="ko-KR" altLang="en-US" dirty="0" err="1"/>
              <a:t>man</a:t>
            </a:r>
            <a:r>
              <a:rPr lang="ko-KR" altLang="en-US" dirty="0"/>
              <a:t>")){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gender</a:t>
            </a:r>
            <a:r>
              <a:rPr lang="ko-KR" altLang="en-US" dirty="0"/>
              <a:t> = "남자";</a:t>
            </a:r>
          </a:p>
          <a:p>
            <a:r>
              <a:rPr lang="ko-KR" altLang="en-US" dirty="0"/>
              <a:t>		}</a:t>
            </a:r>
            <a:r>
              <a:rPr lang="ko-KR" altLang="en-US" dirty="0" err="1"/>
              <a:t>else</a:t>
            </a:r>
            <a:r>
              <a:rPr lang="ko-KR" altLang="en-US" dirty="0"/>
              <a:t>{</a:t>
            </a:r>
          </a:p>
          <a:p>
            <a:r>
              <a:rPr lang="ko-KR" altLang="en-US" dirty="0"/>
              <a:t>			</a:t>
            </a:r>
            <a:r>
              <a:rPr lang="ko-KR" altLang="en-US" dirty="0" err="1"/>
              <a:t>gender</a:t>
            </a:r>
            <a:r>
              <a:rPr lang="ko-KR" altLang="en-US" dirty="0"/>
              <a:t> = "여자";</a:t>
            </a:r>
          </a:p>
          <a:p>
            <a:r>
              <a:rPr lang="ko-KR" altLang="en-US" dirty="0"/>
              <a:t>		}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Request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성명 : &lt;%=</a:t>
            </a:r>
            <a:r>
              <a:rPr lang="ko-KR" altLang="en-US" dirty="0" err="1"/>
              <a:t>name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학번 : &lt;%=</a:t>
            </a:r>
            <a:r>
              <a:rPr lang="ko-KR" altLang="en-US" dirty="0" err="1"/>
              <a:t>studentNum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성별 : &lt;%=</a:t>
            </a:r>
            <a:r>
              <a:rPr lang="ko-KR" altLang="en-US" dirty="0" err="1"/>
              <a:t>gender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학과 : &lt;%=</a:t>
            </a:r>
            <a:r>
              <a:rPr lang="ko-KR" altLang="en-US" dirty="0" err="1"/>
              <a:t>major</a:t>
            </a:r>
            <a:r>
              <a:rPr lang="ko-KR" altLang="en-US" dirty="0"/>
              <a:t>%&gt;</a:t>
            </a:r>
          </a:p>
        </p:txBody>
      </p:sp>
    </p:spTree>
    <p:extLst>
      <p:ext uri="{BB962C8B-B14F-4D97-AF65-F5344CB8AC3E}">
        <p14:creationId xmlns:p14="http://schemas.microsoft.com/office/powerpoint/2010/main" val="393878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내부객체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웹 브라우저와 웹 서버의 정보 반환 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http://localhost/myapp/ch07/request2.jsp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source/ch07/request2.jsp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5122" name="Picture 2" descr="C:\Documents and Settings\Administrator\바탕 화면\JSPStudy집필\최종원고\ch07_OK\그림\7_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636912"/>
            <a:ext cx="4811926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내부객체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284F7D-3CE3-4497-81FE-CA230EA363E8}"/>
              </a:ext>
            </a:extLst>
          </p:cNvPr>
          <p:cNvSpPr/>
          <p:nvPr/>
        </p:nvSpPr>
        <p:spPr>
          <a:xfrm>
            <a:off x="15044" y="980728"/>
            <a:ext cx="89644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protocol</a:t>
            </a:r>
            <a:r>
              <a:rPr lang="ko-KR" altLang="en-US" dirty="0"/>
              <a:t> = </a:t>
            </a:r>
            <a:r>
              <a:rPr lang="ko-KR" altLang="en-US" dirty="0" err="1"/>
              <a:t>request.getProtocol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serverName</a:t>
            </a:r>
            <a:r>
              <a:rPr lang="ko-KR" altLang="en-US" dirty="0"/>
              <a:t> = </a:t>
            </a:r>
            <a:r>
              <a:rPr lang="ko-KR" altLang="en-US" dirty="0" err="1"/>
              <a:t>request.getServerName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serverPort</a:t>
            </a:r>
            <a:r>
              <a:rPr lang="ko-KR" altLang="en-US" dirty="0"/>
              <a:t> = </a:t>
            </a:r>
            <a:r>
              <a:rPr lang="ko-KR" altLang="en-US" dirty="0" err="1"/>
              <a:t>request.getServerPort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remoteAddr</a:t>
            </a:r>
            <a:r>
              <a:rPr lang="ko-KR" altLang="en-US" dirty="0"/>
              <a:t> = </a:t>
            </a:r>
            <a:r>
              <a:rPr lang="ko-KR" altLang="en-US" dirty="0" err="1"/>
              <a:t>request.getRemoteAddr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remoteHost</a:t>
            </a:r>
            <a:r>
              <a:rPr lang="ko-KR" altLang="en-US" dirty="0"/>
              <a:t> = </a:t>
            </a:r>
            <a:r>
              <a:rPr lang="ko-KR" altLang="en-US" dirty="0" err="1"/>
              <a:t>request.getRemoteHost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 = </a:t>
            </a:r>
            <a:r>
              <a:rPr lang="ko-KR" altLang="en-US" dirty="0" err="1"/>
              <a:t>request.getMethod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StringBuffer</a:t>
            </a:r>
            <a:r>
              <a:rPr lang="ko-KR" altLang="en-US" dirty="0"/>
              <a:t> </a:t>
            </a:r>
            <a:r>
              <a:rPr lang="ko-KR" altLang="en-US" dirty="0" err="1"/>
              <a:t>requestURL</a:t>
            </a:r>
            <a:r>
              <a:rPr lang="ko-KR" altLang="en-US" dirty="0"/>
              <a:t> = </a:t>
            </a:r>
            <a:r>
              <a:rPr lang="ko-KR" altLang="en-US" dirty="0" err="1"/>
              <a:t>request.getRequestURL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requestURI</a:t>
            </a:r>
            <a:r>
              <a:rPr lang="ko-KR" altLang="en-US" dirty="0"/>
              <a:t> = </a:t>
            </a:r>
            <a:r>
              <a:rPr lang="ko-KR" altLang="en-US" dirty="0" err="1"/>
              <a:t>request.getRequestURI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useBrowser</a:t>
            </a:r>
            <a:r>
              <a:rPr lang="ko-KR" altLang="en-US" dirty="0"/>
              <a:t> = </a:t>
            </a:r>
            <a:r>
              <a:rPr lang="ko-KR" altLang="en-US" dirty="0" err="1"/>
              <a:t>request.getHeader</a:t>
            </a:r>
            <a:r>
              <a:rPr lang="ko-KR" altLang="en-US" dirty="0"/>
              <a:t>("User-</a:t>
            </a:r>
            <a:r>
              <a:rPr lang="ko-KR" altLang="en-US" dirty="0" err="1"/>
              <a:t>Agent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	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fileType</a:t>
            </a:r>
            <a:r>
              <a:rPr lang="ko-KR" altLang="en-US" dirty="0"/>
              <a:t> = </a:t>
            </a:r>
            <a:r>
              <a:rPr lang="ko-KR" altLang="en-US" dirty="0" err="1"/>
              <a:t>request.getHeader</a:t>
            </a:r>
            <a:r>
              <a:rPr lang="ko-KR" altLang="en-US" dirty="0"/>
              <a:t>("</a:t>
            </a:r>
            <a:r>
              <a:rPr lang="ko-KR" altLang="en-US" dirty="0" err="1"/>
              <a:t>Accept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9506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내부객체 예제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284F7D-3CE3-4497-81FE-CA230EA363E8}"/>
              </a:ext>
            </a:extLst>
          </p:cNvPr>
          <p:cNvSpPr/>
          <p:nvPr/>
        </p:nvSpPr>
        <p:spPr>
          <a:xfrm>
            <a:off x="15044" y="980728"/>
            <a:ext cx="8964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&lt;h1&gt;</a:t>
            </a:r>
            <a:r>
              <a:rPr lang="ko-KR" altLang="en-US" dirty="0" err="1"/>
              <a:t>Request</a:t>
            </a:r>
            <a:r>
              <a:rPr lang="ko-KR" altLang="en-US" dirty="0"/>
              <a:t> Example2&lt;/h1&gt;</a:t>
            </a:r>
          </a:p>
          <a:p>
            <a:r>
              <a:rPr lang="ko-KR" altLang="en-US" dirty="0"/>
              <a:t>프로토콜 : &lt;%=</a:t>
            </a:r>
            <a:r>
              <a:rPr lang="ko-KR" altLang="en-US" dirty="0" err="1"/>
              <a:t>protocol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서버의 이름 : &lt;%=</a:t>
            </a:r>
            <a:r>
              <a:rPr lang="ko-KR" altLang="en-US" dirty="0" err="1"/>
              <a:t>serverName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서버의 포트 번호 :&lt;%=</a:t>
            </a:r>
            <a:r>
              <a:rPr lang="ko-KR" altLang="en-US" dirty="0" err="1"/>
              <a:t>serverPort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사용자 컴퓨터의 주소 : &lt;%=</a:t>
            </a:r>
            <a:r>
              <a:rPr lang="ko-KR" altLang="en-US" dirty="0" err="1"/>
              <a:t>remoteAddr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사용자 컴퓨터의 이름 : &lt;%=</a:t>
            </a:r>
            <a:r>
              <a:rPr lang="ko-KR" altLang="en-US" dirty="0" err="1"/>
              <a:t>remoteHost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사용 </a:t>
            </a:r>
            <a:r>
              <a:rPr lang="ko-KR" altLang="en-US" dirty="0" err="1"/>
              <a:t>method</a:t>
            </a:r>
            <a:r>
              <a:rPr lang="ko-KR" altLang="en-US" dirty="0"/>
              <a:t> : &lt;%=</a:t>
            </a:r>
            <a:r>
              <a:rPr lang="ko-KR" altLang="en-US" dirty="0" err="1"/>
              <a:t>method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요청 경로(URL) : &lt;%=</a:t>
            </a:r>
            <a:r>
              <a:rPr lang="ko-KR" altLang="en-US" dirty="0" err="1"/>
              <a:t>requestURL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요청 경로(URI) : &lt;%=</a:t>
            </a:r>
            <a:r>
              <a:rPr lang="ko-KR" altLang="en-US" dirty="0" err="1"/>
              <a:t>requestURI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현재 사용하는 브라우저 : &lt;%=</a:t>
            </a:r>
            <a:r>
              <a:rPr lang="ko-KR" altLang="en-US" dirty="0" err="1"/>
              <a:t>useBrowser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브라우저가 지원하는 </a:t>
            </a:r>
            <a:r>
              <a:rPr lang="ko-KR" altLang="en-US" dirty="0" err="1"/>
              <a:t>file의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 : &lt;%=</a:t>
            </a:r>
            <a:r>
              <a:rPr lang="ko-KR" altLang="en-US" dirty="0" err="1"/>
              <a:t>fileType</a:t>
            </a:r>
            <a:r>
              <a:rPr lang="ko-KR" altLang="en-US" dirty="0"/>
              <a:t>%&gt;&lt;</a:t>
            </a:r>
            <a:r>
              <a:rPr lang="ko-KR" altLang="en-US" dirty="0" err="1"/>
              <a:t>p</a:t>
            </a:r>
            <a:r>
              <a:rPr lang="ko-KR" alt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81869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response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요청을 시도한 클라이언트로 전송할 응답을 나타내는 데이터의 묶음입니다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928934"/>
            <a:ext cx="771530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029213"/>
            <a:ext cx="2286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err="1">
                <a:solidFill>
                  <a:schemeClr val="tx1"/>
                </a:solidFill>
                <a:latin typeface="Arial" charset="0"/>
              </a:rPr>
              <a:t>sendRedirect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와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Cache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를 사용하지 않는 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http://localhost/myapp/ch07/response1.jsp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source/ch07/response1.jsp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source/ch07/response1_1.jsp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099" name="Picture 3" descr="F:\PPT\최종원고\ch07_OK\그림\7_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2857496"/>
            <a:ext cx="5572164" cy="32388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 </a:t>
            </a:r>
            <a:r>
              <a:rPr lang="ko-KR" altLang="en-US" dirty="0"/>
              <a:t>내부객체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CBB5F6-F2DC-4A66-8B25-2DFF31F2AEC4}"/>
              </a:ext>
            </a:extLst>
          </p:cNvPr>
          <p:cNvSpPr/>
          <p:nvPr/>
        </p:nvSpPr>
        <p:spPr>
          <a:xfrm>
            <a:off x="105272" y="105273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&lt;h1&gt;</a:t>
            </a:r>
            <a:r>
              <a:rPr lang="ko-KR" altLang="en-US" dirty="0" err="1"/>
              <a:t>Response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   		</a:t>
            </a:r>
            <a:r>
              <a:rPr lang="ko-KR" altLang="en-US" dirty="0" err="1"/>
              <a:t>response.sendRedirect</a:t>
            </a:r>
            <a:r>
              <a:rPr lang="ko-KR" altLang="en-US" dirty="0"/>
              <a:t>("response1_1.jsp");</a:t>
            </a:r>
          </a:p>
          <a:p>
            <a:r>
              <a:rPr lang="ko-KR" altLang="en-US" dirty="0"/>
              <a:t>%&gt;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6091A8-5E3C-4C46-829A-C642D5AF3971}"/>
              </a:ext>
            </a:extLst>
          </p:cNvPr>
          <p:cNvSpPr/>
          <p:nvPr/>
        </p:nvSpPr>
        <p:spPr>
          <a:xfrm>
            <a:off x="251520" y="2632701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&lt;%@ </a:t>
            </a:r>
            <a:r>
              <a:rPr lang="ko-KR" altLang="en-US" dirty="0" err="1"/>
              <a:t>page</a:t>
            </a:r>
            <a:r>
              <a:rPr lang="ko-KR" altLang="en-US" dirty="0"/>
              <a:t> </a:t>
            </a:r>
            <a:r>
              <a:rPr lang="ko-KR" altLang="en-US" dirty="0" err="1"/>
              <a:t>contentType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html;charset</a:t>
            </a:r>
            <a:r>
              <a:rPr lang="ko-KR" altLang="en-US" dirty="0"/>
              <a:t>=EUC-KR"%&gt;</a:t>
            </a:r>
          </a:p>
          <a:p>
            <a:r>
              <a:rPr lang="ko-KR" altLang="en-US" dirty="0"/>
              <a:t>&lt;%</a:t>
            </a:r>
          </a:p>
          <a:p>
            <a:r>
              <a:rPr lang="ko-KR" altLang="en-US" dirty="0"/>
              <a:t>	   </a:t>
            </a:r>
            <a:r>
              <a:rPr lang="ko-KR" altLang="en-US" dirty="0" err="1"/>
              <a:t>response.setHeader</a:t>
            </a:r>
            <a:r>
              <a:rPr lang="ko-KR" altLang="en-US" dirty="0"/>
              <a:t>("</a:t>
            </a:r>
            <a:r>
              <a:rPr lang="ko-KR" altLang="en-US" dirty="0" err="1"/>
              <a:t>Pragma</a:t>
            </a:r>
            <a:r>
              <a:rPr lang="ko-KR" altLang="en-US" dirty="0"/>
              <a:t>","</a:t>
            </a:r>
            <a:r>
              <a:rPr lang="ko-KR" altLang="en-US" dirty="0" err="1"/>
              <a:t>no-cache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if</a:t>
            </a:r>
            <a:r>
              <a:rPr lang="ko-KR" altLang="en-US" dirty="0"/>
              <a:t>(</a:t>
            </a:r>
            <a:r>
              <a:rPr lang="ko-KR" altLang="en-US" dirty="0" err="1"/>
              <a:t>request.getProtocol</a:t>
            </a:r>
            <a:r>
              <a:rPr lang="ko-KR" altLang="en-US" dirty="0"/>
              <a:t>().</a:t>
            </a:r>
            <a:r>
              <a:rPr lang="ko-KR" altLang="en-US" dirty="0" err="1"/>
              <a:t>equals</a:t>
            </a:r>
            <a:r>
              <a:rPr lang="ko-KR" altLang="en-US" dirty="0"/>
              <a:t>("HTTP/1.1")){</a:t>
            </a:r>
          </a:p>
          <a:p>
            <a:r>
              <a:rPr lang="ko-KR" altLang="en-US" dirty="0"/>
              <a:t>	   </a:t>
            </a:r>
            <a:r>
              <a:rPr lang="ko-KR" altLang="en-US" dirty="0" err="1"/>
              <a:t>response.setHeader</a:t>
            </a:r>
            <a:r>
              <a:rPr lang="ko-KR" altLang="en-US" dirty="0"/>
              <a:t>("</a:t>
            </a:r>
            <a:r>
              <a:rPr lang="ko-KR" altLang="en-US" dirty="0" err="1"/>
              <a:t>Cache-Control</a:t>
            </a:r>
            <a:r>
              <a:rPr lang="ko-KR" altLang="en-US" dirty="0"/>
              <a:t>","</a:t>
            </a:r>
            <a:r>
              <a:rPr lang="ko-KR" altLang="en-US" dirty="0" err="1"/>
              <a:t>no-store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	}</a:t>
            </a:r>
          </a:p>
          <a:p>
            <a:r>
              <a:rPr lang="ko-KR" altLang="en-US" dirty="0"/>
              <a:t>%&gt;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Response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http://localhost/myapp/ch07/response1.jsp가&lt;p/&gt;</a:t>
            </a:r>
          </a:p>
          <a:p>
            <a:r>
              <a:rPr lang="ko-KR" altLang="en-US" dirty="0"/>
              <a:t>http://localhost/myapp/ch07/response1_1.jsp로 변경이 되었습니다.</a:t>
            </a:r>
          </a:p>
        </p:txBody>
      </p:sp>
    </p:spTree>
    <p:extLst>
      <p:ext uri="{BB962C8B-B14F-4D97-AF65-F5344CB8AC3E}">
        <p14:creationId xmlns:p14="http://schemas.microsoft.com/office/powerpoint/2010/main" val="7426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out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</a:t>
            </a:r>
            <a:r>
              <a:rPr lang="en-US" altLang="ko-KR" sz="2000" kern="0" dirty="0">
                <a:latin typeface="+mn-lt"/>
                <a:ea typeface="굴림" charset="-127"/>
              </a:rPr>
              <a:t>JSP</a:t>
            </a:r>
            <a:r>
              <a:rPr lang="ko-KR" altLang="en-US" sz="2000" kern="0" dirty="0">
                <a:latin typeface="+mn-lt"/>
                <a:ea typeface="굴림" charset="-127"/>
              </a:rPr>
              <a:t>페이지의 결과를 클라이언트에 전송해 주는 출력 </a:t>
            </a:r>
            <a:r>
              <a:rPr lang="ko-KR" altLang="en-US" sz="2000" kern="0" dirty="0" err="1">
                <a:latin typeface="+mn-lt"/>
                <a:ea typeface="굴림" charset="-127"/>
              </a:rPr>
              <a:t>스트림을</a:t>
            </a:r>
            <a:r>
              <a:rPr lang="ko-KR" altLang="en-US" sz="2000" kern="0" dirty="0">
                <a:latin typeface="+mn-lt"/>
                <a:ea typeface="굴림" charset="-127"/>
              </a:rPr>
              <a:t> 나타내며 </a:t>
            </a:r>
            <a:r>
              <a:rPr lang="en-US" altLang="ko-KR" sz="2000" kern="0" dirty="0">
                <a:latin typeface="+mn-lt"/>
                <a:ea typeface="굴림" charset="-127"/>
              </a:rPr>
              <a:t>JSP</a:t>
            </a:r>
            <a:r>
              <a:rPr lang="ko-KR" altLang="en-US" sz="2000" kern="0" dirty="0">
                <a:latin typeface="+mn-lt"/>
                <a:ea typeface="굴림" charset="-127"/>
              </a:rPr>
              <a:t>페이지가 </a:t>
            </a:r>
            <a:r>
              <a:rPr lang="ko-KR" altLang="en-US" sz="2000" kern="0" dirty="0">
                <a:ea typeface="굴림" charset="-127"/>
              </a:rPr>
              <a:t>클라이언트에게 보내는 모든 정보는 </a:t>
            </a:r>
            <a:r>
              <a:rPr lang="en-US" altLang="ko-KR" sz="2000" kern="0" dirty="0">
                <a:ea typeface="굴림" charset="-127"/>
              </a:rPr>
              <a:t>out</a:t>
            </a:r>
            <a:r>
              <a:rPr lang="ko-KR" altLang="en-US" sz="2000" kern="0" dirty="0">
                <a:ea typeface="굴림" charset="-127"/>
              </a:rPr>
              <a:t> 객체를 통해서 전달됩니다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3309953"/>
            <a:ext cx="75628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2825" y="5715018"/>
            <a:ext cx="20383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6090"/>
            <a:ext cx="82296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JSP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페이지의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buffer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상태를 출력하는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http://jspstudy.co.kr/myapp/ch07/out1.jsp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source/ch07/out1.jsp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7170" name="Picture 2" descr="F:\PPT\최종원고\ch07_OK\그림\7_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3813" y="2500306"/>
            <a:ext cx="6278583" cy="3649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session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클라이언트 요청에 대한 </a:t>
            </a:r>
            <a:r>
              <a:rPr lang="en-US" altLang="ko-KR" sz="2000" kern="0" dirty="0">
                <a:latin typeface="+mn-lt"/>
                <a:ea typeface="굴림" charset="-127"/>
              </a:rPr>
              <a:t>context</a:t>
            </a:r>
            <a:r>
              <a:rPr lang="ko-KR" altLang="en-US" sz="2000" kern="0" dirty="0">
                <a:latin typeface="+mn-lt"/>
                <a:ea typeface="굴림" charset="-127"/>
              </a:rPr>
              <a:t> 정보의 세션과 관련된 정보</a:t>
            </a:r>
            <a:r>
              <a:rPr lang="en-US" altLang="ko-KR" sz="2000" kern="0" dirty="0">
                <a:latin typeface="+mn-lt"/>
                <a:ea typeface="굴림" charset="-127"/>
              </a:rPr>
              <a:t>(</a:t>
            </a:r>
            <a:r>
              <a:rPr lang="ko-KR" altLang="en-US" sz="2000" kern="0" dirty="0">
                <a:latin typeface="+mn-lt"/>
                <a:ea typeface="굴림" charset="-127"/>
              </a:rPr>
              <a:t>데이터</a:t>
            </a:r>
            <a:r>
              <a:rPr lang="en-US" altLang="ko-KR" sz="2000" kern="0" dirty="0">
                <a:latin typeface="+mn-lt"/>
                <a:ea typeface="굴림" charset="-127"/>
              </a:rPr>
              <a:t>)</a:t>
            </a:r>
            <a:r>
              <a:rPr lang="ko-KR" altLang="en-US" sz="2000" kern="0" dirty="0">
                <a:latin typeface="+mn-lt"/>
                <a:ea typeface="굴림" charset="-127"/>
              </a:rPr>
              <a:t>를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저장하고 관리하는 객체입니다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626" y="2714620"/>
            <a:ext cx="834751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1863" y="5529279"/>
            <a:ext cx="22002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charset="-127"/>
              </a:rPr>
              <a:t>Contents</a:t>
            </a: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19675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9761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95399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/>
              <a:t>이번 장에서는 </a:t>
            </a:r>
            <a:r>
              <a:rPr lang="en-US" altLang="ko-KR" sz="2400" dirty="0"/>
              <a:t>JSP</a:t>
            </a:r>
            <a:r>
              <a:rPr lang="ko-KR" altLang="en-US" sz="2400" dirty="0"/>
              <a:t>의 내부객체를 공부한다</a:t>
            </a:r>
            <a:r>
              <a:rPr lang="en-US" altLang="ko-KR" sz="2400" dirty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/>
              <a:t>내부객체별 주요기능과 메소드를 이해한다</a:t>
            </a:r>
            <a:r>
              <a:rPr lang="en-US" altLang="ko-KR" sz="2400" dirty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02628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>
                <a:latin typeface="+mn-lt"/>
                <a:ea typeface="굴림" charset="-127"/>
              </a:rPr>
              <a:t>내부객체의 종류와 메소드 및 예제 학습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session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세션을 이용한 아이디와 비밀번호를 입력하는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http://jspstudy.co.kr/myapp/ch07/session1.html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(html)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source/ch07/session1.html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 err="1">
                <a:ea typeface="굴림" charset="-127"/>
              </a:rPr>
              <a:t>jsp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source/ch07/session1.jsp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en-US" altLang="ko-KR" sz="2000" dirty="0" err="1">
                <a:ea typeface="굴림" charset="-127"/>
              </a:rPr>
              <a:t>jsp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5" action="ppaction://hlinkfile"/>
              </a:rPr>
              <a:t>source/ch07/session1_1.jsp</a:t>
            </a:r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9218" name="Picture 2" descr="F:\PPT\최종원고\ch07_OK\그림\7_6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3214686"/>
            <a:ext cx="4064005" cy="2362222"/>
          </a:xfrm>
          <a:prstGeom prst="rect">
            <a:avLst/>
          </a:prstGeom>
          <a:noFill/>
        </p:spPr>
      </p:pic>
      <p:pic>
        <p:nvPicPr>
          <p:cNvPr id="9219" name="Picture 3" descr="F:\PPT\최종원고\ch07_OK\그림\7_6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8794" y="4214818"/>
            <a:ext cx="3921129" cy="2279174"/>
          </a:xfrm>
          <a:prstGeom prst="rect">
            <a:avLst/>
          </a:prstGeom>
          <a:noFill/>
        </p:spPr>
      </p:pic>
      <p:pic>
        <p:nvPicPr>
          <p:cNvPr id="9220" name="Picture 4" descr="F:\PPT\최종원고\ch07_OK\그림\7_7_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3438" y="3714752"/>
            <a:ext cx="4301609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application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</a:t>
            </a:r>
            <a:r>
              <a:rPr lang="ko-KR" altLang="en-US" sz="2000" kern="0" dirty="0" err="1">
                <a:latin typeface="+mn-lt"/>
                <a:ea typeface="굴림" charset="-127"/>
              </a:rPr>
              <a:t>서블릿</a:t>
            </a:r>
            <a:r>
              <a:rPr lang="ko-KR" altLang="en-US" sz="2000" kern="0" dirty="0">
                <a:latin typeface="+mn-lt"/>
                <a:ea typeface="굴림" charset="-127"/>
              </a:rPr>
              <a:t> 또는 어플리케이션 외부 환경 정보</a:t>
            </a:r>
            <a:r>
              <a:rPr lang="en-US" altLang="ko-KR" sz="2000" kern="0" dirty="0">
                <a:latin typeface="+mn-lt"/>
                <a:ea typeface="굴림" charset="-127"/>
              </a:rPr>
              <a:t>(Context)</a:t>
            </a:r>
            <a:r>
              <a:rPr lang="ko-KR" altLang="en-US" sz="2000" kern="0" dirty="0">
                <a:latin typeface="+mn-lt"/>
                <a:ea typeface="굴림" charset="-127"/>
              </a:rPr>
              <a:t>를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나타내는 객체입니다</a:t>
            </a:r>
            <a:r>
              <a:rPr lang="en-US" altLang="ko-KR" sz="2000" kern="0" dirty="0">
                <a:latin typeface="+mn-lt"/>
                <a:ea typeface="굴림" charset="-127"/>
              </a:rPr>
              <a:t>. </a:t>
            </a:r>
            <a:r>
              <a:rPr lang="ko-KR" altLang="en-US" sz="2000" kern="0" dirty="0">
                <a:latin typeface="+mn-lt"/>
                <a:ea typeface="굴림" charset="-127"/>
              </a:rPr>
              <a:t>서버의 정보와 자원 그리고 이벤트 로그 같은 정보를 제공합니다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721" y="3305185"/>
            <a:ext cx="7280617" cy="198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1358" y="5357826"/>
            <a:ext cx="2533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err="1">
                <a:solidFill>
                  <a:schemeClr val="tx1"/>
                </a:solidFill>
                <a:latin typeface="Arial" charset="0"/>
              </a:rPr>
              <a:t>서블릿과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application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정보를 출력하는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http://jspstudy.co.kr/myapp/ch07/application1.jsp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source/ch07/application1.jsp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2050" name="Picture 2" descr="D:\2019년 JSP및서블릿 최종원고\ch07\그림\7_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852936"/>
            <a:ext cx="811688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pageContext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>
                <a:latin typeface="+mn-lt"/>
                <a:ea typeface="굴림" charset="-127"/>
              </a:rPr>
              <a:t> 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현재 </a:t>
            </a:r>
            <a:r>
              <a:rPr lang="en-US" altLang="ko-KR" sz="2000" kern="0" dirty="0">
                <a:latin typeface="+mn-lt"/>
                <a:ea typeface="굴림" charset="-127"/>
              </a:rPr>
              <a:t>JSP </a:t>
            </a:r>
            <a:r>
              <a:rPr lang="ko-KR" altLang="en-US" sz="2000" kern="0" dirty="0">
                <a:latin typeface="+mn-lt"/>
                <a:ea typeface="굴림" charset="-127"/>
              </a:rPr>
              <a:t>페이지의 </a:t>
            </a:r>
            <a:r>
              <a:rPr lang="en-US" altLang="ko-KR" sz="2000" kern="0" dirty="0">
                <a:latin typeface="+mn-lt"/>
                <a:ea typeface="굴림" charset="-127"/>
              </a:rPr>
              <a:t>Context</a:t>
            </a:r>
            <a:r>
              <a:rPr lang="ko-KR" altLang="en-US" sz="2000" kern="0" dirty="0">
                <a:latin typeface="+mn-lt"/>
                <a:ea typeface="굴림" charset="-127"/>
              </a:rPr>
              <a:t>를 나타내면 </a:t>
            </a:r>
            <a:r>
              <a:rPr lang="en-US" altLang="ko-KR" sz="2000" kern="0" dirty="0" err="1">
                <a:latin typeface="+mn-lt"/>
                <a:ea typeface="굴림" charset="-127"/>
              </a:rPr>
              <a:t>pageContext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객체를 통해서 다른 내부 객체에 접근할 수가 있습니다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3176606"/>
            <a:ext cx="7658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0888" y="6081733"/>
            <a:ext cx="2562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page 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내부객체는 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JSP 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페이지 그 자체를 나타내는 객체입니다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. 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그래서 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JSP 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페이지 내에서 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this</a:t>
            </a:r>
            <a:r>
              <a:rPr lang="ko-KR" altLang="en-US" sz="2400" b="0" dirty="0">
                <a:solidFill>
                  <a:schemeClr val="tx1"/>
                </a:solidFill>
                <a:ea typeface="굴림" charset="-127"/>
              </a:rPr>
              <a:t>로 참조 할 수가 있습니다</a:t>
            </a:r>
            <a:r>
              <a:rPr lang="en-US" altLang="ko-KR" sz="2400" b="0" dirty="0">
                <a:solidFill>
                  <a:schemeClr val="tx1"/>
                </a:solidFill>
                <a:ea typeface="굴림" charset="-127"/>
              </a:rPr>
              <a:t>.</a:t>
            </a:r>
            <a:endParaRPr lang="en-US" altLang="ko-KR" sz="2400" b="0" kern="12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페이지의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info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속성값을 반환하는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http://jspstudy.co.kr/myapp/ch07/page1.jsp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source/ch07/page1.jsp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3074" name="Picture 2" descr="F:\PPT\최종원고\ch07_OK\그림\7_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4203966"/>
            <a:ext cx="3783018" cy="2296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err="1">
                <a:latin typeface="+mn-lt"/>
                <a:ea typeface="굴림" charset="-127"/>
              </a:rPr>
              <a:t>config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내부객체에는 </a:t>
            </a:r>
            <a:r>
              <a:rPr lang="en-US" altLang="ko-KR" sz="2000" kern="0" dirty="0" err="1">
                <a:latin typeface="+mn-lt"/>
                <a:ea typeface="굴림" charset="-127"/>
              </a:rPr>
              <a:t>javax.servlet.ServletConfig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클래스 타입이고 </a:t>
            </a:r>
            <a:r>
              <a:rPr lang="en-US" altLang="ko-KR" sz="2000" kern="0" dirty="0" err="1">
                <a:latin typeface="+mn-lt"/>
                <a:ea typeface="굴림" charset="-127"/>
              </a:rPr>
              <a:t>Servlet</a:t>
            </a:r>
            <a:r>
              <a:rPr lang="ko-KR" altLang="en-US" sz="2000" kern="0" dirty="0">
                <a:latin typeface="+mn-lt"/>
                <a:ea typeface="굴림" charset="-127"/>
              </a:rPr>
              <a:t>이 초기화 될 때 참조 해야 할 다른 여러 정보를 가지고 있습니다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429000"/>
            <a:ext cx="7332303" cy="172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8525" y="5276865"/>
            <a:ext cx="2266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exeception</a:t>
            </a:r>
            <a:r>
              <a:rPr lang="en-US" altLang="ko-KR" dirty="0"/>
              <a:t>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275600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err="1">
                <a:ea typeface="굴림" charset="-127"/>
              </a:rPr>
              <a:t>execption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내부객체는 개발자가 </a:t>
            </a:r>
            <a:r>
              <a:rPr lang="en-US" altLang="ko-KR" sz="2000" dirty="0">
                <a:ea typeface="굴림" charset="-127"/>
              </a:rPr>
              <a:t>JSP </a:t>
            </a:r>
            <a:r>
              <a:rPr lang="ko-KR" altLang="en-US" sz="2000" dirty="0">
                <a:ea typeface="굴림" charset="-127"/>
              </a:rPr>
              <a:t>페이지에서 발생한 예외를 처리하는 페이지를 지정한 경우 에러 페이지에 전달되는 예외객체입니다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>
                <a:ea typeface="굴림" charset="-127"/>
              </a:rPr>
              <a:t>page </a:t>
            </a:r>
            <a:r>
              <a:rPr lang="ko-KR" altLang="en-US" sz="2000" dirty="0">
                <a:ea typeface="굴림" charset="-127"/>
              </a:rPr>
              <a:t>지시자의 </a:t>
            </a:r>
            <a:r>
              <a:rPr lang="en-US" altLang="ko-KR" sz="2000" dirty="0" err="1">
                <a:ea typeface="굴림" charset="-127"/>
              </a:rPr>
              <a:t>isErrorPage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속성을 </a:t>
            </a:r>
            <a:r>
              <a:rPr lang="en-US" altLang="ko-KR" sz="2000" dirty="0">
                <a:ea typeface="굴림" charset="-127"/>
              </a:rPr>
              <a:t>true</a:t>
            </a:r>
            <a:r>
              <a:rPr lang="ko-KR" altLang="en-US" sz="2000" dirty="0">
                <a:ea typeface="굴림" charset="-127"/>
              </a:rPr>
              <a:t>로 지정한 </a:t>
            </a:r>
            <a:r>
              <a:rPr lang="en-US" altLang="ko-KR" sz="2000" dirty="0">
                <a:ea typeface="굴림" charset="-127"/>
              </a:rPr>
              <a:t>JSP </a:t>
            </a:r>
            <a:r>
              <a:rPr lang="ko-KR" altLang="en-US" sz="2000" dirty="0">
                <a:ea typeface="굴림" charset="-127"/>
              </a:rPr>
              <a:t>페이지만 사용 가능한 객체이고 예외처리를 설정한 </a:t>
            </a:r>
            <a:r>
              <a:rPr lang="en-US" altLang="ko-KR" sz="2000" dirty="0">
                <a:ea typeface="굴림" charset="-127"/>
              </a:rPr>
              <a:t>JSP </a:t>
            </a:r>
            <a:r>
              <a:rPr lang="ko-KR" altLang="en-US" sz="2000" dirty="0">
                <a:ea typeface="굴림" charset="-127"/>
              </a:rPr>
              <a:t>페이지에는 </a:t>
            </a:r>
            <a:r>
              <a:rPr lang="en-US" altLang="ko-KR" sz="2000" dirty="0" err="1">
                <a:ea typeface="굴림" charset="-127"/>
              </a:rPr>
              <a:t>errorPage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ko-KR" altLang="en-US" sz="2000" dirty="0">
                <a:ea typeface="굴림" charset="-127"/>
              </a:rPr>
              <a:t>속성에 예외처리 페이지를 설정해야 합니다</a:t>
            </a:r>
            <a:r>
              <a:rPr lang="en-US" altLang="ko-KR" sz="2000" dirty="0">
                <a:ea typeface="굴림" charset="-127"/>
              </a:rPr>
              <a:t>.</a:t>
            </a: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sz="2000" kern="0" dirty="0">
              <a:latin typeface="+mn-lt"/>
              <a:ea typeface="굴림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5100656"/>
            <a:ext cx="5619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6100783"/>
            <a:ext cx="23812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exception </a:t>
            </a:r>
            <a:r>
              <a:rPr lang="ko-KR" altLang="en-US" dirty="0"/>
              <a:t>내부객체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3373"/>
            <a:ext cx="8229600" cy="3167065"/>
          </a:xfrm>
        </p:spPr>
        <p:txBody>
          <a:bodyPr/>
          <a:lstStyle/>
          <a:p>
            <a:pPr lvl="0">
              <a:lnSpc>
                <a:spcPct val="150000"/>
              </a:lnSpc>
              <a:buNone/>
            </a:pPr>
            <a:endParaRPr lang="en-US" altLang="ko-KR" sz="2400" b="0" kern="12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의도적으로 예외를 발생시켜 예외처리를 하는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http://jspstudy.co.kr/myapp/ch07/exception1.jsp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예외발생 </a:t>
            </a:r>
            <a:r>
              <a:rPr lang="en-US" altLang="ko-KR" sz="2000" dirty="0" err="1">
                <a:ea typeface="굴림" charset="-127"/>
              </a:rPr>
              <a:t>jsp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source/ch07/exception1.jsp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</a:t>
            </a:r>
            <a:r>
              <a:rPr lang="ko-KR" altLang="en-US" sz="2000" dirty="0">
                <a:ea typeface="굴림" charset="-127"/>
              </a:rPr>
              <a:t>예외처리 </a:t>
            </a:r>
            <a:r>
              <a:rPr lang="en-US" altLang="ko-KR" sz="2000" dirty="0" err="1">
                <a:ea typeface="굴림" charset="-127"/>
              </a:rPr>
              <a:t>jsp</a:t>
            </a:r>
            <a:r>
              <a:rPr lang="en-US" altLang="ko-KR" sz="2000" dirty="0">
                <a:ea typeface="굴림" charset="-127"/>
              </a:rPr>
              <a:t>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source/ch07/exception2.jsp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6146" name="Picture 2" descr="F:\PPT\최종원고\ch07_OK\그림\7_1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0013" y="2862284"/>
            <a:ext cx="6273821" cy="35654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내부객체란</a:t>
            </a:r>
            <a:r>
              <a:rPr lang="en-US" altLang="ko-KR" dirty="0">
                <a:ea typeface="굴림" charset="-127"/>
              </a:rPr>
              <a:t>?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980728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/>
              <a:t>JSP </a:t>
            </a:r>
            <a:r>
              <a:rPr lang="ko-KR" altLang="en-US" sz="2000" dirty="0"/>
              <a:t>페이지를 작성할 때 특별한 기능을 제공하는 </a:t>
            </a:r>
            <a:r>
              <a:rPr lang="en-US" altLang="ko-KR" sz="2000" dirty="0"/>
              <a:t>JSP </a:t>
            </a:r>
            <a:r>
              <a:rPr lang="ko-KR" altLang="en-US" sz="2000" dirty="0"/>
              <a:t>컨테이너가 제공하는 특별한 객체</a:t>
            </a:r>
            <a:endParaRPr lang="en-US" altLang="ko-KR" sz="2000" dirty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/>
              <a:t>JSP</a:t>
            </a:r>
            <a:r>
              <a:rPr lang="ko-KR" altLang="en-US" sz="2000" dirty="0"/>
              <a:t>에서 선언하지 않고 사용할 수 있는 객체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/>
              <a:t>스크립트 요소에서 내부 객체와 동일한 변수명으로 선언할 수 없다</a:t>
            </a:r>
            <a:r>
              <a:rPr lang="en-US" altLang="ko-KR" sz="2000" dirty="0"/>
              <a:t>.</a:t>
            </a: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/>
              <a:t>사용되는 범주에 따라 </a:t>
            </a:r>
            <a:r>
              <a:rPr lang="en-US" altLang="ko-KR" sz="2000" dirty="0"/>
              <a:t>4</a:t>
            </a:r>
            <a:r>
              <a:rPr lang="ko-KR" altLang="en-US" sz="2000" dirty="0"/>
              <a:t>가지 형태로 분류</a:t>
            </a:r>
            <a:endParaRPr lang="en-US" altLang="ko-KR" sz="2000" dirty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>
                <a:ea typeface="굴림" charset="-127"/>
              </a:rPr>
              <a:t>     -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 입출력 관련 내부 객체</a:t>
            </a:r>
            <a:endParaRPr lang="en-US" altLang="ko-KR" sz="2000" dirty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dirty="0"/>
              <a:t>     </a:t>
            </a:r>
            <a:r>
              <a:rPr lang="en-US" altLang="ko-KR" sz="2200" dirty="0"/>
              <a:t>-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 외부 환경 정보 제공 내부 객체</a:t>
            </a: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>
                <a:ea typeface="굴림" charset="-127"/>
              </a:rPr>
              <a:t>     -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 서블릿 관련 내부 객체</a:t>
            </a:r>
            <a:endParaRPr lang="en-US" altLang="ko-KR" sz="2000" dirty="0"/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>
                <a:ea typeface="굴림" charset="-127"/>
              </a:rPr>
              <a:t>     - </a:t>
            </a:r>
            <a:r>
              <a:rPr lang="en-US" altLang="ko-KR" sz="2000" dirty="0"/>
              <a:t>JSP </a:t>
            </a:r>
            <a:r>
              <a:rPr lang="ko-KR" altLang="en-US" sz="2000" dirty="0"/>
              <a:t>페이지 예외 관련 기본객체</a:t>
            </a:r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en-US" altLang="ko-KR" sz="2000" dirty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ko-KR" altLang="en-US" sz="2000" dirty="0"/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000" kern="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내부객체의 종류</a:t>
            </a:r>
            <a:endParaRPr lang="en-US" altLang="ko-KR" dirty="0">
              <a:ea typeface="굴림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3528" y="1737423"/>
            <a:ext cx="7800630" cy="4355873"/>
            <a:chOff x="533634" y="1916832"/>
            <a:chExt cx="7156541" cy="3864605"/>
          </a:xfrm>
        </p:grpSpPr>
        <p:sp>
          <p:nvSpPr>
            <p:cNvPr id="103428" name="Freeform 4"/>
            <p:cNvSpPr>
              <a:spLocks noEditPoints="1"/>
            </p:cNvSpPr>
            <p:nvPr/>
          </p:nvSpPr>
          <p:spPr bwMode="gray">
            <a:xfrm rot="20241944">
              <a:off x="1369602" y="2603682"/>
              <a:ext cx="6320573" cy="2514224"/>
            </a:xfrm>
            <a:custGeom>
              <a:avLst/>
              <a:gdLst/>
              <a:ahLst/>
              <a:cxnLst>
                <a:cxn ang="0">
                  <a:pos x="1692" y="12"/>
                </a:cxn>
                <a:cxn ang="0">
                  <a:pos x="1234" y="74"/>
                </a:cxn>
                <a:cxn ang="0">
                  <a:pos x="828" y="182"/>
                </a:cxn>
                <a:cxn ang="0">
                  <a:pos x="486" y="330"/>
                </a:cxn>
                <a:cxn ang="0">
                  <a:pos x="226" y="510"/>
                </a:cxn>
                <a:cxn ang="0">
                  <a:pos x="58" y="718"/>
                </a:cxn>
                <a:cxn ang="0">
                  <a:pos x="0" y="944"/>
                </a:cxn>
                <a:cxn ang="0">
                  <a:pos x="58" y="1170"/>
                </a:cxn>
                <a:cxn ang="0">
                  <a:pos x="226" y="1378"/>
                </a:cxn>
                <a:cxn ang="0">
                  <a:pos x="486" y="1558"/>
                </a:cxn>
                <a:cxn ang="0">
                  <a:pos x="828" y="1706"/>
                </a:cxn>
                <a:cxn ang="0">
                  <a:pos x="1234" y="1814"/>
                </a:cxn>
                <a:cxn ang="0">
                  <a:pos x="1692" y="1876"/>
                </a:cxn>
                <a:cxn ang="0">
                  <a:pos x="2186" y="1884"/>
                </a:cxn>
                <a:cxn ang="0">
                  <a:pos x="2658" y="1840"/>
                </a:cxn>
                <a:cxn ang="0">
                  <a:pos x="3084" y="1746"/>
                </a:cxn>
                <a:cxn ang="0">
                  <a:pos x="3448" y="1612"/>
                </a:cxn>
                <a:cxn ang="0">
                  <a:pos x="3738" y="1442"/>
                </a:cxn>
                <a:cxn ang="0">
                  <a:pos x="3938" y="1242"/>
                </a:cxn>
                <a:cxn ang="0">
                  <a:pos x="4034" y="1022"/>
                </a:cxn>
                <a:cxn ang="0">
                  <a:pos x="4014" y="790"/>
                </a:cxn>
                <a:cxn ang="0">
                  <a:pos x="3882" y="576"/>
                </a:cxn>
                <a:cxn ang="0">
                  <a:pos x="3650" y="386"/>
                </a:cxn>
                <a:cxn ang="0">
                  <a:pos x="3334" y="228"/>
                </a:cxn>
                <a:cxn ang="0">
                  <a:pos x="2948" y="106"/>
                </a:cxn>
                <a:cxn ang="0">
                  <a:pos x="2506" y="28"/>
                </a:cxn>
                <a:cxn ang="0">
                  <a:pos x="2020" y="0"/>
                </a:cxn>
                <a:cxn ang="0">
                  <a:pos x="1606" y="1736"/>
                </a:cxn>
                <a:cxn ang="0">
                  <a:pos x="1164" y="1678"/>
                </a:cxn>
                <a:cxn ang="0">
                  <a:pos x="776" y="1576"/>
                </a:cxn>
                <a:cxn ang="0">
                  <a:pos x="458" y="1436"/>
                </a:cxn>
                <a:cxn ang="0">
                  <a:pos x="224" y="1266"/>
                </a:cxn>
                <a:cxn ang="0">
                  <a:pos x="88" y="1074"/>
                </a:cxn>
                <a:cxn ang="0">
                  <a:pos x="68" y="864"/>
                </a:cxn>
                <a:cxn ang="0">
                  <a:pos x="166" y="664"/>
                </a:cxn>
                <a:cxn ang="0">
                  <a:pos x="370" y="486"/>
                </a:cxn>
                <a:cxn ang="0">
                  <a:pos x="662" y="336"/>
                </a:cxn>
                <a:cxn ang="0">
                  <a:pos x="1028" y="222"/>
                </a:cxn>
                <a:cxn ang="0">
                  <a:pos x="1454" y="148"/>
                </a:cxn>
                <a:cxn ang="0">
                  <a:pos x="1922" y="120"/>
                </a:cxn>
                <a:cxn ang="0">
                  <a:pos x="2392" y="148"/>
                </a:cxn>
                <a:cxn ang="0">
                  <a:pos x="2818" y="222"/>
                </a:cxn>
                <a:cxn ang="0">
                  <a:pos x="3184" y="336"/>
                </a:cxn>
                <a:cxn ang="0">
                  <a:pos x="3476" y="486"/>
                </a:cxn>
                <a:cxn ang="0">
                  <a:pos x="3680" y="664"/>
                </a:cxn>
                <a:cxn ang="0">
                  <a:pos x="3778" y="864"/>
                </a:cxn>
                <a:cxn ang="0">
                  <a:pos x="3758" y="1074"/>
                </a:cxn>
                <a:cxn ang="0">
                  <a:pos x="3622" y="1266"/>
                </a:cxn>
                <a:cxn ang="0">
                  <a:pos x="3388" y="1436"/>
                </a:cxn>
                <a:cxn ang="0">
                  <a:pos x="3070" y="1576"/>
                </a:cxn>
                <a:cxn ang="0">
                  <a:pos x="2682" y="1678"/>
                </a:cxn>
                <a:cxn ang="0">
                  <a:pos x="2240" y="1736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2353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434" name="Oval 10"/>
            <p:cNvSpPr>
              <a:spLocks noChangeArrowheads="1"/>
            </p:cNvSpPr>
            <p:nvPr/>
          </p:nvSpPr>
          <p:spPr bwMode="gray">
            <a:xfrm>
              <a:off x="3761644" y="2149938"/>
              <a:ext cx="1066045" cy="101214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6" name="Oval 12"/>
            <p:cNvSpPr>
              <a:spLocks noChangeArrowheads="1"/>
            </p:cNvSpPr>
            <p:nvPr/>
          </p:nvSpPr>
          <p:spPr bwMode="gray">
            <a:xfrm>
              <a:off x="1392445" y="3992608"/>
              <a:ext cx="1051782" cy="988317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103437" name="Oval 13"/>
            <p:cNvSpPr>
              <a:spLocks noChangeArrowheads="1"/>
            </p:cNvSpPr>
            <p:nvPr/>
          </p:nvSpPr>
          <p:spPr bwMode="gray">
            <a:xfrm>
              <a:off x="3638566" y="4607301"/>
              <a:ext cx="1255185" cy="117413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dirty="0"/>
            </a:p>
          </p:txBody>
        </p:sp>
        <p:sp>
          <p:nvSpPr>
            <p:cNvPr id="103438" name="Oval 14"/>
            <p:cNvSpPr>
              <a:spLocks noChangeArrowheads="1"/>
            </p:cNvSpPr>
            <p:nvPr/>
          </p:nvSpPr>
          <p:spPr bwMode="gray">
            <a:xfrm>
              <a:off x="6281061" y="3316385"/>
              <a:ext cx="1098106" cy="1059544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 b="1"/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white">
            <a:xfrm>
              <a:off x="3894641" y="2489799"/>
              <a:ext cx="95250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request</a:t>
              </a:r>
            </a:p>
          </p:txBody>
        </p:sp>
        <p:sp>
          <p:nvSpPr>
            <p:cNvPr id="103441" name="Text Box 17"/>
            <p:cNvSpPr txBox="1">
              <a:spLocks noChangeArrowheads="1"/>
            </p:cNvSpPr>
            <p:nvPr/>
          </p:nvSpPr>
          <p:spPr bwMode="white">
            <a:xfrm>
              <a:off x="6436489" y="3697008"/>
              <a:ext cx="856210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session</a:t>
              </a:r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white">
            <a:xfrm>
              <a:off x="3638566" y="5022271"/>
              <a:ext cx="1337110" cy="273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pageContext</a:t>
              </a:r>
            </a:p>
          </p:txBody>
        </p:sp>
        <p:sp>
          <p:nvSpPr>
            <p:cNvPr id="103443" name="Text Box 19"/>
            <p:cNvSpPr txBox="1">
              <a:spLocks noChangeArrowheads="1"/>
            </p:cNvSpPr>
            <p:nvPr/>
          </p:nvSpPr>
          <p:spPr bwMode="white">
            <a:xfrm>
              <a:off x="2037944" y="5229200"/>
              <a:ext cx="12170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200" b="1" dirty="0" err="1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getProperty</a:t>
              </a:r>
              <a:endParaRPr lang="en-US" altLang="ko-KR" sz="1200" b="1" dirty="0">
                <a:solidFill>
                  <a:schemeClr val="bg1"/>
                </a:soli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103444" name="Text Box 20"/>
            <p:cNvSpPr txBox="1">
              <a:spLocks noChangeArrowheads="1"/>
            </p:cNvSpPr>
            <p:nvPr/>
          </p:nvSpPr>
          <p:spPr bwMode="auto">
            <a:xfrm>
              <a:off x="3419872" y="3558421"/>
              <a:ext cx="2390589" cy="518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sz="2800" b="1" dirty="0">
                  <a:ea typeface="굴림" charset="-127"/>
                </a:rPr>
                <a:t>내부객체</a:t>
              </a:r>
              <a:endParaRPr lang="en-US" altLang="ko-KR" sz="2800" b="1" dirty="0">
                <a:ea typeface="굴림" charset="-127"/>
              </a:endParaRPr>
            </a:p>
          </p:txBody>
        </p:sp>
        <p:sp>
          <p:nvSpPr>
            <p:cNvPr id="103445" name="Line 21"/>
            <p:cNvSpPr>
              <a:spLocks noChangeShapeType="1"/>
            </p:cNvSpPr>
            <p:nvPr/>
          </p:nvSpPr>
          <p:spPr bwMode="black">
            <a:xfrm>
              <a:off x="2624168" y="2241450"/>
              <a:ext cx="1687572" cy="1297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3446" name="AutoShape 22"/>
            <p:cNvCxnSpPr>
              <a:cxnSpLocks noChangeShapeType="1"/>
            </p:cNvCxnSpPr>
            <p:nvPr/>
          </p:nvCxnSpPr>
          <p:spPr bwMode="black">
            <a:xfrm flipH="1">
              <a:off x="683568" y="2241450"/>
              <a:ext cx="19521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533634" y="1916832"/>
              <a:ext cx="2310174" cy="300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내부객체의</a:t>
              </a:r>
              <a:r>
                <a:rPr lang="en-US" altLang="ko-KR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 9</a:t>
              </a:r>
              <a:r>
                <a:rPr lang="ko-KR" alt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Verdana" pitchFamily="34" charset="0"/>
                  <a:ea typeface="굴림" charset="-127"/>
                </a:rPr>
                <a:t>가지 종류</a:t>
              </a:r>
              <a:endParaRPr lang="en-US" altLang="ko-KR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Verdana" pitchFamily="34" charset="0"/>
                <a:ea typeface="굴림" charset="-127"/>
              </a:endParaRPr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gray">
            <a:xfrm>
              <a:off x="6545312" y="1948235"/>
              <a:ext cx="1056997" cy="1022187"/>
            </a:xfrm>
            <a:prstGeom prst="ellipse">
              <a:avLst/>
            </a:prstGeom>
            <a:gradFill rotWithShape="1">
              <a:gsLst>
                <a:gs pos="0">
                  <a:srgbClr val="52B4E0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ko-KR"/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white">
            <a:xfrm>
              <a:off x="6854923" y="2313126"/>
              <a:ext cx="5180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out</a:t>
              </a: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white">
            <a:xfrm>
              <a:off x="2333834" y="3140968"/>
              <a:ext cx="91242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ko-KR" sz="1400" b="1" dirty="0">
                  <a:solidFill>
                    <a:schemeClr val="bg1"/>
                  </a:solidFill>
                  <a:latin typeface="Verdana" pitchFamily="34" charset="0"/>
                  <a:ea typeface="굴림" charset="-127"/>
                </a:rPr>
                <a:t>include</a:t>
              </a:r>
            </a:p>
          </p:txBody>
        </p:sp>
      </p:grpSp>
      <p:sp>
        <p:nvSpPr>
          <p:cNvPr id="29" name="Oval 10"/>
          <p:cNvSpPr>
            <a:spLocks noChangeArrowheads="1"/>
          </p:cNvSpPr>
          <p:nvPr/>
        </p:nvSpPr>
        <p:spPr bwMode="gray">
          <a:xfrm>
            <a:off x="5330800" y="1638248"/>
            <a:ext cx="1185416" cy="114268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white">
          <a:xfrm>
            <a:off x="5416235" y="2041103"/>
            <a:ext cx="1099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response</a:t>
            </a: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gray">
          <a:xfrm>
            <a:off x="5292080" y="4149080"/>
            <a:ext cx="1224136" cy="1224136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b="1"/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gray">
          <a:xfrm>
            <a:off x="2236102" y="2852936"/>
            <a:ext cx="1183770" cy="114268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gray">
          <a:xfrm>
            <a:off x="2195736" y="5013176"/>
            <a:ext cx="1183770" cy="114268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white">
          <a:xfrm>
            <a:off x="5292080" y="4595167"/>
            <a:ext cx="1297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application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white">
          <a:xfrm>
            <a:off x="2483768" y="5445224"/>
            <a:ext cx="6735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page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white">
          <a:xfrm>
            <a:off x="1416348" y="4475212"/>
            <a:ext cx="803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config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white">
          <a:xfrm>
            <a:off x="2267744" y="3284984"/>
            <a:ext cx="11673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1400" b="1" dirty="0">
                <a:solidFill>
                  <a:schemeClr val="bg1"/>
                </a:solidFill>
                <a:latin typeface="Verdana" pitchFamily="34" charset="0"/>
                <a:ea typeface="굴림" charset="-127"/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355896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내부객체 타입과 설명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443557"/>
            <a:ext cx="8387448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5683785"/>
            <a:ext cx="2290936" cy="33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내부객체의 공통 메소드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42222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490939"/>
            <a:ext cx="4448683" cy="38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340768"/>
            <a:ext cx="792088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>
                <a:latin typeface="+mn-lt"/>
                <a:ea typeface="굴림" charset="-127"/>
              </a:rPr>
              <a:t>reqeust, session, application, pageContext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임의 속성값을 저장하고 읽을 수 있는 메소드를 제공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내부객체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620688"/>
            <a:ext cx="792088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err="1">
                <a:latin typeface="+mn-lt"/>
                <a:ea typeface="굴림" charset="-127"/>
              </a:rPr>
              <a:t>reqeust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내부객체는 브라우저에서 </a:t>
            </a:r>
            <a:r>
              <a:rPr lang="en-US" altLang="ko-KR" sz="2000" kern="0" dirty="0">
                <a:latin typeface="+mn-lt"/>
                <a:ea typeface="굴림" charset="-127"/>
              </a:rPr>
              <a:t>JSP </a:t>
            </a:r>
            <a:r>
              <a:rPr lang="ko-KR" altLang="en-US" sz="2000" kern="0" dirty="0">
                <a:latin typeface="+mn-lt"/>
                <a:ea typeface="굴림" charset="-127"/>
              </a:rPr>
              <a:t>페이지로 전달되는 데이터의 묶음으로 </a:t>
            </a:r>
            <a:r>
              <a:rPr lang="en-US" altLang="ko-KR" sz="2000" kern="0" dirty="0">
                <a:latin typeface="+mn-lt"/>
                <a:ea typeface="굴림" charset="-127"/>
              </a:rPr>
              <a:t>HTTP </a:t>
            </a:r>
            <a:r>
              <a:rPr lang="ko-KR" altLang="en-US" sz="2000" kern="0" dirty="0">
                <a:latin typeface="+mn-lt"/>
                <a:ea typeface="굴림" charset="-127"/>
              </a:rPr>
              <a:t>헤더와 </a:t>
            </a:r>
            <a:r>
              <a:rPr lang="en-US" altLang="ko-KR" sz="2000" kern="0" dirty="0">
                <a:latin typeface="+mn-lt"/>
                <a:ea typeface="굴림" charset="-127"/>
              </a:rPr>
              <a:t>HTTP </a:t>
            </a:r>
            <a:r>
              <a:rPr lang="ko-KR" altLang="en-US" sz="2000" kern="0" dirty="0">
                <a:latin typeface="+mn-lt"/>
                <a:ea typeface="굴림" charset="-127"/>
              </a:rPr>
              <a:t>바디로 구성되어 있습니다</a:t>
            </a:r>
            <a:r>
              <a:rPr lang="en-US" altLang="ko-KR" sz="2000" kern="0" dirty="0">
                <a:latin typeface="+mn-lt"/>
                <a:ea typeface="굴림" charset="-127"/>
              </a:rPr>
              <a:t>.</a:t>
            </a:r>
            <a:r>
              <a:rPr lang="ko-KR" altLang="en-US" sz="2000" kern="0" dirty="0">
                <a:latin typeface="+mn-lt"/>
                <a:ea typeface="굴림" charset="-127"/>
              </a:rPr>
              <a:t> 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988443"/>
            <a:ext cx="70485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8488" y="3146425"/>
            <a:ext cx="2867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7825" y="3513162"/>
            <a:ext cx="5848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2763" y="6239594"/>
            <a:ext cx="30384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5443" y="6302841"/>
            <a:ext cx="5810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내부객체 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입력폼에서 받은 데이터를 처리하는  예제</a:t>
            </a:r>
            <a:endParaRPr lang="ko-KR" altLang="en-US" sz="2400" dirty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실행화면 </a:t>
            </a:r>
            <a:r>
              <a:rPr lang="en-US" altLang="ko-KR" sz="2000" dirty="0">
                <a:ea typeface="굴림" charset="-127"/>
              </a:rPr>
              <a:t>: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  <a:hlinkClick r:id="rId2"/>
              </a:rPr>
              <a:t>http://localhost/myapp/ch07/request1.html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(html)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3" action="ppaction://hlinkfile"/>
              </a:rPr>
              <a:t>source/ch07/request1.html</a:t>
            </a:r>
            <a:endParaRPr lang="en-US" altLang="ko-KR" sz="2000" dirty="0">
              <a:ea typeface="굴림" charset="-127"/>
            </a:endParaRPr>
          </a:p>
          <a:p>
            <a:pPr lvl="1"/>
            <a:r>
              <a:rPr lang="ko-KR" altLang="en-US" sz="2000" dirty="0">
                <a:ea typeface="굴림" charset="-127"/>
              </a:rPr>
              <a:t>실행소스</a:t>
            </a:r>
            <a:r>
              <a:rPr lang="en-US" altLang="ko-KR" sz="2000" dirty="0">
                <a:ea typeface="굴림" charset="-127"/>
              </a:rPr>
              <a:t>(jsp)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: </a:t>
            </a:r>
            <a:r>
              <a:rPr lang="en-US" altLang="ko-KR" sz="2000" dirty="0">
                <a:ea typeface="굴림" charset="-127"/>
                <a:hlinkClick r:id="rId4" action="ppaction://hlinkfile"/>
              </a:rPr>
              <a:t>source/ch07/request1.jsp</a:t>
            </a:r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/>
            <a:endParaRPr lang="en-US" altLang="ko-KR" sz="2000" dirty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101" name="Picture 5" descr="C:\Documents and Settings\Administrator\바탕 화면\JSPStudy집필\최종원고\ch07_OK\그림\7_2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356992"/>
            <a:ext cx="4073150" cy="2520280"/>
          </a:xfrm>
          <a:prstGeom prst="rect">
            <a:avLst/>
          </a:prstGeom>
          <a:noFill/>
        </p:spPr>
      </p:pic>
      <p:pic>
        <p:nvPicPr>
          <p:cNvPr id="4102" name="Picture 6" descr="C:\Documents and Settings\Administrator\바탕 화면\JSPStudy집필\최종원고\ch07_OK\그림\7_2_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3337621"/>
            <a:ext cx="4104456" cy="2539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내부객체 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A75A67-743A-4B5D-A25F-C844480E99A6}"/>
              </a:ext>
            </a:extLst>
          </p:cNvPr>
          <p:cNvSpPr/>
          <p:nvPr/>
        </p:nvSpPr>
        <p:spPr>
          <a:xfrm>
            <a:off x="251520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  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http-equiv</a:t>
            </a:r>
            <a:r>
              <a:rPr lang="ko-KR" altLang="en-US" dirty="0"/>
              <a:t>="</a:t>
            </a:r>
            <a:r>
              <a:rPr lang="ko-KR" altLang="en-US" dirty="0" err="1"/>
              <a:t>Content-Type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</a:t>
            </a:r>
            <a:r>
              <a:rPr lang="ko-KR" altLang="en-US" dirty="0" err="1"/>
              <a:t>text</a:t>
            </a:r>
            <a:r>
              <a:rPr lang="ko-KR" altLang="en-US" dirty="0"/>
              <a:t>/</a:t>
            </a:r>
            <a:r>
              <a:rPr lang="ko-KR" altLang="en-US" dirty="0" err="1"/>
              <a:t>html</a:t>
            </a:r>
            <a:r>
              <a:rPr lang="ko-KR" altLang="en-US" dirty="0"/>
              <a:t>; </a:t>
            </a:r>
            <a:r>
              <a:rPr lang="ko-KR" altLang="en-US" dirty="0" err="1"/>
              <a:t>charset</a:t>
            </a:r>
            <a:r>
              <a:rPr lang="ko-KR" altLang="en-US" dirty="0"/>
              <a:t>=EUC-KR"/&gt;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body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&lt;h1&gt;</a:t>
            </a:r>
            <a:r>
              <a:rPr lang="ko-KR" altLang="en-US" dirty="0" err="1"/>
              <a:t>Request</a:t>
            </a:r>
            <a:r>
              <a:rPr lang="ko-KR" altLang="en-US" dirty="0"/>
              <a:t> Example1&lt;/h1&gt;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form</a:t>
            </a:r>
            <a:r>
              <a:rPr lang="ko-KR" altLang="en-US" dirty="0"/>
              <a:t> </a:t>
            </a:r>
            <a:r>
              <a:rPr lang="ko-KR" altLang="en-US" dirty="0" err="1"/>
              <a:t>method</a:t>
            </a:r>
            <a:r>
              <a:rPr lang="ko-KR" altLang="en-US" dirty="0"/>
              <a:t>="</a:t>
            </a:r>
            <a:r>
              <a:rPr lang="ko-KR" altLang="en-US" dirty="0" err="1"/>
              <a:t>post</a:t>
            </a:r>
            <a:r>
              <a:rPr lang="ko-KR" altLang="en-US" dirty="0"/>
              <a:t>" </a:t>
            </a:r>
            <a:r>
              <a:rPr lang="ko-KR" altLang="en-US" dirty="0" err="1"/>
              <a:t>action</a:t>
            </a:r>
            <a:r>
              <a:rPr lang="ko-KR" altLang="en-US" dirty="0"/>
              <a:t>="request1.jsp"&gt;</a:t>
            </a:r>
          </a:p>
          <a:p>
            <a:r>
              <a:rPr lang="ko-KR" altLang="en-US" dirty="0"/>
              <a:t> 성명 : 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name</a:t>
            </a:r>
            <a:r>
              <a:rPr lang="ko-KR" altLang="en-US" dirty="0"/>
              <a:t>"&gt;&lt;</a:t>
            </a:r>
            <a:r>
              <a:rPr lang="ko-KR" altLang="en-US" dirty="0" err="1"/>
              <a:t>br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 학번 : 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studentNum</a:t>
            </a:r>
            <a:r>
              <a:rPr lang="ko-KR" altLang="en-US" dirty="0"/>
              <a:t>"&gt;&lt;</a:t>
            </a:r>
            <a:r>
              <a:rPr lang="ko-KR" altLang="en-US" dirty="0" err="1"/>
              <a:t>br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 성별 : 남자 &lt;</a:t>
            </a:r>
            <a:r>
              <a:rPr lang="ko-KR" altLang="en-US" dirty="0" err="1"/>
              <a:t>input</a:t>
            </a:r>
            <a:r>
              <a:rPr lang="ko-KR" altLang="en-US" dirty="0"/>
              <a:t> 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gender</a:t>
            </a:r>
            <a:r>
              <a:rPr lang="ko-KR" altLang="en-US" dirty="0"/>
              <a:t>" 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man</a:t>
            </a:r>
            <a:r>
              <a:rPr lang="ko-KR" altLang="en-US" dirty="0"/>
              <a:t>" </a:t>
            </a:r>
            <a:r>
              <a:rPr lang="ko-KR" altLang="en-US" dirty="0" err="1"/>
              <a:t>checked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       여자 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radio</a:t>
            </a:r>
            <a:r>
              <a:rPr lang="ko-KR" altLang="en-US" dirty="0"/>
              <a:t>"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gender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</a:t>
            </a:r>
            <a:r>
              <a:rPr lang="ko-KR" altLang="en-US" dirty="0" err="1"/>
              <a:t>woman</a:t>
            </a:r>
            <a:r>
              <a:rPr lang="ko-KR" altLang="en-US" dirty="0"/>
              <a:t>"&gt;&lt;</a:t>
            </a:r>
            <a:r>
              <a:rPr lang="ko-KR" altLang="en-US" dirty="0" err="1"/>
              <a:t>br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 전공 : &lt;</a:t>
            </a:r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major</a:t>
            </a:r>
            <a:r>
              <a:rPr lang="ko-KR" altLang="en-US" dirty="0"/>
              <a:t>"&gt;</a:t>
            </a:r>
          </a:p>
          <a:p>
            <a:r>
              <a:rPr lang="ko-KR" altLang="en-US" dirty="0"/>
              <a:t>			&lt;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selected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="국문학과"&gt;국문학과&lt;/</a:t>
            </a:r>
            <a:r>
              <a:rPr lang="ko-KR" altLang="en-US" dirty="0" err="1"/>
              <a:t>option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		&lt;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="영문학과"&gt;영문학과&lt;/</a:t>
            </a:r>
            <a:r>
              <a:rPr lang="ko-KR" altLang="en-US" dirty="0" err="1"/>
              <a:t>option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		&lt;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="수학과"&gt;수학과&lt;/</a:t>
            </a:r>
            <a:r>
              <a:rPr lang="ko-KR" altLang="en-US" dirty="0" err="1"/>
              <a:t>option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		&lt;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="정치학과"&gt;정치학과&lt;/</a:t>
            </a:r>
            <a:r>
              <a:rPr lang="ko-KR" altLang="en-US" dirty="0" err="1"/>
              <a:t>option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		&lt;</a:t>
            </a:r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r>
              <a:rPr lang="ko-KR" altLang="en-US" dirty="0"/>
              <a:t>="체육학과"&gt;체육학과&lt;/</a:t>
            </a:r>
            <a:r>
              <a:rPr lang="ko-KR" altLang="en-US" dirty="0" err="1"/>
              <a:t>option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	&lt;/</a:t>
            </a:r>
            <a:r>
              <a:rPr lang="ko-KR" altLang="en-US" dirty="0" err="1"/>
              <a:t>select</a:t>
            </a:r>
            <a:r>
              <a:rPr lang="ko-KR" altLang="en-US" dirty="0"/>
              <a:t>&gt;&lt;</a:t>
            </a:r>
            <a:r>
              <a:rPr lang="ko-KR" altLang="en-US" dirty="0" err="1"/>
              <a:t>br</a:t>
            </a:r>
            <a:r>
              <a:rPr lang="ko-KR" altLang="en-US" dirty="0"/>
              <a:t>/&gt;</a:t>
            </a:r>
          </a:p>
          <a:p>
            <a:r>
              <a:rPr lang="ko-KR" altLang="en-US" dirty="0"/>
              <a:t>&lt;</a:t>
            </a:r>
            <a:r>
              <a:rPr lang="ko-KR" altLang="en-US" dirty="0" err="1"/>
              <a:t>input</a:t>
            </a:r>
            <a:r>
              <a:rPr lang="ko-KR" altLang="en-US" dirty="0"/>
              <a:t> </a:t>
            </a:r>
            <a:r>
              <a:rPr lang="ko-KR" altLang="en-US" dirty="0" err="1"/>
              <a:t>type</a:t>
            </a:r>
            <a:r>
              <a:rPr lang="ko-KR" altLang="en-US" dirty="0"/>
              <a:t>="</a:t>
            </a:r>
            <a:r>
              <a:rPr lang="ko-KR" altLang="en-US" dirty="0" err="1"/>
              <a:t>submit</a:t>
            </a:r>
            <a:r>
              <a:rPr lang="ko-KR" altLang="en-US" dirty="0"/>
              <a:t>" </a:t>
            </a:r>
            <a:r>
              <a:rPr lang="ko-KR" altLang="en-US" dirty="0" err="1"/>
              <a:t>value</a:t>
            </a:r>
            <a:r>
              <a:rPr lang="ko-KR" altLang="en-US" dirty="0"/>
              <a:t>="보내기"&gt;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form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body</a:t>
            </a:r>
            <a:r>
              <a:rPr lang="ko-KR" altLang="en-US" dirty="0"/>
              <a:t>&gt; &lt;/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87244205"/>
      </p:ext>
    </p:extLst>
  </p:cSld>
  <p:clrMapOvr>
    <a:masterClrMapping/>
  </p:clrMapOvr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1126</TotalTime>
  <Words>1361</Words>
  <Application>Microsoft Office PowerPoint</Application>
  <PresentationFormat>화면 슬라이드 쇼(4:3)</PresentationFormat>
  <Paragraphs>205</Paragraphs>
  <Slides>28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Verdana</vt:lpstr>
      <vt:lpstr>Wingdings</vt:lpstr>
      <vt:lpstr>최종템블릿</vt:lpstr>
      <vt:lpstr>Image</vt:lpstr>
      <vt:lpstr>PowerPoint 프레젠테이션</vt:lpstr>
      <vt:lpstr>Contents</vt:lpstr>
      <vt:lpstr>내부객체란?</vt:lpstr>
      <vt:lpstr>내부객체의 종류</vt:lpstr>
      <vt:lpstr>내부객체 타입과 설명</vt:lpstr>
      <vt:lpstr>내부객체의 공통 메소드</vt:lpstr>
      <vt:lpstr>request 내부객체</vt:lpstr>
      <vt:lpstr>request 내부객체 예제1</vt:lpstr>
      <vt:lpstr>request 내부객체 예제1</vt:lpstr>
      <vt:lpstr>request 내부객체 예제1</vt:lpstr>
      <vt:lpstr>request 내부객체 예제2</vt:lpstr>
      <vt:lpstr>request 내부객체 예제2</vt:lpstr>
      <vt:lpstr>request 내부객체 예제2</vt:lpstr>
      <vt:lpstr>response 내부객체</vt:lpstr>
      <vt:lpstr>response 내부객체</vt:lpstr>
      <vt:lpstr>response 내부객체</vt:lpstr>
      <vt:lpstr>out 내부객체</vt:lpstr>
      <vt:lpstr>out 내부객체</vt:lpstr>
      <vt:lpstr>session 내부객체</vt:lpstr>
      <vt:lpstr>session  내부객체</vt:lpstr>
      <vt:lpstr>application 내부객체</vt:lpstr>
      <vt:lpstr>application 내부객체</vt:lpstr>
      <vt:lpstr>pageContext 내부객체</vt:lpstr>
      <vt:lpstr>page 내부객체</vt:lpstr>
      <vt:lpstr>config 내부객체</vt:lpstr>
      <vt:lpstr>exeception 내부객체</vt:lpstr>
      <vt:lpstr>exception 내부객체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서 대원</cp:lastModifiedBy>
  <cp:revision>236</cp:revision>
  <dcterms:created xsi:type="dcterms:W3CDTF">2013-12-17T00:44:17Z</dcterms:created>
  <dcterms:modified xsi:type="dcterms:W3CDTF">2020-09-08T05:12:10Z</dcterms:modified>
</cp:coreProperties>
</file>