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48" r:id="rId3"/>
    <p:sldId id="349" r:id="rId4"/>
    <p:sldId id="361" r:id="rId5"/>
    <p:sldId id="350" r:id="rId6"/>
    <p:sldId id="351" r:id="rId7"/>
    <p:sldId id="362" r:id="rId8"/>
    <p:sldId id="363" r:id="rId9"/>
    <p:sldId id="364" r:id="rId10"/>
    <p:sldId id="365" r:id="rId11"/>
    <p:sldId id="366" r:id="rId12"/>
    <p:sldId id="352" r:id="rId13"/>
    <p:sldId id="353" r:id="rId14"/>
    <p:sldId id="367" r:id="rId15"/>
    <p:sldId id="354" r:id="rId16"/>
    <p:sldId id="356" r:id="rId17"/>
    <p:sldId id="368" r:id="rId18"/>
    <p:sldId id="360" r:id="rId19"/>
    <p:sldId id="358" r:id="rId20"/>
    <p:sldId id="359" r:id="rId21"/>
    <p:sldId id="369" r:id="rId22"/>
    <p:sldId id="370" r:id="rId23"/>
    <p:sldId id="276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 autoAdjust="0"/>
  </p:normalViewPr>
  <p:slideViewPr>
    <p:cSldViewPr>
      <p:cViewPr varScale="1">
        <p:scale>
          <a:sx n="81" d="100"/>
          <a:sy n="81" d="100"/>
        </p:scale>
        <p:origin x="157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12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7/application1.jsp" TargetMode="External"/><Relationship Id="rId2" Type="http://schemas.openxmlformats.org/officeDocument/2006/relationships/hyperlink" Target="http://jspstudy.co.kr/myapp/ch07/application1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7/page1.jsp" TargetMode="External"/><Relationship Id="rId2" Type="http://schemas.openxmlformats.org/officeDocument/2006/relationships/hyperlink" Target="http://jspstudy.co.kr/myapp/ch07/page1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7/exception1.jsp" TargetMode="External"/><Relationship Id="rId2" Type="http://schemas.openxmlformats.org/officeDocument/2006/relationships/hyperlink" Target="http://jspstudy.co.kr/myapp/ch07/exception1.j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../source/ch07/exception2.js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7/out1.jsp" TargetMode="External"/><Relationship Id="rId2" Type="http://schemas.openxmlformats.org/officeDocument/2006/relationships/hyperlink" Target="http://jspstudy.co.kr/myapp/ch07/out1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../source/ch07/session1.html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://jspstudy.co.kr/myapp/ch07/session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../source/ch07/session1_1.jsp" TargetMode="External"/><Relationship Id="rId4" Type="http://schemas.openxmlformats.org/officeDocument/2006/relationships/hyperlink" Target="../source/ch07/session1.j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752" y="5949280"/>
            <a:ext cx="6624736" cy="620964"/>
          </a:xfrm>
        </p:spPr>
        <p:txBody>
          <a:bodyPr/>
          <a:lstStyle/>
          <a:p>
            <a:r>
              <a:rPr lang="en-US" sz="4000" dirty="0"/>
              <a:t>JSP</a:t>
            </a:r>
            <a:r>
              <a:rPr lang="ko-KR" altLang="en-US" sz="4000" dirty="0"/>
              <a:t>의 내부객체 </a:t>
            </a:r>
            <a:r>
              <a:rPr lang="en-US" altLang="ko-KR" sz="4000" dirty="0"/>
              <a:t>– II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내부객체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93F2B6-7E4D-467A-B40D-E690571C292A}"/>
              </a:ext>
            </a:extLst>
          </p:cNvPr>
          <p:cNvSpPr/>
          <p:nvPr/>
        </p:nvSpPr>
        <p:spPr>
          <a:xfrm>
            <a:off x="251520" y="1124744"/>
            <a:ext cx="87316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&lt;%@ 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contentType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html;charset</a:t>
            </a:r>
            <a:r>
              <a:rPr lang="ko-KR" altLang="en-US" dirty="0"/>
              <a:t>=EUC-KR"%&gt;</a:t>
            </a:r>
          </a:p>
          <a:p>
            <a:r>
              <a:rPr lang="ko-KR" altLang="en-US" dirty="0"/>
              <a:t>&lt;%</a:t>
            </a:r>
          </a:p>
          <a:p>
            <a:r>
              <a:rPr lang="ko-KR" altLang="en-US" dirty="0"/>
              <a:t>	   </a:t>
            </a:r>
            <a:r>
              <a:rPr lang="ko-KR" altLang="en-US" dirty="0" err="1"/>
              <a:t>request.setCharacterEncoding</a:t>
            </a:r>
            <a:r>
              <a:rPr lang="ko-KR" altLang="en-US" dirty="0"/>
              <a:t>("EUC-KR");</a:t>
            </a:r>
          </a:p>
          <a:p>
            <a:endParaRPr lang="ko-KR" altLang="en-US" dirty="0"/>
          </a:p>
          <a:p>
            <a:r>
              <a:rPr lang="ko-KR" altLang="en-US" dirty="0"/>
              <a:t>		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season</a:t>
            </a:r>
            <a:r>
              <a:rPr lang="ko-KR" altLang="en-US" dirty="0"/>
              <a:t> = </a:t>
            </a:r>
            <a:r>
              <a:rPr lang="ko-KR" altLang="en-US" dirty="0" err="1"/>
              <a:t>request.getParameter</a:t>
            </a:r>
            <a:r>
              <a:rPr lang="ko-KR" altLang="en-US" dirty="0"/>
              <a:t>("</a:t>
            </a:r>
            <a:r>
              <a:rPr lang="ko-KR" altLang="en-US" dirty="0" err="1"/>
              <a:t>season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fruit</a:t>
            </a:r>
            <a:r>
              <a:rPr lang="ko-KR" altLang="en-US" dirty="0"/>
              <a:t> = </a:t>
            </a:r>
            <a:r>
              <a:rPr lang="ko-KR" altLang="en-US" dirty="0" err="1"/>
              <a:t>request.getParameter</a:t>
            </a:r>
            <a:r>
              <a:rPr lang="ko-KR" altLang="en-US" dirty="0"/>
              <a:t>("</a:t>
            </a:r>
            <a:r>
              <a:rPr lang="ko-KR" altLang="en-US" dirty="0" err="1"/>
              <a:t>fruit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    	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id</a:t>
            </a:r>
            <a:r>
              <a:rPr lang="ko-KR" altLang="en-US" dirty="0"/>
              <a:t> = (</a:t>
            </a:r>
            <a:r>
              <a:rPr lang="ko-KR" altLang="en-US" dirty="0" err="1"/>
              <a:t>String</a:t>
            </a:r>
            <a:r>
              <a:rPr lang="ko-KR" altLang="en-US" dirty="0"/>
              <a:t>)</a:t>
            </a:r>
            <a:r>
              <a:rPr lang="ko-KR" altLang="en-US" dirty="0" err="1"/>
              <a:t>session.getAttribute</a:t>
            </a:r>
            <a:r>
              <a:rPr lang="ko-KR" altLang="en-US" dirty="0"/>
              <a:t>("</a:t>
            </a:r>
            <a:r>
              <a:rPr lang="ko-KR" altLang="en-US" dirty="0" err="1"/>
              <a:t>idKey</a:t>
            </a:r>
            <a:r>
              <a:rPr lang="ko-KR" altLang="en-US" dirty="0"/>
              <a:t>");    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sessionId</a:t>
            </a:r>
            <a:r>
              <a:rPr lang="ko-KR" altLang="en-US" dirty="0"/>
              <a:t> = </a:t>
            </a:r>
            <a:r>
              <a:rPr lang="ko-KR" altLang="en-US" dirty="0" err="1"/>
              <a:t>session.getId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intervalTime</a:t>
            </a:r>
            <a:r>
              <a:rPr lang="ko-KR" altLang="en-US" dirty="0"/>
              <a:t> = </a:t>
            </a:r>
            <a:r>
              <a:rPr lang="ko-KR" altLang="en-US" dirty="0" err="1"/>
              <a:t>session.getMaxInactiveInterval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 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if</a:t>
            </a:r>
            <a:r>
              <a:rPr lang="ko-KR" altLang="en-US" dirty="0"/>
              <a:t>(</a:t>
            </a:r>
            <a:r>
              <a:rPr lang="ko-KR" altLang="en-US" dirty="0" err="1"/>
              <a:t>id</a:t>
            </a:r>
            <a:r>
              <a:rPr lang="ko-KR" altLang="en-US" dirty="0"/>
              <a:t> != </a:t>
            </a:r>
            <a:r>
              <a:rPr lang="ko-KR" altLang="en-US" dirty="0" err="1"/>
              <a:t>null</a:t>
            </a:r>
            <a:r>
              <a:rPr lang="ko-KR" altLang="en-US" dirty="0"/>
              <a:t>){</a:t>
            </a:r>
          </a:p>
          <a:p>
            <a:r>
              <a:rPr lang="ko-KR" altLang="en-US" dirty="0"/>
              <a:t>%&gt;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18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내부객체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93F2B6-7E4D-467A-B40D-E690571C292A}"/>
              </a:ext>
            </a:extLst>
          </p:cNvPr>
          <p:cNvSpPr/>
          <p:nvPr/>
        </p:nvSpPr>
        <p:spPr>
          <a:xfrm>
            <a:off x="251520" y="1124744"/>
            <a:ext cx="87316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&lt;h1&gt;</a:t>
            </a:r>
            <a:r>
              <a:rPr lang="ko-KR" altLang="en-US" dirty="0" err="1"/>
              <a:t>Session</a:t>
            </a:r>
            <a:r>
              <a:rPr lang="ko-KR" altLang="en-US" dirty="0"/>
              <a:t> Example1&lt;/h1&gt;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b</a:t>
            </a:r>
            <a:r>
              <a:rPr lang="ko-KR" altLang="en-US" dirty="0"/>
              <a:t>&gt;&lt;%=</a:t>
            </a:r>
            <a:r>
              <a:rPr lang="ko-KR" altLang="en-US" dirty="0" err="1"/>
              <a:t>id</a:t>
            </a:r>
            <a:r>
              <a:rPr lang="ko-KR" altLang="en-US" dirty="0"/>
              <a:t>%&gt;&lt;/</a:t>
            </a:r>
            <a:r>
              <a:rPr lang="ko-KR" altLang="en-US" dirty="0" err="1"/>
              <a:t>b</a:t>
            </a:r>
            <a:r>
              <a:rPr lang="ko-KR" altLang="en-US" dirty="0"/>
              <a:t>&gt;님이 좋아하시는 계절과 과일은&lt;</a:t>
            </a:r>
            <a:r>
              <a:rPr lang="ko-KR" altLang="en-US" dirty="0" err="1"/>
              <a:t>p</a:t>
            </a:r>
            <a:r>
              <a:rPr lang="ko-KR" altLang="en-US" dirty="0"/>
              <a:t>/&gt;  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b</a:t>
            </a:r>
            <a:r>
              <a:rPr lang="ko-KR" altLang="en-US" dirty="0"/>
              <a:t>&gt;&lt;%=</a:t>
            </a:r>
            <a:r>
              <a:rPr lang="ko-KR" altLang="en-US" dirty="0" err="1"/>
              <a:t>season</a:t>
            </a:r>
            <a:r>
              <a:rPr lang="ko-KR" altLang="en-US" dirty="0"/>
              <a:t>%&gt;&lt;/</a:t>
            </a:r>
            <a:r>
              <a:rPr lang="ko-KR" altLang="en-US" dirty="0" err="1"/>
              <a:t>b</a:t>
            </a:r>
            <a:r>
              <a:rPr lang="ko-KR" altLang="en-US" dirty="0"/>
              <a:t>&gt;과 &lt;</a:t>
            </a:r>
            <a:r>
              <a:rPr lang="ko-KR" altLang="en-US" dirty="0" err="1"/>
              <a:t>b</a:t>
            </a:r>
            <a:r>
              <a:rPr lang="ko-KR" altLang="en-US" dirty="0"/>
              <a:t>&gt;&lt;%=</a:t>
            </a:r>
            <a:r>
              <a:rPr lang="ko-KR" altLang="en-US" dirty="0" err="1"/>
              <a:t>fruit</a:t>
            </a:r>
            <a:r>
              <a:rPr lang="ko-KR" altLang="en-US" dirty="0"/>
              <a:t>%&gt;&lt;/</a:t>
            </a:r>
            <a:r>
              <a:rPr lang="ko-KR" altLang="en-US" dirty="0" err="1"/>
              <a:t>b</a:t>
            </a:r>
            <a:r>
              <a:rPr lang="ko-KR" altLang="en-US" dirty="0"/>
              <a:t>&gt; 입니다.&lt;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세션 ID : &lt;%=</a:t>
            </a:r>
            <a:r>
              <a:rPr lang="ko-KR" altLang="en-US" dirty="0" err="1"/>
              <a:t>sessionId</a:t>
            </a:r>
            <a:r>
              <a:rPr lang="ko-KR" altLang="en-US" dirty="0"/>
              <a:t>%&gt;&lt;</a:t>
            </a:r>
            <a:r>
              <a:rPr lang="ko-KR" altLang="en-US" dirty="0" err="1"/>
              <a:t>p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세션 유지 시간 : &lt;%=</a:t>
            </a:r>
            <a:r>
              <a:rPr lang="ko-KR" altLang="en-US" dirty="0" err="1"/>
              <a:t>intervalTime</a:t>
            </a:r>
            <a:r>
              <a:rPr lang="ko-KR" altLang="en-US" dirty="0"/>
              <a:t>%&gt;초&lt;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&lt;%</a:t>
            </a:r>
          </a:p>
          <a:p>
            <a:r>
              <a:rPr lang="ko-KR" altLang="en-US" dirty="0"/>
              <a:t>	 </a:t>
            </a:r>
            <a:r>
              <a:rPr lang="ko-KR" altLang="en-US" dirty="0" err="1"/>
              <a:t>session.invalidate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	}</a:t>
            </a:r>
            <a:r>
              <a:rPr lang="ko-KR" altLang="en-US" dirty="0" err="1"/>
              <a:t>else</a:t>
            </a:r>
            <a:r>
              <a:rPr lang="ko-KR" altLang="en-US" dirty="0"/>
              <a:t>{</a:t>
            </a:r>
          </a:p>
          <a:p>
            <a:r>
              <a:rPr lang="ko-KR" altLang="en-US" dirty="0"/>
              <a:t>         </a:t>
            </a:r>
            <a:r>
              <a:rPr lang="ko-KR" altLang="en-US" dirty="0" err="1"/>
              <a:t>out.println</a:t>
            </a:r>
            <a:r>
              <a:rPr lang="ko-KR" altLang="en-US" dirty="0"/>
              <a:t>("세션의 시간이 경과를 하였거나 다른 이유로 연결을 할 수가 없습니다.");</a:t>
            </a:r>
          </a:p>
          <a:p>
            <a:r>
              <a:rPr lang="ko-KR" altLang="en-US" dirty="0"/>
              <a:t>    }</a:t>
            </a:r>
          </a:p>
          <a:p>
            <a:r>
              <a:rPr lang="ko-KR" altLang="en-US" dirty="0"/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396942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 </a:t>
            </a:r>
            <a:r>
              <a:rPr lang="ko-KR" altLang="en-US" dirty="0"/>
              <a:t>내부객체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>
                <a:latin typeface="+mn-lt"/>
                <a:ea typeface="굴림" charset="-127"/>
              </a:rPr>
              <a:t>application </a:t>
            </a:r>
            <a:r>
              <a:rPr lang="ko-KR" altLang="en-US" sz="2000" kern="0" dirty="0">
                <a:latin typeface="+mn-lt"/>
                <a:ea typeface="굴림" charset="-127"/>
              </a:rPr>
              <a:t>내부객체는 </a:t>
            </a:r>
            <a:r>
              <a:rPr lang="ko-KR" altLang="en-US" sz="2000" kern="0" dirty="0" err="1">
                <a:latin typeface="+mn-lt"/>
                <a:ea typeface="굴림" charset="-127"/>
              </a:rPr>
              <a:t>서블릿</a:t>
            </a:r>
            <a:r>
              <a:rPr lang="ko-KR" altLang="en-US" sz="2000" kern="0" dirty="0">
                <a:latin typeface="+mn-lt"/>
                <a:ea typeface="굴림" charset="-127"/>
              </a:rPr>
              <a:t> 또는 어플리케이션 외부 환경 정보</a:t>
            </a:r>
            <a:r>
              <a:rPr lang="en-US" altLang="ko-KR" sz="2000" kern="0" dirty="0">
                <a:latin typeface="+mn-lt"/>
                <a:ea typeface="굴림" charset="-127"/>
              </a:rPr>
              <a:t>(Context)</a:t>
            </a:r>
            <a:r>
              <a:rPr lang="ko-KR" altLang="en-US" sz="2000" kern="0" dirty="0">
                <a:latin typeface="+mn-lt"/>
                <a:ea typeface="굴림" charset="-127"/>
              </a:rPr>
              <a:t>를</a:t>
            </a:r>
            <a:r>
              <a:rPr lang="en-US" altLang="ko-KR" sz="2000" kern="0" dirty="0">
                <a:latin typeface="+mn-lt"/>
                <a:ea typeface="굴림" charset="-127"/>
              </a:rPr>
              <a:t> </a:t>
            </a:r>
            <a:r>
              <a:rPr lang="ko-KR" altLang="en-US" sz="2000" kern="0" dirty="0">
                <a:latin typeface="+mn-lt"/>
                <a:ea typeface="굴림" charset="-127"/>
              </a:rPr>
              <a:t>나타내는 객체입니다</a:t>
            </a:r>
            <a:r>
              <a:rPr lang="en-US" altLang="ko-KR" sz="2000" kern="0" dirty="0">
                <a:latin typeface="+mn-lt"/>
                <a:ea typeface="굴림" charset="-127"/>
              </a:rPr>
              <a:t>. </a:t>
            </a:r>
            <a:r>
              <a:rPr lang="ko-KR" altLang="en-US" sz="2000" kern="0" dirty="0">
                <a:latin typeface="+mn-lt"/>
                <a:ea typeface="굴림" charset="-127"/>
              </a:rPr>
              <a:t>서버의 정보와 자원 그리고 이벤트 로그 같은 정보를 제공합니다</a:t>
            </a:r>
            <a:r>
              <a:rPr lang="en-US" altLang="ko-KR" sz="2000" kern="0" dirty="0">
                <a:latin typeface="+mn-lt"/>
                <a:ea typeface="굴림" charset="-127"/>
              </a:rPr>
              <a:t>.</a:t>
            </a:r>
            <a:r>
              <a:rPr lang="ko-KR" altLang="en-US" sz="2000" kern="0" dirty="0">
                <a:latin typeface="+mn-lt"/>
                <a:ea typeface="굴림" charset="-127"/>
              </a:rPr>
              <a:t> </a:t>
            </a:r>
            <a:r>
              <a:rPr lang="en-US" altLang="ko-KR" sz="2000" kern="0" dirty="0">
                <a:latin typeface="+mn-lt"/>
                <a:ea typeface="굴림" charset="-127"/>
              </a:rPr>
              <a:t>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4721" y="3305185"/>
            <a:ext cx="7280617" cy="198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1358" y="5357826"/>
            <a:ext cx="2533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 </a:t>
            </a:r>
            <a:r>
              <a:rPr lang="ko-KR" altLang="en-US" dirty="0"/>
              <a:t>내부객체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 err="1">
                <a:solidFill>
                  <a:schemeClr val="tx1"/>
                </a:solidFill>
                <a:latin typeface="Arial" charset="0"/>
              </a:rPr>
              <a:t>서블릿과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  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application 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정보를 출력하는 예제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실행화면 </a:t>
            </a:r>
            <a:r>
              <a:rPr lang="en-US" altLang="ko-KR" sz="2000" dirty="0">
                <a:ea typeface="굴림" charset="-127"/>
              </a:rPr>
              <a:t>: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  <a:hlinkClick r:id="rId2"/>
              </a:rPr>
              <a:t>http://localhost/myapp/ch07/application1.jsp</a:t>
            </a:r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실행소스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3" action="ppaction://hlinkfile"/>
              </a:rPr>
              <a:t>source/ch07/application1.jsp</a:t>
            </a:r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2050" name="Picture 2" descr="D:\2019년 JSP및서블릿 최종원고\ch07\그림\7_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2852936"/>
            <a:ext cx="8116887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 </a:t>
            </a:r>
            <a:r>
              <a:rPr lang="ko-KR" altLang="en-US" dirty="0"/>
              <a:t>내부객체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8A4A18-6C84-485A-A6AE-BA9A45A93C15}"/>
              </a:ext>
            </a:extLst>
          </p:cNvPr>
          <p:cNvSpPr/>
          <p:nvPr/>
        </p:nvSpPr>
        <p:spPr>
          <a:xfrm>
            <a:off x="107504" y="1340768"/>
            <a:ext cx="84969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&lt;%@ 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contentType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html;charset</a:t>
            </a:r>
            <a:r>
              <a:rPr lang="ko-KR" altLang="en-US" dirty="0"/>
              <a:t>=EUC-KR"%&gt;</a:t>
            </a:r>
          </a:p>
          <a:p>
            <a:r>
              <a:rPr lang="ko-KR" altLang="en-US" dirty="0"/>
              <a:t>&lt;%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serverInfo</a:t>
            </a:r>
            <a:r>
              <a:rPr lang="ko-KR" altLang="en-US" dirty="0"/>
              <a:t> = </a:t>
            </a:r>
            <a:r>
              <a:rPr lang="ko-KR" altLang="en-US" dirty="0" err="1"/>
              <a:t>application.getServerInfo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mimeType</a:t>
            </a:r>
            <a:r>
              <a:rPr lang="ko-KR" altLang="en-US" dirty="0"/>
              <a:t> = </a:t>
            </a:r>
            <a:r>
              <a:rPr lang="ko-KR" altLang="en-US" dirty="0" err="1"/>
              <a:t>application.getMimeType</a:t>
            </a:r>
            <a:r>
              <a:rPr lang="ko-KR" altLang="en-US" dirty="0"/>
              <a:t>("request1.html");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realPath</a:t>
            </a:r>
            <a:r>
              <a:rPr lang="ko-KR" altLang="en-US" dirty="0"/>
              <a:t> = </a:t>
            </a:r>
            <a:r>
              <a:rPr lang="ko-KR" altLang="en-US" dirty="0" err="1"/>
              <a:t>application.getRealPath</a:t>
            </a:r>
            <a:r>
              <a:rPr lang="ko-KR" altLang="en-US" dirty="0"/>
              <a:t>("/");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application.log</a:t>
            </a:r>
            <a:r>
              <a:rPr lang="ko-KR" altLang="en-US" dirty="0"/>
              <a:t>("</a:t>
            </a:r>
            <a:r>
              <a:rPr lang="ko-KR" altLang="en-US" dirty="0" err="1"/>
              <a:t>application</a:t>
            </a:r>
            <a:r>
              <a:rPr lang="ko-KR" altLang="en-US" dirty="0"/>
              <a:t> 내부 객체 로그 테스트");</a:t>
            </a:r>
          </a:p>
          <a:p>
            <a:r>
              <a:rPr lang="ko-KR" altLang="en-US" dirty="0"/>
              <a:t>%&gt;</a:t>
            </a:r>
          </a:p>
          <a:p>
            <a:r>
              <a:rPr lang="ko-KR" altLang="en-US" dirty="0"/>
              <a:t>&lt;h1&gt;</a:t>
            </a:r>
            <a:r>
              <a:rPr lang="ko-KR" altLang="en-US" dirty="0" err="1"/>
              <a:t>Application</a:t>
            </a:r>
            <a:r>
              <a:rPr lang="ko-KR" altLang="en-US" dirty="0"/>
              <a:t> Example1&lt;/h1&gt;</a:t>
            </a:r>
          </a:p>
          <a:p>
            <a:r>
              <a:rPr lang="ko-KR" altLang="en-US" dirty="0" err="1"/>
              <a:t>서블릿</a:t>
            </a:r>
            <a:r>
              <a:rPr lang="ko-KR" altLang="en-US" dirty="0"/>
              <a:t> 컨테이너의 이름과 버전 : &lt;%=</a:t>
            </a:r>
            <a:r>
              <a:rPr lang="ko-KR" altLang="en-US" dirty="0" err="1"/>
              <a:t>serverInfo</a:t>
            </a:r>
            <a:r>
              <a:rPr lang="ko-KR" altLang="en-US" dirty="0"/>
              <a:t>%&gt;&lt;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request1.html의 MIME </a:t>
            </a:r>
            <a:r>
              <a:rPr lang="ko-KR" altLang="en-US" dirty="0" err="1"/>
              <a:t>Type</a:t>
            </a:r>
            <a:r>
              <a:rPr lang="ko-KR" altLang="en-US" dirty="0"/>
              <a:t> : &lt;%=</a:t>
            </a:r>
            <a:r>
              <a:rPr lang="ko-KR" altLang="en-US" dirty="0" err="1"/>
              <a:t>mimeType</a:t>
            </a:r>
            <a:r>
              <a:rPr lang="ko-KR" altLang="en-US" dirty="0"/>
              <a:t>%&gt;&lt;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로컬 파일 시스템 경로 : &lt;%=</a:t>
            </a:r>
            <a:r>
              <a:rPr lang="ko-KR" altLang="en-US" dirty="0" err="1"/>
              <a:t>realPath</a:t>
            </a:r>
            <a:r>
              <a:rPr lang="ko-KR" altLang="en-US" dirty="0"/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102900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pageContext</a:t>
            </a:r>
            <a:r>
              <a:rPr lang="en-US" altLang="ko-KR" dirty="0"/>
              <a:t> </a:t>
            </a:r>
            <a:r>
              <a:rPr lang="ko-KR" altLang="en-US" dirty="0"/>
              <a:t>내부객체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err="1">
                <a:latin typeface="+mn-lt"/>
                <a:ea typeface="굴림" charset="-127"/>
              </a:rPr>
              <a:t>pageContext</a:t>
            </a:r>
            <a:r>
              <a:rPr lang="en-US" altLang="ko-KR" sz="2000" kern="0" dirty="0">
                <a:latin typeface="+mn-lt"/>
                <a:ea typeface="굴림" charset="-127"/>
              </a:rPr>
              <a:t>  </a:t>
            </a:r>
            <a:r>
              <a:rPr lang="ko-KR" altLang="en-US" sz="2000" kern="0" dirty="0">
                <a:latin typeface="+mn-lt"/>
                <a:ea typeface="굴림" charset="-127"/>
              </a:rPr>
              <a:t>내부객체는 현재 </a:t>
            </a:r>
            <a:r>
              <a:rPr lang="en-US" altLang="ko-KR" sz="2000" kern="0" dirty="0">
                <a:latin typeface="+mn-lt"/>
                <a:ea typeface="굴림" charset="-127"/>
              </a:rPr>
              <a:t>JSP </a:t>
            </a:r>
            <a:r>
              <a:rPr lang="ko-KR" altLang="en-US" sz="2000" kern="0" dirty="0">
                <a:latin typeface="+mn-lt"/>
                <a:ea typeface="굴림" charset="-127"/>
              </a:rPr>
              <a:t>페이지의 </a:t>
            </a:r>
            <a:r>
              <a:rPr lang="en-US" altLang="ko-KR" sz="2000" kern="0" dirty="0">
                <a:latin typeface="+mn-lt"/>
                <a:ea typeface="굴림" charset="-127"/>
              </a:rPr>
              <a:t>Context</a:t>
            </a:r>
            <a:r>
              <a:rPr lang="ko-KR" altLang="en-US" sz="2000" kern="0" dirty="0">
                <a:latin typeface="+mn-lt"/>
                <a:ea typeface="굴림" charset="-127"/>
              </a:rPr>
              <a:t>를 나타내면 </a:t>
            </a:r>
            <a:r>
              <a:rPr lang="en-US" altLang="ko-KR" sz="2000" kern="0" dirty="0" err="1">
                <a:latin typeface="+mn-lt"/>
                <a:ea typeface="굴림" charset="-127"/>
              </a:rPr>
              <a:t>pageContext</a:t>
            </a:r>
            <a:r>
              <a:rPr lang="en-US" altLang="ko-KR" sz="2000" kern="0" dirty="0">
                <a:latin typeface="+mn-lt"/>
                <a:ea typeface="굴림" charset="-127"/>
              </a:rPr>
              <a:t> </a:t>
            </a:r>
            <a:r>
              <a:rPr lang="ko-KR" altLang="en-US" sz="2000" kern="0" dirty="0">
                <a:latin typeface="+mn-lt"/>
                <a:ea typeface="굴림" charset="-127"/>
              </a:rPr>
              <a:t>객체를 통해서 다른 내부 객체에 접근할 수가 있습니다</a:t>
            </a:r>
            <a:r>
              <a:rPr lang="en-US" altLang="ko-KR" sz="2000" kern="0" dirty="0">
                <a:latin typeface="+mn-lt"/>
                <a:ea typeface="굴림" charset="-127"/>
              </a:rPr>
              <a:t>.</a:t>
            </a:r>
            <a:r>
              <a:rPr lang="ko-KR" altLang="en-US" sz="2000" kern="0" dirty="0">
                <a:latin typeface="+mn-lt"/>
                <a:ea typeface="굴림" charset="-127"/>
              </a:rPr>
              <a:t> </a:t>
            </a:r>
            <a:r>
              <a:rPr lang="en-US" altLang="ko-KR" sz="2000" kern="0" dirty="0">
                <a:latin typeface="+mn-lt"/>
                <a:ea typeface="굴림" charset="-127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" y="3176606"/>
            <a:ext cx="76581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0888" y="6081733"/>
            <a:ext cx="2562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/>
              <a:t>내부객체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ko-KR" sz="2400" b="0" dirty="0">
                <a:solidFill>
                  <a:schemeClr val="tx1"/>
                </a:solidFill>
                <a:ea typeface="굴림" charset="-127"/>
              </a:rPr>
              <a:t>page </a:t>
            </a:r>
            <a:r>
              <a:rPr lang="ko-KR" altLang="en-US" sz="2400" b="0" dirty="0">
                <a:solidFill>
                  <a:schemeClr val="tx1"/>
                </a:solidFill>
                <a:ea typeface="굴림" charset="-127"/>
              </a:rPr>
              <a:t>내부객체는 </a:t>
            </a:r>
            <a:r>
              <a:rPr lang="en-US" altLang="ko-KR" sz="2400" b="0" dirty="0">
                <a:solidFill>
                  <a:schemeClr val="tx1"/>
                </a:solidFill>
                <a:ea typeface="굴림" charset="-127"/>
              </a:rPr>
              <a:t>JSP </a:t>
            </a:r>
            <a:r>
              <a:rPr lang="ko-KR" altLang="en-US" sz="2400" b="0" dirty="0">
                <a:solidFill>
                  <a:schemeClr val="tx1"/>
                </a:solidFill>
                <a:ea typeface="굴림" charset="-127"/>
              </a:rPr>
              <a:t>페이지 그 자체를 나타내는 객체입니다</a:t>
            </a:r>
            <a:r>
              <a:rPr lang="en-US" altLang="ko-KR" sz="2400" b="0" dirty="0">
                <a:solidFill>
                  <a:schemeClr val="tx1"/>
                </a:solidFill>
                <a:ea typeface="굴림" charset="-127"/>
              </a:rPr>
              <a:t>. </a:t>
            </a:r>
            <a:r>
              <a:rPr lang="ko-KR" altLang="en-US" sz="2400" b="0" dirty="0">
                <a:solidFill>
                  <a:schemeClr val="tx1"/>
                </a:solidFill>
                <a:ea typeface="굴림" charset="-127"/>
              </a:rPr>
              <a:t>그래서 </a:t>
            </a:r>
            <a:r>
              <a:rPr lang="en-US" altLang="ko-KR" sz="2400" b="0" dirty="0">
                <a:solidFill>
                  <a:schemeClr val="tx1"/>
                </a:solidFill>
                <a:ea typeface="굴림" charset="-127"/>
              </a:rPr>
              <a:t>JSP </a:t>
            </a:r>
            <a:r>
              <a:rPr lang="ko-KR" altLang="en-US" sz="2400" b="0" dirty="0">
                <a:solidFill>
                  <a:schemeClr val="tx1"/>
                </a:solidFill>
                <a:ea typeface="굴림" charset="-127"/>
              </a:rPr>
              <a:t>페이지 내에서 </a:t>
            </a:r>
            <a:r>
              <a:rPr lang="en-US" altLang="ko-KR" sz="2400" b="0" dirty="0">
                <a:solidFill>
                  <a:schemeClr val="tx1"/>
                </a:solidFill>
                <a:ea typeface="굴림" charset="-127"/>
              </a:rPr>
              <a:t>this</a:t>
            </a:r>
            <a:r>
              <a:rPr lang="ko-KR" altLang="en-US" sz="2400" b="0" dirty="0">
                <a:solidFill>
                  <a:schemeClr val="tx1"/>
                </a:solidFill>
                <a:ea typeface="굴림" charset="-127"/>
              </a:rPr>
              <a:t>로 참조 할 수가 있습니다</a:t>
            </a:r>
            <a:r>
              <a:rPr lang="en-US" altLang="ko-KR" sz="2400" b="0" dirty="0">
                <a:solidFill>
                  <a:schemeClr val="tx1"/>
                </a:solidFill>
                <a:ea typeface="굴림" charset="-127"/>
              </a:rPr>
              <a:t>.</a:t>
            </a:r>
            <a:endParaRPr lang="en-US" altLang="ko-KR" sz="2400" b="0" kern="1200" dirty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페이지의 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info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속성값을 반환하는 예제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실행화면 </a:t>
            </a:r>
            <a:r>
              <a:rPr lang="en-US" altLang="ko-KR" sz="2000" dirty="0">
                <a:ea typeface="굴림" charset="-127"/>
              </a:rPr>
              <a:t>: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  <a:hlinkClick r:id="rId2"/>
              </a:rPr>
              <a:t>http://localhost/myapp/ch07/page1.jsp</a:t>
            </a:r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실행소스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3" action="ppaction://hlinkfile"/>
              </a:rPr>
              <a:t>source/ch07/page1.jsp</a:t>
            </a:r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3074" name="Picture 2" descr="F:\PPT\최종원고\ch07_OK\그림\7_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4546" y="4203966"/>
            <a:ext cx="3783018" cy="22968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/>
              <a:t>내부객체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0E991F-F1D4-4412-BA31-FB1CFFB9DE14}"/>
              </a:ext>
            </a:extLst>
          </p:cNvPr>
          <p:cNvSpPr/>
          <p:nvPr/>
        </p:nvSpPr>
        <p:spPr>
          <a:xfrm>
            <a:off x="539552" y="1628800"/>
            <a:ext cx="71287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&lt;%@ 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info</a:t>
            </a:r>
            <a:r>
              <a:rPr lang="ko-KR" altLang="en-US" dirty="0"/>
              <a:t> = "</a:t>
            </a:r>
            <a:r>
              <a:rPr lang="ko-KR" altLang="en-US" dirty="0" err="1"/>
              <a:t>JSPStudy.co.kr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contentType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html;charset</a:t>
            </a:r>
            <a:r>
              <a:rPr lang="ko-KR" altLang="en-US" dirty="0"/>
              <a:t>=EUC-KR"%&gt;</a:t>
            </a:r>
          </a:p>
          <a:p>
            <a:r>
              <a:rPr lang="ko-KR" altLang="en-US" dirty="0"/>
              <a:t>&lt;% </a:t>
            </a:r>
          </a:p>
          <a:p>
            <a:r>
              <a:rPr lang="ko-KR" altLang="en-US" dirty="0"/>
              <a:t>       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pageInfo</a:t>
            </a:r>
            <a:r>
              <a:rPr lang="ko-KR" altLang="en-US" dirty="0"/>
              <a:t> = </a:t>
            </a:r>
            <a:r>
              <a:rPr lang="ko-KR" altLang="en-US" dirty="0" err="1"/>
              <a:t>this.getServletInfo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%&gt;</a:t>
            </a:r>
          </a:p>
          <a:p>
            <a:r>
              <a:rPr lang="ko-KR" altLang="en-US" dirty="0"/>
              <a:t>&lt;h1&gt;</a:t>
            </a:r>
            <a:r>
              <a:rPr lang="ko-KR" altLang="en-US" dirty="0" err="1"/>
              <a:t>Page</a:t>
            </a:r>
            <a:r>
              <a:rPr lang="ko-KR" altLang="en-US" dirty="0"/>
              <a:t> Example1&lt;/h1&gt;</a:t>
            </a:r>
          </a:p>
          <a:p>
            <a:r>
              <a:rPr lang="ko-KR" altLang="en-US" dirty="0"/>
              <a:t>현재 페이지의 </a:t>
            </a:r>
            <a:r>
              <a:rPr lang="ko-KR" altLang="en-US" dirty="0" err="1"/>
              <a:t>info값</a:t>
            </a:r>
            <a:r>
              <a:rPr lang="ko-KR" altLang="en-US" dirty="0"/>
              <a:t> : &lt;%=</a:t>
            </a:r>
            <a:r>
              <a:rPr lang="ko-KR" altLang="en-US" dirty="0" err="1"/>
              <a:t>pageInfo</a:t>
            </a:r>
            <a:r>
              <a:rPr lang="ko-KR" altLang="en-US" dirty="0"/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182373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ko-KR" altLang="en-US" dirty="0"/>
              <a:t>내부객체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err="1">
                <a:latin typeface="+mn-lt"/>
                <a:ea typeface="굴림" charset="-127"/>
              </a:rPr>
              <a:t>config</a:t>
            </a:r>
            <a:r>
              <a:rPr lang="en-US" altLang="ko-KR" sz="2000" kern="0" dirty="0">
                <a:latin typeface="+mn-lt"/>
                <a:ea typeface="굴림" charset="-127"/>
              </a:rPr>
              <a:t> </a:t>
            </a:r>
            <a:r>
              <a:rPr lang="ko-KR" altLang="en-US" sz="2000" kern="0" dirty="0">
                <a:latin typeface="+mn-lt"/>
                <a:ea typeface="굴림" charset="-127"/>
              </a:rPr>
              <a:t>내부객체에는 </a:t>
            </a:r>
            <a:r>
              <a:rPr lang="en-US" altLang="ko-KR" sz="2000" kern="0" dirty="0" err="1">
                <a:latin typeface="+mn-lt"/>
                <a:ea typeface="굴림" charset="-127"/>
              </a:rPr>
              <a:t>javax.servlet.ServletConfig</a:t>
            </a:r>
            <a:r>
              <a:rPr lang="en-US" altLang="ko-KR" sz="2000" kern="0" dirty="0">
                <a:latin typeface="+mn-lt"/>
                <a:ea typeface="굴림" charset="-127"/>
              </a:rPr>
              <a:t> </a:t>
            </a:r>
            <a:r>
              <a:rPr lang="ko-KR" altLang="en-US" sz="2000" kern="0" dirty="0">
                <a:latin typeface="+mn-lt"/>
                <a:ea typeface="굴림" charset="-127"/>
              </a:rPr>
              <a:t>클래스 타입이고 </a:t>
            </a:r>
            <a:r>
              <a:rPr lang="en-US" altLang="ko-KR" sz="2000" kern="0" dirty="0" err="1">
                <a:latin typeface="+mn-lt"/>
                <a:ea typeface="굴림" charset="-127"/>
              </a:rPr>
              <a:t>Servlet</a:t>
            </a:r>
            <a:r>
              <a:rPr lang="ko-KR" altLang="en-US" sz="2000" kern="0" dirty="0">
                <a:latin typeface="+mn-lt"/>
                <a:ea typeface="굴림" charset="-127"/>
              </a:rPr>
              <a:t>이 초기화 될 때 참조 해야 할 다른 여러 정보를 가지고 있습니다</a:t>
            </a:r>
            <a:r>
              <a:rPr lang="en-US" altLang="ko-KR" sz="2000" kern="0" dirty="0">
                <a:latin typeface="+mn-lt"/>
                <a:ea typeface="굴림" charset="-127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429000"/>
            <a:ext cx="7332303" cy="1724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8525" y="5276865"/>
            <a:ext cx="22669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exeception</a:t>
            </a:r>
            <a:r>
              <a:rPr lang="en-US" altLang="ko-KR" dirty="0"/>
              <a:t> </a:t>
            </a:r>
            <a:r>
              <a:rPr lang="ko-KR" altLang="en-US" dirty="0"/>
              <a:t>내부객체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dirty="0" err="1">
                <a:ea typeface="굴림" charset="-127"/>
              </a:rPr>
              <a:t>execption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내부객체는 개발자가 </a:t>
            </a:r>
            <a:r>
              <a:rPr lang="en-US" altLang="ko-KR" sz="2000" dirty="0">
                <a:ea typeface="굴림" charset="-127"/>
              </a:rPr>
              <a:t>JSP </a:t>
            </a:r>
            <a:r>
              <a:rPr lang="ko-KR" altLang="en-US" sz="2000" dirty="0">
                <a:ea typeface="굴림" charset="-127"/>
              </a:rPr>
              <a:t>페이지에서 발생한 예외를 처리하는 페이지를 지정한 경우 에러 페이지에 전달되는 예외객체입니다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dirty="0">
                <a:ea typeface="굴림" charset="-127"/>
              </a:rPr>
              <a:t>page </a:t>
            </a:r>
            <a:r>
              <a:rPr lang="ko-KR" altLang="en-US" sz="2000" dirty="0">
                <a:ea typeface="굴림" charset="-127"/>
              </a:rPr>
              <a:t>지시자의 </a:t>
            </a:r>
            <a:r>
              <a:rPr lang="en-US" altLang="ko-KR" sz="2000" dirty="0" err="1">
                <a:ea typeface="굴림" charset="-127"/>
              </a:rPr>
              <a:t>isErrorPage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속성을 </a:t>
            </a:r>
            <a:r>
              <a:rPr lang="en-US" altLang="ko-KR" sz="2000" dirty="0">
                <a:ea typeface="굴림" charset="-127"/>
              </a:rPr>
              <a:t>true</a:t>
            </a:r>
            <a:r>
              <a:rPr lang="ko-KR" altLang="en-US" sz="2000" dirty="0">
                <a:ea typeface="굴림" charset="-127"/>
              </a:rPr>
              <a:t>로 지정한 </a:t>
            </a:r>
            <a:r>
              <a:rPr lang="en-US" altLang="ko-KR" sz="2000" dirty="0">
                <a:ea typeface="굴림" charset="-127"/>
              </a:rPr>
              <a:t>JSP </a:t>
            </a:r>
            <a:r>
              <a:rPr lang="ko-KR" altLang="en-US" sz="2000" dirty="0">
                <a:ea typeface="굴림" charset="-127"/>
              </a:rPr>
              <a:t>페이지만 사용 가능한 객체이고 예외처리를 설정한 </a:t>
            </a:r>
            <a:r>
              <a:rPr lang="en-US" altLang="ko-KR" sz="2000" dirty="0">
                <a:ea typeface="굴림" charset="-127"/>
              </a:rPr>
              <a:t>JSP </a:t>
            </a:r>
            <a:r>
              <a:rPr lang="ko-KR" altLang="en-US" sz="2000" dirty="0">
                <a:ea typeface="굴림" charset="-127"/>
              </a:rPr>
              <a:t>페이지에는 </a:t>
            </a:r>
            <a:r>
              <a:rPr lang="en-US" altLang="ko-KR" sz="2000" dirty="0" err="1">
                <a:ea typeface="굴림" charset="-127"/>
              </a:rPr>
              <a:t>errorPage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속성에 예외처리 페이지를 설정해야 합니다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>
              <a:latin typeface="+mn-lt"/>
              <a:ea typeface="굴림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25" y="5100656"/>
            <a:ext cx="56197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1375" y="6100783"/>
            <a:ext cx="23812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 </a:t>
            </a:r>
            <a:r>
              <a:rPr lang="ko-KR" altLang="en-US" dirty="0"/>
              <a:t>내부객체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>
                <a:latin typeface="+mn-lt"/>
                <a:ea typeface="굴림" charset="-127"/>
              </a:rPr>
              <a:t>out </a:t>
            </a:r>
            <a:r>
              <a:rPr lang="ko-KR" altLang="en-US" sz="2000" kern="0" dirty="0">
                <a:latin typeface="+mn-lt"/>
                <a:ea typeface="굴림" charset="-127"/>
              </a:rPr>
              <a:t>내부객체는 </a:t>
            </a:r>
            <a:r>
              <a:rPr lang="en-US" altLang="ko-KR" sz="2000" kern="0" dirty="0">
                <a:latin typeface="+mn-lt"/>
                <a:ea typeface="굴림" charset="-127"/>
              </a:rPr>
              <a:t>JSP</a:t>
            </a:r>
            <a:r>
              <a:rPr lang="ko-KR" altLang="en-US" sz="2000" kern="0" dirty="0">
                <a:latin typeface="+mn-lt"/>
                <a:ea typeface="굴림" charset="-127"/>
              </a:rPr>
              <a:t>페이지의 결과를 클라이언트에 전송해 주는 출력 </a:t>
            </a:r>
            <a:r>
              <a:rPr lang="ko-KR" altLang="en-US" sz="2000" kern="0" dirty="0" err="1">
                <a:latin typeface="+mn-lt"/>
                <a:ea typeface="굴림" charset="-127"/>
              </a:rPr>
              <a:t>스트림을</a:t>
            </a:r>
            <a:r>
              <a:rPr lang="ko-KR" altLang="en-US" sz="2000" kern="0" dirty="0">
                <a:latin typeface="+mn-lt"/>
                <a:ea typeface="굴림" charset="-127"/>
              </a:rPr>
              <a:t> 나타내며 </a:t>
            </a:r>
            <a:r>
              <a:rPr lang="en-US" altLang="ko-KR" sz="2000" kern="0" dirty="0">
                <a:latin typeface="+mn-lt"/>
                <a:ea typeface="굴림" charset="-127"/>
              </a:rPr>
              <a:t>JSP</a:t>
            </a:r>
            <a:r>
              <a:rPr lang="ko-KR" altLang="en-US" sz="2000" kern="0" dirty="0">
                <a:latin typeface="+mn-lt"/>
                <a:ea typeface="굴림" charset="-127"/>
              </a:rPr>
              <a:t>페이지가 </a:t>
            </a:r>
            <a:r>
              <a:rPr lang="ko-KR" altLang="en-US" sz="2000" kern="0" dirty="0">
                <a:ea typeface="굴림" charset="-127"/>
              </a:rPr>
              <a:t>클라이언트에게 보내는 모든 정보는 </a:t>
            </a:r>
            <a:r>
              <a:rPr lang="en-US" altLang="ko-KR" sz="2000" kern="0" dirty="0">
                <a:ea typeface="굴림" charset="-127"/>
              </a:rPr>
              <a:t>out</a:t>
            </a:r>
            <a:r>
              <a:rPr lang="ko-KR" altLang="en-US" sz="2000" kern="0" dirty="0">
                <a:ea typeface="굴림" charset="-127"/>
              </a:rPr>
              <a:t> 객체를 통해서 전달됩니다</a:t>
            </a:r>
            <a:r>
              <a:rPr lang="en-US" altLang="ko-KR" sz="2000" kern="0" dirty="0">
                <a:latin typeface="+mn-lt"/>
                <a:ea typeface="굴림" charset="-127"/>
              </a:rPr>
              <a:t>.</a:t>
            </a:r>
            <a:r>
              <a:rPr lang="ko-KR" altLang="en-US" sz="2000" kern="0" dirty="0">
                <a:latin typeface="+mn-lt"/>
                <a:ea typeface="굴림" charset="-127"/>
              </a:rPr>
              <a:t> </a:t>
            </a:r>
            <a:r>
              <a:rPr lang="en-US" altLang="ko-KR" sz="2000" kern="0" dirty="0">
                <a:latin typeface="+mn-lt"/>
                <a:ea typeface="굴림" charset="-127"/>
              </a:rPr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575" y="3309953"/>
            <a:ext cx="75628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2825" y="5715018"/>
            <a:ext cx="20383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exception </a:t>
            </a:r>
            <a:r>
              <a:rPr lang="ko-KR" altLang="en-US" dirty="0"/>
              <a:t>내부객체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3373"/>
            <a:ext cx="8229600" cy="3167065"/>
          </a:xfrm>
        </p:spPr>
        <p:txBody>
          <a:bodyPr/>
          <a:lstStyle/>
          <a:p>
            <a:pPr lvl="0">
              <a:lnSpc>
                <a:spcPct val="150000"/>
              </a:lnSpc>
              <a:buNone/>
            </a:pPr>
            <a:endParaRPr lang="en-US" altLang="ko-KR" sz="2400" b="0" kern="1200" dirty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의도적으로 예외를 발생시켜 예외처리를 하는 예제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실행화면 </a:t>
            </a:r>
            <a:r>
              <a:rPr lang="en-US" altLang="ko-KR" sz="2000" dirty="0">
                <a:ea typeface="굴림" charset="-127"/>
              </a:rPr>
              <a:t>: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  <a:hlinkClick r:id="rId2"/>
              </a:rPr>
              <a:t>http://localhost/myapp/ch07/exception1.jsp</a:t>
            </a:r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실행소스</a:t>
            </a:r>
            <a:r>
              <a:rPr lang="en-US" altLang="ko-KR" sz="2000" dirty="0">
                <a:ea typeface="굴림" charset="-127"/>
              </a:rPr>
              <a:t>(</a:t>
            </a:r>
            <a:r>
              <a:rPr lang="ko-KR" altLang="en-US" sz="2000" dirty="0">
                <a:ea typeface="굴림" charset="-127"/>
              </a:rPr>
              <a:t>예외발생 </a:t>
            </a:r>
            <a:r>
              <a:rPr lang="en-US" altLang="ko-KR" sz="2000" dirty="0" err="1">
                <a:ea typeface="굴림" charset="-127"/>
              </a:rPr>
              <a:t>jsp</a:t>
            </a:r>
            <a:r>
              <a:rPr lang="en-US" altLang="ko-KR" sz="2000" dirty="0">
                <a:ea typeface="굴림" charset="-127"/>
              </a:rPr>
              <a:t>)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3" action="ppaction://hlinkfile"/>
              </a:rPr>
              <a:t>source/ch07/exception1.jsp</a:t>
            </a:r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실행소스</a:t>
            </a:r>
            <a:r>
              <a:rPr lang="en-US" altLang="ko-KR" sz="2000" dirty="0">
                <a:ea typeface="굴림" charset="-127"/>
              </a:rPr>
              <a:t>(</a:t>
            </a:r>
            <a:r>
              <a:rPr lang="ko-KR" altLang="en-US" sz="2000" dirty="0">
                <a:ea typeface="굴림" charset="-127"/>
              </a:rPr>
              <a:t>예외처리 </a:t>
            </a:r>
            <a:r>
              <a:rPr lang="en-US" altLang="ko-KR" sz="2000" dirty="0" err="1">
                <a:ea typeface="굴림" charset="-127"/>
              </a:rPr>
              <a:t>jsp</a:t>
            </a:r>
            <a:r>
              <a:rPr lang="en-US" altLang="ko-KR" sz="2000" dirty="0">
                <a:ea typeface="굴림" charset="-127"/>
              </a:rPr>
              <a:t>)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4" action="ppaction://hlinkfile"/>
              </a:rPr>
              <a:t>source/ch07/exception2.jsp</a:t>
            </a:r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6146" name="Picture 2" descr="F:\PPT\최종원고\ch07_OK\그림\7_1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0013" y="2862284"/>
            <a:ext cx="6273821" cy="35654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exception </a:t>
            </a:r>
            <a:r>
              <a:rPr lang="ko-KR" altLang="en-US" dirty="0"/>
              <a:t>내부객체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D8D1FF-4E3D-4C94-9986-907EF1F9B871}"/>
              </a:ext>
            </a:extLst>
          </p:cNvPr>
          <p:cNvSpPr/>
          <p:nvPr/>
        </p:nvSpPr>
        <p:spPr>
          <a:xfrm>
            <a:off x="971600" y="1844824"/>
            <a:ext cx="79208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&lt;%@ 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contentType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html;charset</a:t>
            </a:r>
            <a:r>
              <a:rPr lang="ko-KR" altLang="en-US" dirty="0"/>
              <a:t>=EUC-KR"</a:t>
            </a:r>
          </a:p>
          <a:p>
            <a:r>
              <a:rPr lang="ko-KR" altLang="en-US" dirty="0"/>
              <a:t>         </a:t>
            </a:r>
            <a:r>
              <a:rPr lang="ko-KR" altLang="en-US" dirty="0" err="1"/>
              <a:t>errorPage</a:t>
            </a:r>
            <a:r>
              <a:rPr lang="ko-KR" altLang="en-US" dirty="0"/>
              <a:t>="exception2.jsp"</a:t>
            </a:r>
          </a:p>
          <a:p>
            <a:r>
              <a:rPr lang="ko-KR" altLang="en-US" dirty="0"/>
              <a:t>%&gt;</a:t>
            </a:r>
          </a:p>
          <a:p>
            <a:r>
              <a:rPr lang="ko-KR" altLang="en-US" dirty="0"/>
              <a:t>&lt;%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one</a:t>
            </a:r>
            <a:r>
              <a:rPr lang="ko-KR" altLang="en-US" dirty="0"/>
              <a:t>  = 1;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zero</a:t>
            </a:r>
            <a:r>
              <a:rPr lang="ko-KR" altLang="en-US" dirty="0"/>
              <a:t> = 0;</a:t>
            </a:r>
          </a:p>
          <a:p>
            <a:r>
              <a:rPr lang="ko-KR" altLang="en-US" dirty="0"/>
              <a:t>%&gt;</a:t>
            </a:r>
          </a:p>
          <a:p>
            <a:r>
              <a:rPr lang="ko-KR" altLang="en-US" dirty="0"/>
              <a:t>&lt;h1&gt;</a:t>
            </a:r>
            <a:r>
              <a:rPr lang="ko-KR" altLang="en-US" dirty="0" err="1"/>
              <a:t>Exception</a:t>
            </a:r>
            <a:r>
              <a:rPr lang="ko-KR" altLang="en-US" dirty="0"/>
              <a:t> Example1&lt;/h1&gt;</a:t>
            </a:r>
          </a:p>
          <a:p>
            <a:r>
              <a:rPr lang="ko-KR" altLang="en-US" dirty="0" err="1"/>
              <a:t>one</a:t>
            </a:r>
            <a:r>
              <a:rPr lang="ko-KR" altLang="en-US" dirty="0"/>
              <a:t> / </a:t>
            </a:r>
            <a:r>
              <a:rPr lang="ko-KR" altLang="en-US" dirty="0" err="1"/>
              <a:t>zero</a:t>
            </a:r>
            <a:r>
              <a:rPr lang="ko-KR" altLang="en-US" dirty="0"/>
              <a:t> = &lt;%=</a:t>
            </a:r>
            <a:r>
              <a:rPr lang="ko-KR" altLang="en-US" dirty="0" err="1"/>
              <a:t>one</a:t>
            </a:r>
            <a:r>
              <a:rPr lang="ko-KR" altLang="en-US" dirty="0"/>
              <a:t>/</a:t>
            </a:r>
            <a:r>
              <a:rPr lang="ko-KR" altLang="en-US" dirty="0" err="1"/>
              <a:t>zero</a:t>
            </a:r>
            <a:r>
              <a:rPr lang="ko-KR" altLang="en-US" dirty="0"/>
              <a:t>%&gt;&lt;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679065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exception </a:t>
            </a:r>
            <a:r>
              <a:rPr lang="ko-KR" altLang="en-US" dirty="0"/>
              <a:t>내부객체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5A2C69-016B-4896-957F-90B0BF48EC66}"/>
              </a:ext>
            </a:extLst>
          </p:cNvPr>
          <p:cNvSpPr/>
          <p:nvPr/>
        </p:nvSpPr>
        <p:spPr>
          <a:xfrm>
            <a:off x="395536" y="1412776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&lt;%@ 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contentType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html;charset</a:t>
            </a:r>
            <a:r>
              <a:rPr lang="ko-KR" altLang="en-US" dirty="0"/>
              <a:t>=EUC-KR"</a:t>
            </a:r>
          </a:p>
          <a:p>
            <a:r>
              <a:rPr lang="ko-KR" altLang="en-US" dirty="0"/>
              <a:t>                    </a:t>
            </a:r>
            <a:r>
              <a:rPr lang="ko-KR" altLang="en-US" dirty="0" err="1"/>
              <a:t>isErrorPage</a:t>
            </a:r>
            <a:r>
              <a:rPr lang="ko-KR" altLang="en-US" dirty="0"/>
              <a:t>="</a:t>
            </a:r>
            <a:r>
              <a:rPr lang="ko-KR" altLang="en-US" dirty="0" err="1"/>
              <a:t>true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%&gt;</a:t>
            </a:r>
          </a:p>
          <a:p>
            <a:r>
              <a:rPr lang="ko-KR" altLang="en-US" dirty="0"/>
              <a:t>&lt;%</a:t>
            </a:r>
          </a:p>
          <a:p>
            <a:r>
              <a:rPr lang="ko-KR" altLang="en-US" dirty="0"/>
              <a:t>   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message</a:t>
            </a:r>
            <a:r>
              <a:rPr lang="ko-KR" altLang="en-US" dirty="0"/>
              <a:t> = </a:t>
            </a:r>
            <a:r>
              <a:rPr lang="ko-KR" altLang="en-US" dirty="0" err="1"/>
              <a:t>exception.getMessage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   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objectMessage</a:t>
            </a:r>
            <a:r>
              <a:rPr lang="ko-KR" altLang="en-US" dirty="0"/>
              <a:t> = </a:t>
            </a:r>
            <a:r>
              <a:rPr lang="ko-KR" altLang="en-US" dirty="0" err="1"/>
              <a:t>exception.toString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%&gt;</a:t>
            </a:r>
          </a:p>
          <a:p>
            <a:r>
              <a:rPr lang="ko-KR" altLang="en-US" dirty="0"/>
              <a:t>에러 </a:t>
            </a:r>
            <a:r>
              <a:rPr lang="ko-KR" altLang="en-US" dirty="0" err="1"/>
              <a:t>메세지</a:t>
            </a:r>
            <a:r>
              <a:rPr lang="ko-KR" altLang="en-US" dirty="0"/>
              <a:t> : &lt;</a:t>
            </a:r>
            <a:r>
              <a:rPr lang="ko-KR" altLang="en-US" dirty="0" err="1"/>
              <a:t>b</a:t>
            </a:r>
            <a:r>
              <a:rPr lang="ko-KR" altLang="en-US" dirty="0"/>
              <a:t>&gt;&lt;%=</a:t>
            </a:r>
            <a:r>
              <a:rPr lang="ko-KR" altLang="en-US" dirty="0" err="1"/>
              <a:t>message</a:t>
            </a:r>
            <a:r>
              <a:rPr lang="ko-KR" altLang="en-US" dirty="0"/>
              <a:t>%&gt;&lt;/</a:t>
            </a:r>
            <a:r>
              <a:rPr lang="ko-KR" altLang="en-US" dirty="0" err="1"/>
              <a:t>b</a:t>
            </a:r>
            <a:r>
              <a:rPr lang="ko-KR" altLang="en-US" dirty="0"/>
              <a:t>&gt;&lt;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에러 실체의 클래스명과 에러 </a:t>
            </a:r>
            <a:r>
              <a:rPr lang="ko-KR" altLang="en-US" dirty="0" err="1"/>
              <a:t>메세지</a:t>
            </a:r>
            <a:r>
              <a:rPr lang="ko-KR" altLang="en-US" dirty="0"/>
              <a:t>  : &lt;</a:t>
            </a:r>
            <a:r>
              <a:rPr lang="ko-KR" altLang="en-US" dirty="0" err="1"/>
              <a:t>b</a:t>
            </a:r>
            <a:r>
              <a:rPr lang="ko-KR" altLang="en-US" dirty="0"/>
              <a:t>&gt;&lt;%=</a:t>
            </a:r>
            <a:r>
              <a:rPr lang="ko-KR" altLang="en-US" dirty="0" err="1"/>
              <a:t>objectMessage</a:t>
            </a:r>
            <a:r>
              <a:rPr lang="ko-KR" altLang="en-US" dirty="0"/>
              <a:t>%&gt;&lt;/</a:t>
            </a:r>
            <a:r>
              <a:rPr lang="ko-KR" altLang="en-US" dirty="0" err="1"/>
              <a:t>b</a:t>
            </a:r>
            <a:r>
              <a:rPr lang="ko-KR" altLang="en-US" dirty="0"/>
              <a:t>&gt;&lt;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631808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 </a:t>
            </a:r>
            <a:r>
              <a:rPr lang="ko-KR" altLang="en-US" dirty="0"/>
              <a:t>내부객체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986090"/>
            <a:ext cx="822960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JSP 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페이지의 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buffer 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상태를 출력하는 예제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실행화면 </a:t>
            </a:r>
            <a:r>
              <a:rPr lang="en-US" altLang="ko-KR" sz="2000" dirty="0">
                <a:ea typeface="굴림" charset="-127"/>
              </a:rPr>
              <a:t>: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  <a:hlinkClick r:id="rId2"/>
              </a:rPr>
              <a:t>http://localhost/myapp/ch07/out1.jsp</a:t>
            </a:r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실행소스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3" action="ppaction://hlinkfile"/>
              </a:rPr>
              <a:t>source/ch07/out1.jsp</a:t>
            </a:r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7170" name="Picture 2" descr="F:\PPT\최종원고\ch07_OK\그림\7_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3813" y="2500306"/>
            <a:ext cx="6278583" cy="36494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 </a:t>
            </a:r>
            <a:r>
              <a:rPr lang="ko-KR" altLang="en-US" dirty="0"/>
              <a:t>내부객체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192033-DA47-437D-9915-CA96CC80D3F3}"/>
              </a:ext>
            </a:extLst>
          </p:cNvPr>
          <p:cNvSpPr/>
          <p:nvPr/>
        </p:nvSpPr>
        <p:spPr>
          <a:xfrm>
            <a:off x="393304" y="1196752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&lt;%@ 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contentType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html;charset</a:t>
            </a:r>
            <a:r>
              <a:rPr lang="ko-KR" altLang="en-US" dirty="0"/>
              <a:t>=EUC-KR"</a:t>
            </a:r>
          </a:p>
          <a:p>
            <a:r>
              <a:rPr lang="ko-KR" altLang="en-US" dirty="0"/>
              <a:t>         </a:t>
            </a:r>
            <a:r>
              <a:rPr lang="ko-KR" altLang="en-US" dirty="0" err="1"/>
              <a:t>buffer</a:t>
            </a:r>
            <a:r>
              <a:rPr lang="ko-KR" altLang="en-US" dirty="0"/>
              <a:t>="5kb"</a:t>
            </a:r>
          </a:p>
          <a:p>
            <a:r>
              <a:rPr lang="ko-KR" altLang="en-US" dirty="0"/>
              <a:t>%&gt;</a:t>
            </a:r>
          </a:p>
          <a:p>
            <a:r>
              <a:rPr lang="ko-KR" altLang="en-US" dirty="0"/>
              <a:t>&lt;%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totalBuffer</a:t>
            </a:r>
            <a:r>
              <a:rPr lang="ko-KR" altLang="en-US" dirty="0"/>
              <a:t> = </a:t>
            </a:r>
            <a:r>
              <a:rPr lang="ko-KR" altLang="en-US" dirty="0" err="1"/>
              <a:t>out.getBufferSize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remainBuffer</a:t>
            </a:r>
            <a:r>
              <a:rPr lang="ko-KR" altLang="en-US" dirty="0"/>
              <a:t> = </a:t>
            </a:r>
            <a:r>
              <a:rPr lang="ko-KR" altLang="en-US" dirty="0" err="1"/>
              <a:t>out.getRemaining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useBuffer</a:t>
            </a:r>
            <a:r>
              <a:rPr lang="ko-KR" altLang="en-US" dirty="0"/>
              <a:t> = </a:t>
            </a:r>
            <a:r>
              <a:rPr lang="ko-KR" altLang="en-US" dirty="0" err="1"/>
              <a:t>totalBuffer</a:t>
            </a:r>
            <a:r>
              <a:rPr lang="ko-KR" altLang="en-US" dirty="0"/>
              <a:t> - </a:t>
            </a:r>
            <a:r>
              <a:rPr lang="ko-KR" altLang="en-US" dirty="0" err="1"/>
              <a:t>remainBuffer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%&gt;</a:t>
            </a:r>
          </a:p>
          <a:p>
            <a:r>
              <a:rPr lang="ko-KR" altLang="en-US" dirty="0"/>
              <a:t>&lt;h1&gt;</a:t>
            </a:r>
            <a:r>
              <a:rPr lang="ko-KR" altLang="en-US" dirty="0" err="1"/>
              <a:t>Out</a:t>
            </a:r>
            <a:r>
              <a:rPr lang="ko-KR" altLang="en-US" dirty="0"/>
              <a:t> Example1&lt;/h1&gt;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b</a:t>
            </a:r>
            <a:r>
              <a:rPr lang="ko-KR" altLang="en-US" dirty="0"/>
              <a:t>&gt;현재 페이지의 </a:t>
            </a:r>
            <a:r>
              <a:rPr lang="ko-KR" altLang="en-US" dirty="0" err="1"/>
              <a:t>Buffer</a:t>
            </a:r>
            <a:r>
              <a:rPr lang="ko-KR" altLang="en-US" dirty="0"/>
              <a:t> 상태&lt;/</a:t>
            </a:r>
            <a:r>
              <a:rPr lang="ko-KR" altLang="en-US" dirty="0" err="1"/>
              <a:t>b</a:t>
            </a:r>
            <a:r>
              <a:rPr lang="ko-KR" altLang="en-US" dirty="0"/>
              <a:t>&gt;&lt;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출력 </a:t>
            </a:r>
            <a:r>
              <a:rPr lang="ko-KR" altLang="en-US" dirty="0" err="1"/>
              <a:t>Buffer의</a:t>
            </a:r>
            <a:r>
              <a:rPr lang="ko-KR" altLang="en-US" dirty="0"/>
              <a:t> 전체 크기 : &lt;%=</a:t>
            </a:r>
            <a:r>
              <a:rPr lang="ko-KR" altLang="en-US" dirty="0" err="1"/>
              <a:t>totalBuffer</a:t>
            </a:r>
            <a:r>
              <a:rPr lang="ko-KR" altLang="en-US" dirty="0"/>
              <a:t>%&gt;</a:t>
            </a:r>
            <a:r>
              <a:rPr lang="ko-KR" altLang="en-US" dirty="0" err="1"/>
              <a:t>byte</a:t>
            </a:r>
            <a:r>
              <a:rPr lang="ko-KR" altLang="en-US" dirty="0"/>
              <a:t>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남은 </a:t>
            </a:r>
            <a:r>
              <a:rPr lang="ko-KR" altLang="en-US" dirty="0" err="1"/>
              <a:t>Buffer의</a:t>
            </a:r>
            <a:r>
              <a:rPr lang="ko-KR" altLang="en-US" dirty="0"/>
              <a:t> 크기 : &lt;%=</a:t>
            </a:r>
            <a:r>
              <a:rPr lang="ko-KR" altLang="en-US" dirty="0" err="1"/>
              <a:t>remainBuffer</a:t>
            </a:r>
            <a:r>
              <a:rPr lang="ko-KR" altLang="en-US" dirty="0"/>
              <a:t>%&gt;</a:t>
            </a:r>
            <a:r>
              <a:rPr lang="ko-KR" altLang="en-US" dirty="0" err="1"/>
              <a:t>byte</a:t>
            </a:r>
            <a:r>
              <a:rPr lang="ko-KR" altLang="en-US" dirty="0"/>
              <a:t>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현재 </a:t>
            </a:r>
            <a:r>
              <a:rPr lang="ko-KR" altLang="en-US" dirty="0" err="1"/>
              <a:t>Buffer의</a:t>
            </a:r>
            <a:r>
              <a:rPr lang="ko-KR" altLang="en-US" dirty="0"/>
              <a:t> 사용량 : &lt;%=</a:t>
            </a:r>
            <a:r>
              <a:rPr lang="ko-KR" altLang="en-US" dirty="0" err="1"/>
              <a:t>useBuffer</a:t>
            </a:r>
            <a:r>
              <a:rPr lang="ko-KR" altLang="en-US" dirty="0"/>
              <a:t>%&gt;</a:t>
            </a:r>
            <a:r>
              <a:rPr lang="ko-KR" altLang="en-US" dirty="0" err="1"/>
              <a:t>byte</a:t>
            </a:r>
            <a:r>
              <a:rPr lang="ko-KR" altLang="en-US" dirty="0"/>
              <a:t>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83946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 </a:t>
            </a:r>
            <a:r>
              <a:rPr lang="ko-KR" altLang="en-US" dirty="0"/>
              <a:t>내부객체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>
                <a:latin typeface="+mn-lt"/>
                <a:ea typeface="굴림" charset="-127"/>
              </a:rPr>
              <a:t>session </a:t>
            </a:r>
            <a:r>
              <a:rPr lang="ko-KR" altLang="en-US" sz="2000" kern="0" dirty="0">
                <a:latin typeface="+mn-lt"/>
                <a:ea typeface="굴림" charset="-127"/>
              </a:rPr>
              <a:t>내부객체는 클라이언트 요청에 대한 </a:t>
            </a:r>
            <a:r>
              <a:rPr lang="en-US" altLang="ko-KR" sz="2000" kern="0" dirty="0">
                <a:latin typeface="+mn-lt"/>
                <a:ea typeface="굴림" charset="-127"/>
              </a:rPr>
              <a:t>context</a:t>
            </a:r>
            <a:r>
              <a:rPr lang="ko-KR" altLang="en-US" sz="2000" kern="0" dirty="0">
                <a:latin typeface="+mn-lt"/>
                <a:ea typeface="굴림" charset="-127"/>
              </a:rPr>
              <a:t> 정보의 세션과 관련된 정보</a:t>
            </a:r>
            <a:r>
              <a:rPr lang="en-US" altLang="ko-KR" sz="2000" kern="0" dirty="0">
                <a:latin typeface="+mn-lt"/>
                <a:ea typeface="굴림" charset="-127"/>
              </a:rPr>
              <a:t>(</a:t>
            </a:r>
            <a:r>
              <a:rPr lang="ko-KR" altLang="en-US" sz="2000" kern="0" dirty="0">
                <a:latin typeface="+mn-lt"/>
                <a:ea typeface="굴림" charset="-127"/>
              </a:rPr>
              <a:t>데이터</a:t>
            </a:r>
            <a:r>
              <a:rPr lang="en-US" altLang="ko-KR" sz="2000" kern="0" dirty="0">
                <a:latin typeface="+mn-lt"/>
                <a:ea typeface="굴림" charset="-127"/>
              </a:rPr>
              <a:t>)</a:t>
            </a:r>
            <a:r>
              <a:rPr lang="ko-KR" altLang="en-US" sz="2000" kern="0" dirty="0">
                <a:latin typeface="+mn-lt"/>
                <a:ea typeface="굴림" charset="-127"/>
              </a:rPr>
              <a:t>를</a:t>
            </a:r>
            <a:r>
              <a:rPr lang="en-US" altLang="ko-KR" sz="2000" kern="0" dirty="0">
                <a:latin typeface="+mn-lt"/>
                <a:ea typeface="굴림" charset="-127"/>
              </a:rPr>
              <a:t> </a:t>
            </a:r>
            <a:r>
              <a:rPr lang="ko-KR" altLang="en-US" sz="2000" kern="0" dirty="0">
                <a:latin typeface="+mn-lt"/>
                <a:ea typeface="굴림" charset="-127"/>
              </a:rPr>
              <a:t>저장하고 관리하는 객체입니다</a:t>
            </a:r>
            <a:r>
              <a:rPr lang="en-US" altLang="ko-KR" sz="2000" kern="0" dirty="0">
                <a:latin typeface="+mn-lt"/>
                <a:ea typeface="굴림" charset="-127"/>
              </a:rPr>
              <a:t>.</a:t>
            </a:r>
            <a:r>
              <a:rPr lang="ko-KR" altLang="en-US" sz="2000" kern="0" dirty="0">
                <a:latin typeface="+mn-lt"/>
                <a:ea typeface="굴림" charset="-127"/>
              </a:rPr>
              <a:t> </a:t>
            </a:r>
            <a:r>
              <a:rPr lang="en-US" altLang="ko-KR" sz="2000" kern="0" dirty="0">
                <a:latin typeface="+mn-lt"/>
                <a:ea typeface="굴림" charset="-127"/>
              </a:rPr>
              <a:t>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626" y="2714620"/>
            <a:ext cx="834751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1863" y="5529279"/>
            <a:ext cx="22002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내부객체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세션을 이용한 아이디와 비밀번호를 입력하는 예제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실행화면 </a:t>
            </a:r>
            <a:r>
              <a:rPr lang="en-US" altLang="ko-KR" sz="2000" dirty="0">
                <a:ea typeface="굴림" charset="-127"/>
              </a:rPr>
              <a:t>: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  <a:hlinkClick r:id="rId2"/>
              </a:rPr>
              <a:t>http://localhost/myapp/ch07/session1.html</a:t>
            </a:r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실행소스</a:t>
            </a:r>
            <a:r>
              <a:rPr lang="en-US" altLang="ko-KR" sz="2000" dirty="0">
                <a:ea typeface="굴림" charset="-127"/>
              </a:rPr>
              <a:t>(html)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3" action="ppaction://hlinkfile"/>
              </a:rPr>
              <a:t>source/ch07/session1.html</a:t>
            </a:r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실행소스</a:t>
            </a:r>
            <a:r>
              <a:rPr lang="en-US" altLang="ko-KR" sz="2000" dirty="0">
                <a:ea typeface="굴림" charset="-127"/>
              </a:rPr>
              <a:t>(</a:t>
            </a:r>
            <a:r>
              <a:rPr lang="en-US" altLang="ko-KR" sz="2000" dirty="0" err="1">
                <a:ea typeface="굴림" charset="-127"/>
              </a:rPr>
              <a:t>jsp</a:t>
            </a:r>
            <a:r>
              <a:rPr lang="en-US" altLang="ko-KR" sz="2000" dirty="0">
                <a:ea typeface="굴림" charset="-127"/>
              </a:rPr>
              <a:t>)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4" action="ppaction://hlinkfile"/>
              </a:rPr>
              <a:t>source/ch07/session1.jsp</a:t>
            </a:r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실행소스</a:t>
            </a:r>
            <a:r>
              <a:rPr lang="en-US" altLang="ko-KR" sz="2000" dirty="0">
                <a:ea typeface="굴림" charset="-127"/>
              </a:rPr>
              <a:t>(</a:t>
            </a:r>
            <a:r>
              <a:rPr lang="en-US" altLang="ko-KR" sz="2000" dirty="0" err="1">
                <a:ea typeface="굴림" charset="-127"/>
              </a:rPr>
              <a:t>jsp</a:t>
            </a:r>
            <a:r>
              <a:rPr lang="en-US" altLang="ko-KR" sz="2000" dirty="0">
                <a:ea typeface="굴림" charset="-127"/>
              </a:rPr>
              <a:t>)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5" action="ppaction://hlinkfile"/>
              </a:rPr>
              <a:t>source/ch07/session1_1.jsp</a:t>
            </a:r>
            <a:endParaRPr lang="en-US" altLang="ko-KR" sz="2000" dirty="0">
              <a:ea typeface="굴림" charset="-127"/>
            </a:endParaRPr>
          </a:p>
          <a:p>
            <a:pPr lvl="1">
              <a:buNone/>
            </a:pPr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9218" name="Picture 2" descr="F:\PPT\최종원고\ch07_OK\그림\7_6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8" y="3214686"/>
            <a:ext cx="4064005" cy="2362222"/>
          </a:xfrm>
          <a:prstGeom prst="rect">
            <a:avLst/>
          </a:prstGeom>
          <a:noFill/>
        </p:spPr>
      </p:pic>
      <p:pic>
        <p:nvPicPr>
          <p:cNvPr id="9219" name="Picture 3" descr="F:\PPT\최종원고\ch07_OK\그림\7_6_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28794" y="4214818"/>
            <a:ext cx="3921129" cy="2279174"/>
          </a:xfrm>
          <a:prstGeom prst="rect">
            <a:avLst/>
          </a:prstGeom>
          <a:noFill/>
        </p:spPr>
      </p:pic>
      <p:pic>
        <p:nvPicPr>
          <p:cNvPr id="9220" name="Picture 4" descr="F:\PPT\최종원고\ch07_OK\그림\7_7_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3438" y="3714752"/>
            <a:ext cx="4301609" cy="25003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내부객체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05804F-7C38-408A-8650-24FD92497B88}"/>
              </a:ext>
            </a:extLst>
          </p:cNvPr>
          <p:cNvSpPr/>
          <p:nvPr/>
        </p:nvSpPr>
        <p:spPr>
          <a:xfrm>
            <a:off x="467544" y="1166843"/>
            <a:ext cx="82809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</a:t>
            </a:r>
            <a:r>
              <a:rPr lang="ko-KR" altLang="en-US" dirty="0" err="1"/>
              <a:t>html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head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meta</a:t>
            </a:r>
            <a:r>
              <a:rPr lang="ko-KR" altLang="en-US" dirty="0"/>
              <a:t> </a:t>
            </a:r>
            <a:r>
              <a:rPr lang="ko-KR" altLang="en-US" dirty="0" err="1"/>
              <a:t>http-equiv</a:t>
            </a:r>
            <a:r>
              <a:rPr lang="ko-KR" altLang="en-US" dirty="0"/>
              <a:t>="</a:t>
            </a:r>
            <a:r>
              <a:rPr lang="ko-KR" altLang="en-US" dirty="0" err="1"/>
              <a:t>Content-Type</a:t>
            </a:r>
            <a:r>
              <a:rPr lang="ko-KR" altLang="en-US" dirty="0"/>
              <a:t>" </a:t>
            </a:r>
            <a:r>
              <a:rPr lang="ko-KR" altLang="en-US" dirty="0" err="1"/>
              <a:t>content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</a:t>
            </a:r>
            <a:r>
              <a:rPr lang="ko-KR" altLang="en-US" dirty="0"/>
              <a:t>; </a:t>
            </a:r>
            <a:r>
              <a:rPr lang="ko-KR" altLang="en-US" dirty="0" err="1"/>
              <a:t>charset</a:t>
            </a:r>
            <a:r>
              <a:rPr lang="ko-KR" altLang="en-US" dirty="0"/>
              <a:t>=EUC-KR"/&gt;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head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body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&lt;h1&gt;</a:t>
            </a:r>
            <a:r>
              <a:rPr lang="ko-KR" altLang="en-US" dirty="0" err="1"/>
              <a:t>Session</a:t>
            </a:r>
            <a:r>
              <a:rPr lang="ko-KR" altLang="en-US" dirty="0"/>
              <a:t> Example1&lt;/h1&gt;</a:t>
            </a:r>
          </a:p>
          <a:p>
            <a:r>
              <a:rPr lang="ko-KR" altLang="en-US" dirty="0"/>
              <a:t> &lt;</a:t>
            </a:r>
            <a:r>
              <a:rPr lang="ko-KR" altLang="en-US" dirty="0" err="1"/>
              <a:t>form</a:t>
            </a:r>
            <a:r>
              <a:rPr lang="ko-KR" altLang="en-US" dirty="0"/>
              <a:t> </a:t>
            </a:r>
            <a:r>
              <a:rPr lang="ko-KR" altLang="en-US" dirty="0" err="1"/>
              <a:t>method</a:t>
            </a:r>
            <a:r>
              <a:rPr lang="ko-KR" altLang="en-US" dirty="0"/>
              <a:t>="</a:t>
            </a:r>
            <a:r>
              <a:rPr lang="ko-KR" altLang="en-US" dirty="0" err="1"/>
              <a:t>post</a:t>
            </a:r>
            <a:r>
              <a:rPr lang="ko-KR" altLang="en-US" dirty="0"/>
              <a:t>" </a:t>
            </a:r>
            <a:r>
              <a:rPr lang="ko-KR" altLang="en-US" dirty="0" err="1"/>
              <a:t>action</a:t>
            </a:r>
            <a:r>
              <a:rPr lang="ko-KR" altLang="en-US" dirty="0"/>
              <a:t>="session1.jsp"&gt;</a:t>
            </a:r>
          </a:p>
          <a:p>
            <a:r>
              <a:rPr lang="ko-KR" altLang="en-US" dirty="0"/>
              <a:t> 아이디 : 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id</a:t>
            </a:r>
            <a:r>
              <a:rPr lang="ko-KR" altLang="en-US" dirty="0"/>
              <a:t>"&gt;&lt;</a:t>
            </a:r>
            <a:r>
              <a:rPr lang="ko-KR" altLang="en-US" dirty="0" err="1"/>
              <a:t>p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 비밀번호 : 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type</a:t>
            </a:r>
            <a:r>
              <a:rPr lang="ko-KR" altLang="en-US" dirty="0"/>
              <a:t>="</a:t>
            </a:r>
            <a:r>
              <a:rPr lang="ko-KR" altLang="en-US" dirty="0" err="1"/>
              <a:t>password</a:t>
            </a:r>
            <a:r>
              <a:rPr lang="ko-KR" altLang="en-US" dirty="0"/>
              <a:t>"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pwd</a:t>
            </a:r>
            <a:r>
              <a:rPr lang="ko-KR" altLang="en-US" dirty="0"/>
              <a:t>"&gt;&lt;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type</a:t>
            </a:r>
            <a:r>
              <a:rPr lang="ko-KR" altLang="en-US" dirty="0"/>
              <a:t>="</a:t>
            </a:r>
            <a:r>
              <a:rPr lang="ko-KR" altLang="en-US" dirty="0" err="1"/>
              <a:t>submit</a:t>
            </a:r>
            <a:r>
              <a:rPr lang="ko-KR" altLang="en-US" dirty="0"/>
              <a:t>" </a:t>
            </a:r>
            <a:r>
              <a:rPr lang="ko-KR" altLang="en-US" dirty="0" err="1"/>
              <a:t>value</a:t>
            </a:r>
            <a:r>
              <a:rPr lang="ko-KR" altLang="en-US" dirty="0"/>
              <a:t>="로그인"&gt;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form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body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html</a:t>
            </a:r>
            <a:r>
              <a:rPr lang="ko-KR" alt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2422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내부객체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B5AD0A-7507-44C5-8C7F-8E5ED3FBF5AF}"/>
              </a:ext>
            </a:extLst>
          </p:cNvPr>
          <p:cNvSpPr/>
          <p:nvPr/>
        </p:nvSpPr>
        <p:spPr>
          <a:xfrm>
            <a:off x="251520" y="1196752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&lt;%@ 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contentType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html;charset</a:t>
            </a:r>
            <a:r>
              <a:rPr lang="ko-KR" altLang="en-US" dirty="0"/>
              <a:t>=EUC-KR＂ </a:t>
            </a:r>
            <a:r>
              <a:rPr lang="ko-KR" altLang="en-US" dirty="0" err="1"/>
              <a:t>session</a:t>
            </a:r>
            <a:r>
              <a:rPr lang="ko-KR" altLang="en-US" dirty="0"/>
              <a:t>="</a:t>
            </a:r>
            <a:r>
              <a:rPr lang="ko-KR" altLang="en-US" dirty="0" err="1"/>
              <a:t>true</a:t>
            </a:r>
            <a:r>
              <a:rPr lang="ko-KR" altLang="en-US" dirty="0"/>
              <a:t>＂ %&gt;</a:t>
            </a:r>
          </a:p>
          <a:p>
            <a:r>
              <a:rPr lang="ko-KR" altLang="en-US" dirty="0"/>
              <a:t>&lt;%</a:t>
            </a:r>
          </a:p>
          <a:p>
            <a:r>
              <a:rPr lang="ko-KR" altLang="en-US" dirty="0"/>
              <a:t>	  </a:t>
            </a:r>
            <a:r>
              <a:rPr lang="ko-KR" altLang="en-US" dirty="0" err="1"/>
              <a:t>request.setCharacterEncoding</a:t>
            </a:r>
            <a:r>
              <a:rPr lang="ko-KR" altLang="en-US" dirty="0"/>
              <a:t>("EUC-KR");</a:t>
            </a:r>
          </a:p>
          <a:p>
            <a:endParaRPr lang="ko-KR" altLang="en-US" dirty="0"/>
          </a:p>
          <a:p>
            <a:r>
              <a:rPr lang="ko-KR" altLang="en-US" dirty="0"/>
              <a:t>	  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id</a:t>
            </a:r>
            <a:r>
              <a:rPr lang="ko-KR" altLang="en-US" dirty="0"/>
              <a:t> = </a:t>
            </a:r>
            <a:r>
              <a:rPr lang="ko-KR" altLang="en-US" dirty="0" err="1"/>
              <a:t>request.getParameter</a:t>
            </a:r>
            <a:r>
              <a:rPr lang="ko-KR" altLang="en-US" dirty="0"/>
              <a:t>("</a:t>
            </a:r>
            <a:r>
              <a:rPr lang="ko-KR" altLang="en-US" dirty="0" err="1"/>
              <a:t>id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	  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pwd</a:t>
            </a:r>
            <a:r>
              <a:rPr lang="ko-KR" altLang="en-US" dirty="0"/>
              <a:t> = </a:t>
            </a:r>
            <a:r>
              <a:rPr lang="ko-KR" altLang="en-US" dirty="0" err="1"/>
              <a:t>request.getParameter</a:t>
            </a:r>
            <a:r>
              <a:rPr lang="ko-KR" altLang="en-US" dirty="0"/>
              <a:t>("</a:t>
            </a:r>
            <a:r>
              <a:rPr lang="ko-KR" altLang="en-US" dirty="0" err="1"/>
              <a:t>pwd</a:t>
            </a:r>
            <a:r>
              <a:rPr lang="ko-KR" altLang="en-US" dirty="0"/>
              <a:t>");</a:t>
            </a:r>
          </a:p>
          <a:p>
            <a:endParaRPr lang="ko-KR" altLang="en-US" dirty="0"/>
          </a:p>
          <a:p>
            <a:r>
              <a:rPr lang="ko-KR" altLang="en-US" dirty="0"/>
              <a:t>      </a:t>
            </a:r>
            <a:r>
              <a:rPr lang="ko-KR" altLang="en-US" dirty="0" err="1"/>
              <a:t>session.setAttribute</a:t>
            </a:r>
            <a:r>
              <a:rPr lang="ko-KR" altLang="en-US" dirty="0"/>
              <a:t>("</a:t>
            </a:r>
            <a:r>
              <a:rPr lang="ko-KR" altLang="en-US" dirty="0" err="1"/>
              <a:t>idKey</a:t>
            </a:r>
            <a:r>
              <a:rPr lang="ko-KR" altLang="en-US" dirty="0"/>
              <a:t>",</a:t>
            </a:r>
            <a:r>
              <a:rPr lang="ko-KR" altLang="en-US" dirty="0" err="1"/>
              <a:t>id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	  </a:t>
            </a:r>
            <a:r>
              <a:rPr lang="ko-KR" altLang="en-US" dirty="0" err="1"/>
              <a:t>session.setMaxInactiveInterval</a:t>
            </a:r>
            <a:r>
              <a:rPr lang="ko-KR" altLang="en-US" dirty="0"/>
              <a:t>(60*5);</a:t>
            </a:r>
          </a:p>
          <a:p>
            <a:r>
              <a:rPr lang="ko-KR" altLang="en-US" dirty="0"/>
              <a:t>%&gt;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3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내부객체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C42B89-1C6E-422F-93EC-A82E10523A0C}"/>
              </a:ext>
            </a:extLst>
          </p:cNvPr>
          <p:cNvSpPr/>
          <p:nvPr/>
        </p:nvSpPr>
        <p:spPr>
          <a:xfrm>
            <a:off x="395536" y="1124744"/>
            <a:ext cx="83529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&lt;h1&gt;</a:t>
            </a:r>
            <a:r>
              <a:rPr lang="ko-KR" altLang="en-US" dirty="0" err="1"/>
              <a:t>Session</a:t>
            </a:r>
            <a:r>
              <a:rPr lang="ko-KR" altLang="en-US" dirty="0"/>
              <a:t> Example1&lt;/h1&gt;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form</a:t>
            </a:r>
            <a:r>
              <a:rPr lang="ko-KR" altLang="en-US" dirty="0"/>
              <a:t> </a:t>
            </a:r>
            <a:r>
              <a:rPr lang="ko-KR" altLang="en-US" dirty="0" err="1"/>
              <a:t>method</a:t>
            </a:r>
            <a:r>
              <a:rPr lang="ko-KR" altLang="en-US" dirty="0"/>
              <a:t>="</a:t>
            </a:r>
            <a:r>
              <a:rPr lang="ko-KR" altLang="en-US" dirty="0" err="1"/>
              <a:t>post</a:t>
            </a:r>
            <a:r>
              <a:rPr lang="ko-KR" altLang="en-US" dirty="0"/>
              <a:t>" </a:t>
            </a:r>
            <a:r>
              <a:rPr lang="ko-KR" altLang="en-US" dirty="0" err="1"/>
              <a:t>action</a:t>
            </a:r>
            <a:r>
              <a:rPr lang="ko-KR" altLang="en-US" dirty="0"/>
              <a:t>="session1_1.jsp"&gt;</a:t>
            </a:r>
          </a:p>
          <a:p>
            <a:r>
              <a:rPr lang="ko-KR" altLang="en-US" dirty="0"/>
              <a:t>    1.가장 좋아하는 계절은?&lt;</a:t>
            </a:r>
            <a:r>
              <a:rPr lang="ko-KR" altLang="en-US" dirty="0" err="1"/>
              <a:t>br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	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type</a:t>
            </a:r>
            <a:r>
              <a:rPr lang="ko-KR" altLang="en-US" dirty="0"/>
              <a:t>="</a:t>
            </a:r>
            <a:r>
              <a:rPr lang="ko-KR" altLang="en-US" dirty="0" err="1"/>
              <a:t>radio</a:t>
            </a:r>
            <a:r>
              <a:rPr lang="ko-KR" altLang="en-US" dirty="0"/>
              <a:t>"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season</a:t>
            </a:r>
            <a:r>
              <a:rPr lang="ko-KR" altLang="en-US" dirty="0"/>
              <a:t>" </a:t>
            </a:r>
            <a:r>
              <a:rPr lang="ko-KR" altLang="en-US" dirty="0" err="1"/>
              <a:t>value</a:t>
            </a:r>
            <a:r>
              <a:rPr lang="ko-KR" altLang="en-US" dirty="0"/>
              <a:t>="봄"&gt;봄</a:t>
            </a:r>
          </a:p>
          <a:p>
            <a:r>
              <a:rPr lang="ko-KR" altLang="en-US" dirty="0"/>
              <a:t>	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type</a:t>
            </a:r>
            <a:r>
              <a:rPr lang="ko-KR" altLang="en-US" dirty="0"/>
              <a:t>="</a:t>
            </a:r>
            <a:r>
              <a:rPr lang="ko-KR" altLang="en-US" dirty="0" err="1"/>
              <a:t>radio</a:t>
            </a:r>
            <a:r>
              <a:rPr lang="ko-KR" altLang="en-US" dirty="0"/>
              <a:t>"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season</a:t>
            </a:r>
            <a:r>
              <a:rPr lang="ko-KR" altLang="en-US" dirty="0"/>
              <a:t>" </a:t>
            </a:r>
            <a:r>
              <a:rPr lang="ko-KR" altLang="en-US" dirty="0" err="1"/>
              <a:t>value</a:t>
            </a:r>
            <a:r>
              <a:rPr lang="ko-KR" altLang="en-US" dirty="0"/>
              <a:t>="여름"&gt;여름</a:t>
            </a:r>
          </a:p>
          <a:p>
            <a:r>
              <a:rPr lang="ko-KR" altLang="en-US" dirty="0"/>
              <a:t>	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type</a:t>
            </a:r>
            <a:r>
              <a:rPr lang="ko-KR" altLang="en-US" dirty="0"/>
              <a:t>="</a:t>
            </a:r>
            <a:r>
              <a:rPr lang="ko-KR" altLang="en-US" dirty="0" err="1"/>
              <a:t>radio</a:t>
            </a:r>
            <a:r>
              <a:rPr lang="ko-KR" altLang="en-US" dirty="0"/>
              <a:t>"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season</a:t>
            </a:r>
            <a:r>
              <a:rPr lang="ko-KR" altLang="en-US" dirty="0"/>
              <a:t>" </a:t>
            </a:r>
            <a:r>
              <a:rPr lang="ko-KR" altLang="en-US" dirty="0" err="1"/>
              <a:t>value</a:t>
            </a:r>
            <a:r>
              <a:rPr lang="ko-KR" altLang="en-US" dirty="0"/>
              <a:t>="가을"&gt;가을</a:t>
            </a:r>
          </a:p>
          <a:p>
            <a:r>
              <a:rPr lang="ko-KR" altLang="en-US" dirty="0"/>
              <a:t>	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type</a:t>
            </a:r>
            <a:r>
              <a:rPr lang="ko-KR" altLang="en-US" dirty="0"/>
              <a:t>="</a:t>
            </a:r>
            <a:r>
              <a:rPr lang="ko-KR" altLang="en-US" dirty="0" err="1"/>
              <a:t>radio</a:t>
            </a:r>
            <a:r>
              <a:rPr lang="ko-KR" altLang="en-US" dirty="0"/>
              <a:t>"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season</a:t>
            </a:r>
            <a:r>
              <a:rPr lang="ko-KR" altLang="en-US" dirty="0"/>
              <a:t>" </a:t>
            </a:r>
            <a:r>
              <a:rPr lang="ko-KR" altLang="en-US" dirty="0" err="1"/>
              <a:t>value</a:t>
            </a:r>
            <a:r>
              <a:rPr lang="ko-KR" altLang="en-US" dirty="0"/>
              <a:t>="겨울"&gt;겨울&lt;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endParaRPr lang="ko-KR" altLang="en-US" dirty="0"/>
          </a:p>
          <a:p>
            <a:r>
              <a:rPr lang="ko-KR" altLang="en-US" dirty="0"/>
              <a:t>	2.가장 좋아하는 과일은?&lt;</a:t>
            </a:r>
            <a:r>
              <a:rPr lang="ko-KR" altLang="en-US" dirty="0" err="1"/>
              <a:t>br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	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type</a:t>
            </a:r>
            <a:r>
              <a:rPr lang="ko-KR" altLang="en-US" dirty="0"/>
              <a:t>="</a:t>
            </a:r>
            <a:r>
              <a:rPr lang="ko-KR" altLang="en-US" dirty="0" err="1"/>
              <a:t>radio</a:t>
            </a:r>
            <a:r>
              <a:rPr lang="ko-KR" altLang="en-US" dirty="0"/>
              <a:t>"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fruit</a:t>
            </a:r>
            <a:r>
              <a:rPr lang="ko-KR" altLang="en-US" dirty="0"/>
              <a:t>" </a:t>
            </a:r>
            <a:r>
              <a:rPr lang="ko-KR" altLang="en-US" dirty="0" err="1"/>
              <a:t>value</a:t>
            </a:r>
            <a:r>
              <a:rPr lang="ko-KR" altLang="en-US" dirty="0"/>
              <a:t>="</a:t>
            </a:r>
            <a:r>
              <a:rPr lang="ko-KR" altLang="en-US" dirty="0" err="1"/>
              <a:t>watermelon</a:t>
            </a:r>
            <a:r>
              <a:rPr lang="ko-KR" altLang="en-US" dirty="0"/>
              <a:t>"&gt;수박</a:t>
            </a:r>
          </a:p>
          <a:p>
            <a:r>
              <a:rPr lang="ko-KR" altLang="en-US" dirty="0"/>
              <a:t>	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type</a:t>
            </a:r>
            <a:r>
              <a:rPr lang="ko-KR" altLang="en-US" dirty="0"/>
              <a:t>="</a:t>
            </a:r>
            <a:r>
              <a:rPr lang="ko-KR" altLang="en-US" dirty="0" err="1"/>
              <a:t>radio</a:t>
            </a:r>
            <a:r>
              <a:rPr lang="ko-KR" altLang="en-US" dirty="0"/>
              <a:t>"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fruit</a:t>
            </a:r>
            <a:r>
              <a:rPr lang="ko-KR" altLang="en-US" dirty="0"/>
              <a:t>" </a:t>
            </a:r>
            <a:r>
              <a:rPr lang="ko-KR" altLang="en-US" dirty="0" err="1"/>
              <a:t>value</a:t>
            </a:r>
            <a:r>
              <a:rPr lang="ko-KR" altLang="en-US" dirty="0"/>
              <a:t>="</a:t>
            </a:r>
            <a:r>
              <a:rPr lang="ko-KR" altLang="en-US" dirty="0" err="1"/>
              <a:t>melon</a:t>
            </a:r>
            <a:r>
              <a:rPr lang="ko-KR" altLang="en-US" dirty="0"/>
              <a:t>"&gt;멜론</a:t>
            </a:r>
          </a:p>
          <a:p>
            <a:r>
              <a:rPr lang="ko-KR" altLang="en-US" dirty="0"/>
              <a:t>	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type</a:t>
            </a:r>
            <a:r>
              <a:rPr lang="ko-KR" altLang="en-US" dirty="0"/>
              <a:t>="</a:t>
            </a:r>
            <a:r>
              <a:rPr lang="ko-KR" altLang="en-US" dirty="0" err="1"/>
              <a:t>radio</a:t>
            </a:r>
            <a:r>
              <a:rPr lang="ko-KR" altLang="en-US" dirty="0"/>
              <a:t>"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fruit</a:t>
            </a:r>
            <a:r>
              <a:rPr lang="ko-KR" altLang="en-US" dirty="0"/>
              <a:t>" </a:t>
            </a:r>
            <a:r>
              <a:rPr lang="ko-KR" altLang="en-US" dirty="0" err="1"/>
              <a:t>value</a:t>
            </a:r>
            <a:r>
              <a:rPr lang="ko-KR" altLang="en-US" dirty="0"/>
              <a:t>="</a:t>
            </a:r>
            <a:r>
              <a:rPr lang="ko-KR" altLang="en-US" dirty="0" err="1"/>
              <a:t>apple</a:t>
            </a:r>
            <a:r>
              <a:rPr lang="ko-KR" altLang="en-US" dirty="0"/>
              <a:t>"&gt;사과</a:t>
            </a:r>
          </a:p>
          <a:p>
            <a:r>
              <a:rPr lang="ko-KR" altLang="en-US" dirty="0"/>
              <a:t>	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type</a:t>
            </a:r>
            <a:r>
              <a:rPr lang="ko-KR" altLang="en-US" dirty="0"/>
              <a:t>="</a:t>
            </a:r>
            <a:r>
              <a:rPr lang="ko-KR" altLang="en-US" dirty="0" err="1"/>
              <a:t>radio</a:t>
            </a:r>
            <a:r>
              <a:rPr lang="ko-KR" altLang="en-US" dirty="0"/>
              <a:t>"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fruit</a:t>
            </a:r>
            <a:r>
              <a:rPr lang="ko-KR" altLang="en-US" dirty="0"/>
              <a:t>" </a:t>
            </a:r>
            <a:r>
              <a:rPr lang="ko-KR" altLang="en-US" dirty="0" err="1"/>
              <a:t>value</a:t>
            </a:r>
            <a:r>
              <a:rPr lang="ko-KR" altLang="en-US" dirty="0"/>
              <a:t>="</a:t>
            </a:r>
            <a:r>
              <a:rPr lang="ko-KR" altLang="en-US" dirty="0" err="1"/>
              <a:t>orange</a:t>
            </a:r>
            <a:r>
              <a:rPr lang="ko-KR" altLang="en-US" dirty="0"/>
              <a:t>"&gt;오렌지&lt;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	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type</a:t>
            </a:r>
            <a:r>
              <a:rPr lang="ko-KR" altLang="en-US" dirty="0"/>
              <a:t>="</a:t>
            </a:r>
            <a:r>
              <a:rPr lang="ko-KR" altLang="en-US" dirty="0" err="1"/>
              <a:t>submit</a:t>
            </a:r>
            <a:r>
              <a:rPr lang="ko-KR" altLang="en-US" dirty="0"/>
              <a:t>" </a:t>
            </a:r>
            <a:r>
              <a:rPr lang="ko-KR" altLang="en-US" dirty="0" err="1"/>
              <a:t>value</a:t>
            </a:r>
            <a:r>
              <a:rPr lang="ko-KR" altLang="en-US" dirty="0"/>
              <a:t>="결과보기"&gt;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form</a:t>
            </a:r>
            <a:r>
              <a:rPr lang="ko-KR" alt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12412061"/>
      </p:ext>
    </p:extLst>
  </p:cSld>
  <p:clrMapOvr>
    <a:masterClrMapping/>
  </p:clrMapOvr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1135</TotalTime>
  <Words>1275</Words>
  <Application>Microsoft Office PowerPoint</Application>
  <PresentationFormat>화면 슬라이드 쇼(4:3)</PresentationFormat>
  <Paragraphs>178</Paragraphs>
  <Slides>23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Verdana</vt:lpstr>
      <vt:lpstr>Wingdings</vt:lpstr>
      <vt:lpstr>최종템블릿</vt:lpstr>
      <vt:lpstr>Image</vt:lpstr>
      <vt:lpstr>PowerPoint 프레젠테이션</vt:lpstr>
      <vt:lpstr>out 내부객체</vt:lpstr>
      <vt:lpstr>out 내부객체</vt:lpstr>
      <vt:lpstr>out 내부객체</vt:lpstr>
      <vt:lpstr>session 내부객체</vt:lpstr>
      <vt:lpstr>session  내부객체</vt:lpstr>
      <vt:lpstr>session  내부객체</vt:lpstr>
      <vt:lpstr>session  내부객체</vt:lpstr>
      <vt:lpstr>session  내부객체</vt:lpstr>
      <vt:lpstr>session  내부객체</vt:lpstr>
      <vt:lpstr>session  내부객체</vt:lpstr>
      <vt:lpstr>application 내부객체</vt:lpstr>
      <vt:lpstr>application 내부객체</vt:lpstr>
      <vt:lpstr>application 내부객체</vt:lpstr>
      <vt:lpstr>pageContext 내부객체</vt:lpstr>
      <vt:lpstr>page 내부객체</vt:lpstr>
      <vt:lpstr>page 내부객체</vt:lpstr>
      <vt:lpstr>config 내부객체</vt:lpstr>
      <vt:lpstr>exeception 내부객체</vt:lpstr>
      <vt:lpstr>exception 내부객체</vt:lpstr>
      <vt:lpstr>exception 내부객체</vt:lpstr>
      <vt:lpstr>exception 내부객체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서 대원</cp:lastModifiedBy>
  <cp:revision>237</cp:revision>
  <dcterms:created xsi:type="dcterms:W3CDTF">2013-12-17T00:44:17Z</dcterms:created>
  <dcterms:modified xsi:type="dcterms:W3CDTF">2020-09-08T05:20:55Z</dcterms:modified>
</cp:coreProperties>
</file>