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337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</p:sldIdLst>
  <p:sldSz cx="12192000" cy="6858000"/>
  <p:notesSz cx="6858000" cy="9144000"/>
  <p:embeddedFontLst>
    <p:embeddedFont>
      <p:font typeface="Arial Narrow" panose="020B0606020202030204" pitchFamily="34" charset="0"/>
      <p:regular r:id="rId37"/>
      <p:bold r:id="rId38"/>
      <p:italic r:id="rId39"/>
      <p:boldItalic r:id="rId40"/>
    </p:embeddedFont>
    <p:embeddedFont>
      <p:font typeface="KoPub돋움체 Bold" panose="00000800000000000000" pitchFamily="2" charset="-127"/>
      <p:regular r:id="rId41"/>
      <p:bold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377" autoAdjust="0"/>
  </p:normalViewPr>
  <p:slideViewPr>
    <p:cSldViewPr snapToGrid="0">
      <p:cViewPr varScale="1">
        <p:scale>
          <a:sx n="81" d="100"/>
          <a:sy n="81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40039-B5EF-44EE-B0C5-2F2B0810DB1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85BB3-D602-4771-BEA9-343A2B6B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6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94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87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10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00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78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73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991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01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93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73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539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36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788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62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53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31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4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40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946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69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17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3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294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9921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1635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87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8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24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11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00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305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9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6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6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8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4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3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4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9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3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JDBC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8" name="Group 83">
            <a:extLst>
              <a:ext uri="{FF2B5EF4-FFF2-40B4-BE49-F238E27FC236}">
                <a16:creationId xmlns:a16="http://schemas.microsoft.com/office/drawing/2014/main" id="{9F8A91AF-D06C-406A-AFD1-1061143F014E}"/>
              </a:ext>
            </a:extLst>
          </p:cNvPr>
          <p:cNvGrpSpPr>
            <a:grpSpLocks/>
          </p:cNvGrpSpPr>
          <p:nvPr/>
        </p:nvGrpSpPr>
        <p:grpSpPr bwMode="auto">
          <a:xfrm>
            <a:off x="586034" y="908720"/>
            <a:ext cx="4724400" cy="685801"/>
            <a:chOff x="1296" y="1824"/>
            <a:chExt cx="2976" cy="432"/>
          </a:xfrm>
        </p:grpSpPr>
        <p:sp>
          <p:nvSpPr>
            <p:cNvPr id="9" name="AutoShape 84">
              <a:extLst>
                <a:ext uri="{FF2B5EF4-FFF2-40B4-BE49-F238E27FC236}">
                  <a16:creationId xmlns:a16="http://schemas.microsoft.com/office/drawing/2014/main" id="{730EF4F8-046B-46CC-979E-AAE2F207A0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AutoShape 85">
              <a:extLst>
                <a:ext uri="{FF2B5EF4-FFF2-40B4-BE49-F238E27FC236}">
                  <a16:creationId xmlns:a16="http://schemas.microsoft.com/office/drawing/2014/main" id="{A9AC9DDA-EC9C-49E6-B16F-505DA068BF3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Text Box 86">
              <a:extLst>
                <a:ext uri="{FF2B5EF4-FFF2-40B4-BE49-F238E27FC236}">
                  <a16:creationId xmlns:a16="http://schemas.microsoft.com/office/drawing/2014/main" id="{861976CF-942F-4B1C-893E-74F028A567D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216000">
              <a:spAutoFit/>
            </a:bodyPr>
            <a:lstStyle/>
            <a:p>
              <a:pPr eaLnBrk="0" hangingPunct="0"/>
              <a:r>
                <a:rPr lang="ko-KR" altLang="en-US" b="1" dirty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12" name="Text Box 87">
              <a:extLst>
                <a:ext uri="{FF2B5EF4-FFF2-40B4-BE49-F238E27FC236}">
                  <a16:creationId xmlns:a16="http://schemas.microsoft.com/office/drawing/2014/main" id="{7EC6E3D0-EE47-415B-8A67-A3BCDF6F6E4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>
                  <a:solidFill>
                    <a:schemeClr val="bg1"/>
                  </a:solidFill>
                  <a:ea typeface="굴림" charset="-127"/>
                </a:rPr>
                <a:t>1</a:t>
              </a:r>
            </a:p>
          </p:txBody>
        </p:sp>
      </p:grpSp>
      <p:grpSp>
        <p:nvGrpSpPr>
          <p:cNvPr id="13" name="Group 88">
            <a:extLst>
              <a:ext uri="{FF2B5EF4-FFF2-40B4-BE49-F238E27FC236}">
                <a16:creationId xmlns:a16="http://schemas.microsoft.com/office/drawing/2014/main" id="{AFE902A7-619A-42C0-B9F9-E2118821BB39}"/>
              </a:ext>
            </a:extLst>
          </p:cNvPr>
          <p:cNvGrpSpPr>
            <a:grpSpLocks/>
          </p:cNvGrpSpPr>
          <p:nvPr/>
        </p:nvGrpSpPr>
        <p:grpSpPr bwMode="auto">
          <a:xfrm>
            <a:off x="586034" y="3175248"/>
            <a:ext cx="4724400" cy="685800"/>
            <a:chOff x="1296" y="1824"/>
            <a:chExt cx="2976" cy="432"/>
          </a:xfrm>
        </p:grpSpPr>
        <p:sp>
          <p:nvSpPr>
            <p:cNvPr id="14" name="AutoShape 89">
              <a:extLst>
                <a:ext uri="{FF2B5EF4-FFF2-40B4-BE49-F238E27FC236}">
                  <a16:creationId xmlns:a16="http://schemas.microsoft.com/office/drawing/2014/main" id="{2FFFFD68-DACE-42BE-B0A5-2115852213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AutoShape 90">
              <a:extLst>
                <a:ext uri="{FF2B5EF4-FFF2-40B4-BE49-F238E27FC236}">
                  <a16:creationId xmlns:a16="http://schemas.microsoft.com/office/drawing/2014/main" id="{36D86DE2-A101-4BE2-92EF-2019FA9847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Text Box 91">
              <a:extLst>
                <a:ext uri="{FF2B5EF4-FFF2-40B4-BE49-F238E27FC236}">
                  <a16:creationId xmlns:a16="http://schemas.microsoft.com/office/drawing/2014/main" id="{219AE775-DE45-4B75-A349-795EE9A8506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216000">
              <a:spAutoFit/>
            </a:bodyPr>
            <a:lstStyle/>
            <a:p>
              <a:pPr eaLnBrk="0" hangingPunct="0"/>
              <a:r>
                <a:rPr lang="ko-KR" altLang="en-US" b="1" dirty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17" name="Text Box 92">
              <a:extLst>
                <a:ext uri="{FF2B5EF4-FFF2-40B4-BE49-F238E27FC236}">
                  <a16:creationId xmlns:a16="http://schemas.microsoft.com/office/drawing/2014/main" id="{836F2DA7-5A16-4CEE-A778-80FDCC7567A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>
                  <a:solidFill>
                    <a:schemeClr val="bg1"/>
                  </a:solidFill>
                  <a:ea typeface="굴림" charset="-127"/>
                </a:rPr>
                <a:t>2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776724E-9D49-4E2C-B3CF-B179A67E33D7}"/>
              </a:ext>
            </a:extLst>
          </p:cNvPr>
          <p:cNvSpPr txBox="1"/>
          <p:nvPr/>
        </p:nvSpPr>
        <p:spPr>
          <a:xfrm>
            <a:off x="673614" y="1556792"/>
            <a:ext cx="8796515" cy="869597"/>
          </a:xfrm>
          <a:prstGeom prst="rect">
            <a:avLst/>
          </a:prstGeom>
          <a:noFill/>
        </p:spPr>
        <p:txBody>
          <a:bodyPr wrap="square" spcCol="108000" rtlCol="0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ea typeface="굴림" charset="-127"/>
              </a:rPr>
              <a:t>프로그램에서 데이터베이스를 연동하기 위한 자바의 기술인 </a:t>
            </a:r>
            <a:r>
              <a:rPr lang="en-US" altLang="ko-KR" b="1" dirty="0">
                <a:ea typeface="굴림" charset="-127"/>
              </a:rPr>
              <a:t>JDBC</a:t>
            </a:r>
            <a:r>
              <a:rPr lang="ko-KR" altLang="en-US" b="1" dirty="0">
                <a:ea typeface="굴림" charset="-127"/>
              </a:rPr>
              <a:t>에 대해서 알아본다</a:t>
            </a:r>
            <a:r>
              <a:rPr lang="en-US" altLang="ko-KR" b="1" dirty="0">
                <a:ea typeface="굴림" charset="-127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0CFF4-9A3F-4F9B-8367-E19C3A3C6929}"/>
              </a:ext>
            </a:extLst>
          </p:cNvPr>
          <p:cNvSpPr txBox="1"/>
          <p:nvPr/>
        </p:nvSpPr>
        <p:spPr>
          <a:xfrm>
            <a:off x="673615" y="3861048"/>
            <a:ext cx="8796515" cy="2169825"/>
          </a:xfrm>
          <a:prstGeom prst="rect">
            <a:avLst/>
          </a:prstGeom>
          <a:noFill/>
        </p:spPr>
        <p:txBody>
          <a:bodyPr wrap="square" spcCol="108000" rtlCol="0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>
                <a:ea typeface="굴림" charset="-127"/>
              </a:rPr>
              <a:t>JDBC</a:t>
            </a: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ea typeface="굴림" charset="-127"/>
              </a:rPr>
              <a:t>데이터베이스 조작을 위한 자바 라이브러리 </a:t>
            </a:r>
            <a:endParaRPr lang="en-US" altLang="ko-KR" b="1" dirty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>
                <a:ea typeface="굴림" charset="-127"/>
              </a:rPr>
              <a:t>JSP</a:t>
            </a:r>
            <a:r>
              <a:rPr lang="ko-KR" altLang="en-US" b="1" dirty="0">
                <a:ea typeface="굴림" charset="-127"/>
              </a:rPr>
              <a:t>와 데이터베이스 연동</a:t>
            </a:r>
            <a:endParaRPr lang="en-US" altLang="ko-KR" b="1" dirty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>
                <a:ea typeface="굴림" charset="-127"/>
              </a:rPr>
              <a:t>ConnectionPool</a:t>
            </a:r>
            <a:r>
              <a:rPr lang="ko-KR" altLang="en-US" b="1" dirty="0">
                <a:ea typeface="굴림" charset="-127"/>
              </a:rPr>
              <a:t>을 사용한 데이터베이스 연결 기능 향상</a:t>
            </a:r>
            <a:endParaRPr lang="en-US" altLang="ko-KR" b="1" dirty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b="1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64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JDBC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72AB85-BAAE-4AEA-A548-18382A46A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68" y="885668"/>
            <a:ext cx="82296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dirty="0"/>
              <a:t>Pooling </a:t>
            </a:r>
            <a:r>
              <a:rPr lang="ko-KR" altLang="en-US" sz="2600" dirty="0"/>
              <a:t>기법</a:t>
            </a:r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  <a:p>
            <a:pPr lvl="1"/>
            <a:r>
              <a:rPr lang="ko-KR" altLang="en-US" sz="2600" dirty="0"/>
              <a:t>효율적으로 복수의 사용자에게 서비스하기 위해 미리 데이터베이스 연결을 위한 객체들을 생성 </a:t>
            </a:r>
            <a:endParaRPr lang="en-US" altLang="ko-KR" sz="2600" dirty="0"/>
          </a:p>
          <a:p>
            <a:pPr lvl="1"/>
            <a:endParaRPr lang="ko-KR" altLang="en-US" sz="2600" dirty="0"/>
          </a:p>
          <a:p>
            <a:pPr lvl="1"/>
            <a:r>
              <a:rPr lang="en-US" altLang="ko-KR" sz="2600" dirty="0"/>
              <a:t>Connection </a:t>
            </a:r>
            <a:r>
              <a:rPr lang="ko-KR" altLang="en-US" sz="2600" dirty="0"/>
              <a:t>객체의 재사용</a:t>
            </a:r>
          </a:p>
          <a:p>
            <a:pPr lvl="2"/>
            <a:r>
              <a:rPr lang="ko-KR" altLang="en-US" dirty="0"/>
              <a:t>데이터베이스 연결 객체를 매번 생성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해제하지 않고 처음 만들어둔 데이터베이스 연결 객체를 계속 사용</a:t>
            </a:r>
            <a:endParaRPr lang="en-US" altLang="ko-KR" dirty="0"/>
          </a:p>
          <a:p>
            <a:pPr lvl="2"/>
            <a:endParaRPr lang="ko-KR" altLang="en-US" sz="1800" dirty="0"/>
          </a:p>
          <a:p>
            <a:pPr lvl="1"/>
            <a:r>
              <a:rPr lang="ko-KR" altLang="en-US" sz="2600" dirty="0"/>
              <a:t>사용자에게 필요한 응답을 주는데 걸리는 시간을 단축하고 시스템 부하를 줄임</a:t>
            </a:r>
            <a:r>
              <a:rPr lang="en-US" altLang="ko-KR" sz="2600" dirty="0"/>
              <a:t> 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5504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JDBC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2CDD0C0-87AB-4134-9A1A-331300CC0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01" y="1161659"/>
            <a:ext cx="8786112" cy="4880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9AA5CC44-117C-4866-A1CF-E6E913FD0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089" y="1017643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dirty="0"/>
              <a:t>Pooling </a:t>
            </a:r>
            <a:r>
              <a:rPr lang="ko-KR" altLang="en-US" sz="2600" dirty="0"/>
              <a:t>기법의</a:t>
            </a:r>
            <a:r>
              <a:rPr lang="en-US" altLang="ko-KR" sz="2600" dirty="0"/>
              <a:t> DBConnectionMgr</a:t>
            </a:r>
          </a:p>
          <a:p>
            <a:pPr marL="0" indent="0">
              <a:buNone/>
            </a:pP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323518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JDBC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7287F33-D009-428E-8A74-17E11CD99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52736"/>
            <a:ext cx="857929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dirty="0" err="1"/>
              <a:t>ConnectionPool</a:t>
            </a:r>
            <a:r>
              <a:rPr lang="ko-KR" altLang="en-US" sz="2600" dirty="0"/>
              <a:t>과 </a:t>
            </a:r>
            <a:r>
              <a:rPr lang="en-US" altLang="ko-KR" sz="2600" dirty="0"/>
              <a:t>Bean</a:t>
            </a:r>
            <a:r>
              <a:rPr lang="ko-KR" altLang="en-US" sz="2600" dirty="0"/>
              <a:t>을 이용한 데이터베이스 연결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744BBD5-5A6B-4C1B-B73D-D961C302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78" y="1988840"/>
            <a:ext cx="760477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43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6D21B9-C911-4107-A6DD-BE3DB7B38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57" y="419101"/>
            <a:ext cx="4841242" cy="59435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0B7F64-AC4A-457E-9E98-151EDE397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750" y="472746"/>
            <a:ext cx="6684836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7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35F3CB-A1AD-45B0-A803-6B14F6423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671954"/>
            <a:ext cx="6419850" cy="4514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89A18A-CCFF-46AB-A01B-B68D09DF9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820" y="1809750"/>
            <a:ext cx="69532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9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859DF1-69BA-43FC-AEE6-9DA9D450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2968"/>
            <a:ext cx="12192000" cy="55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3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4F9BD5-DF6E-486D-B58E-9FDC05C7D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6620"/>
            <a:ext cx="12192000" cy="56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95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74BCE1-4921-4D09-A245-C6E712AA3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526"/>
            <a:ext cx="12192000" cy="56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4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_2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BF2EF7-7854-424B-94F7-5D9963FB9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82" y="722368"/>
            <a:ext cx="10420350" cy="60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37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_2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006926-28AF-4B3B-9214-D955A0CB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517855"/>
            <a:ext cx="5856458" cy="4752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9CA095-1A08-40B8-BAF4-8B03FBB14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407" y="2287361"/>
            <a:ext cx="82867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9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JDBC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2527FEAD-EB0F-4103-808E-F5751852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75" y="1105694"/>
            <a:ext cx="843528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kern="0" dirty="0"/>
              <a:t>JDBC</a:t>
            </a:r>
            <a:r>
              <a:rPr lang="ko-KR" altLang="en-US" sz="2600" kern="0" dirty="0"/>
              <a:t>란</a:t>
            </a:r>
            <a:r>
              <a:rPr lang="en-US" altLang="ko-KR" sz="2600" kern="0" dirty="0"/>
              <a:t>?</a:t>
            </a:r>
          </a:p>
          <a:p>
            <a:pPr lvl="1"/>
            <a:r>
              <a:rPr lang="ko-KR" altLang="en-US" sz="2600" kern="0" dirty="0"/>
              <a:t>데이터베이스를 다루기 위한 자바 </a:t>
            </a:r>
            <a:endParaRPr lang="en-US" altLang="ko-KR" sz="2600" kern="0" dirty="0"/>
          </a:p>
          <a:p>
            <a:pPr marL="400050" lvl="1" indent="0">
              <a:buNone/>
            </a:pPr>
            <a:r>
              <a:rPr lang="en-US" altLang="ko-KR" sz="2600" kern="0" dirty="0"/>
              <a:t>   API(Applicatin Programming Interface)</a:t>
            </a:r>
          </a:p>
          <a:p>
            <a:pPr marL="400050" lvl="1" indent="0">
              <a:buNone/>
            </a:pPr>
            <a:endParaRPr lang="en-US" altLang="ko-KR" sz="2600" kern="0" dirty="0"/>
          </a:p>
          <a:p>
            <a:pPr lvl="1"/>
            <a:r>
              <a:rPr lang="en-US" altLang="ko-KR" sz="2600" kern="0" dirty="0"/>
              <a:t>JDBC</a:t>
            </a:r>
            <a:r>
              <a:rPr lang="ko-KR" altLang="en-US" sz="2600" kern="0" dirty="0"/>
              <a:t>를 통해서 </a:t>
            </a:r>
            <a:r>
              <a:rPr lang="en-US" altLang="ko-KR" sz="2600" kern="0" dirty="0"/>
              <a:t>DBMS</a:t>
            </a:r>
            <a:r>
              <a:rPr lang="ko-KR" altLang="en-US" sz="2600" kern="0" dirty="0"/>
              <a:t>의 종류와 관계없이 질의문을 던져서 데이터를 수신</a:t>
            </a:r>
            <a:endParaRPr lang="en-US" altLang="ko-KR" sz="2600" kern="0" dirty="0"/>
          </a:p>
          <a:p>
            <a:pPr lvl="1"/>
            <a:endParaRPr lang="en-US" altLang="ko-KR" sz="2600" kern="0" dirty="0"/>
          </a:p>
          <a:p>
            <a:pPr lvl="1"/>
            <a:r>
              <a:rPr lang="ko-KR" altLang="en-US" sz="2600" kern="0" dirty="0"/>
              <a:t>각 데이터베이스의 접속에 대한 상세한 정보가 불필요</a:t>
            </a:r>
            <a:endParaRPr lang="en-US" altLang="ko-KR" sz="2600" kern="0" dirty="0"/>
          </a:p>
          <a:p>
            <a:endParaRPr lang="en-US" altLang="ko-KR" sz="2600" kern="0" dirty="0"/>
          </a:p>
        </p:txBody>
      </p:sp>
    </p:spTree>
    <p:extLst>
      <p:ext uri="{BB962C8B-B14F-4D97-AF65-F5344CB8AC3E}">
        <p14:creationId xmlns:p14="http://schemas.microsoft.com/office/powerpoint/2010/main" val="2172880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_2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66F409-779A-4578-A647-740D2F1C4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" y="603315"/>
            <a:ext cx="6130056" cy="59860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646D3C-8B54-4685-A020-DEC109291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718" y="2669601"/>
            <a:ext cx="67151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9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F4A637-7CDB-4542-8F22-532C357AD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517855"/>
            <a:ext cx="7053662" cy="44930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078D70-4C35-40A1-9832-D15464286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502" y="783194"/>
            <a:ext cx="42291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86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769A57-E01A-41E2-9A2D-A7D507162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44" y="591483"/>
            <a:ext cx="6153150" cy="2752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D0A40E-D37C-4F90-B3C9-F82FF1775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466" y="772996"/>
            <a:ext cx="5316377" cy="580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28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DF2B8D-3109-4B16-B909-A3EF35FF9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517855"/>
            <a:ext cx="5705475" cy="624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966527-DF58-45A0-BE8F-09B9B71F8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128" y="737058"/>
            <a:ext cx="5998029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49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A074D9-5804-4CB5-A541-7C116CF72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746485"/>
            <a:ext cx="6438900" cy="4686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A78753-357C-4F3B-AE68-B29E0FE8F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47984"/>
            <a:ext cx="12192000" cy="26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1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1E26B3-47A1-4BA0-B962-07F27ED76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1042987"/>
            <a:ext cx="6044994" cy="4772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B154C7-E9BA-4678-A5C6-F2526CB2C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095" y="517855"/>
            <a:ext cx="57054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51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64030B-2FF8-47CE-A57D-82D25969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902813"/>
            <a:ext cx="5021442" cy="54598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5B23A7-F2AD-444A-9A0D-C66A08D11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717" y="902813"/>
            <a:ext cx="4668996" cy="51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56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29AFD6-35E9-4E74-83E7-D427DA014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904" y="983659"/>
            <a:ext cx="44862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37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94757"/>
            <a:ext cx="12192000" cy="2356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JSP </a:t>
            </a:r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기본</a:t>
            </a:r>
            <a:r>
              <a:rPr lang="en-US" altLang="ko-KR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-DB</a:t>
            </a:r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2310339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97B115-A37D-48CE-B81F-44F6D438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123" y="983659"/>
            <a:ext cx="726672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JDBC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DEBDDA9-DE84-41B7-BB67-4AFACA954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406" y="928132"/>
            <a:ext cx="8291513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dirty="0"/>
              <a:t>JDBC</a:t>
            </a:r>
          </a:p>
          <a:p>
            <a:pPr lvl="1"/>
            <a:r>
              <a:rPr lang="en-US" altLang="ko-KR" sz="2000" dirty="0"/>
              <a:t>JDBC </a:t>
            </a:r>
            <a:r>
              <a:rPr lang="ko-KR" altLang="en-US" sz="2000" dirty="0"/>
              <a:t>인터페이스 </a:t>
            </a:r>
            <a:r>
              <a:rPr lang="en-US" altLang="ko-KR" sz="2000" dirty="0"/>
              <a:t>: </a:t>
            </a:r>
            <a:r>
              <a:rPr lang="ko-KR" altLang="en-US" sz="2000" dirty="0"/>
              <a:t>프로그래머에게 쉬운 데이터베이스와 연동되는 프로그램을 작성할 수 있게 하는 도구</a:t>
            </a:r>
          </a:p>
          <a:p>
            <a:pPr lvl="1"/>
            <a:r>
              <a:rPr lang="en-US" altLang="ko-KR" sz="2000" dirty="0"/>
              <a:t>JDBC </a:t>
            </a:r>
            <a:r>
              <a:rPr lang="ko-KR" altLang="en-US" sz="2000" dirty="0"/>
              <a:t>드라이버 </a:t>
            </a:r>
            <a:r>
              <a:rPr lang="en-US" altLang="ko-KR" sz="2000" dirty="0"/>
              <a:t>: JDBC </a:t>
            </a:r>
            <a:r>
              <a:rPr lang="ko-KR" altLang="en-US" sz="2000" dirty="0"/>
              <a:t>인터페이스를 구현하여 실제로 </a:t>
            </a:r>
            <a:r>
              <a:rPr lang="en-US" altLang="ko-KR" sz="2000" dirty="0"/>
              <a:t>DBMS</a:t>
            </a:r>
            <a:r>
              <a:rPr lang="ko-KR" altLang="en-US" sz="2000" dirty="0"/>
              <a:t>를 작동시켜서 질의를 던지고 결과를 받음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713BC81-7F81-4BAB-AD2A-41D8C0D9B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798" y="2883870"/>
            <a:ext cx="7560840" cy="259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112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5361DE-8311-4896-ABF5-1135B09F5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78" y="702592"/>
            <a:ext cx="5734050" cy="5886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14BE45-8936-4F08-9034-AF325D007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047" y="1390650"/>
            <a:ext cx="5295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0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D42D5F-5073-4E04-8D10-03C2CB887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622167"/>
            <a:ext cx="10579007" cy="62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40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BBAC5D-55CA-4E3D-A306-1B36EA675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781050"/>
            <a:ext cx="7362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68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BB5B6E-2B16-4BCD-9C8C-AF7C853D3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95" y="688156"/>
            <a:ext cx="10969409" cy="61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9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1B1154-705A-4E22-BDF7-E3193445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78" y="763031"/>
            <a:ext cx="97917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2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JDBC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CC5C660-C7FF-471E-8AF5-C17470F4A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516" y="1105694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/>
              <a:t>JDBC Driver Type</a:t>
            </a:r>
            <a:endParaRPr lang="en-US" altLang="ko-KR" sz="2600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42D9C015-D1E1-4A32-A23E-63585AA0DF50}"/>
              </a:ext>
            </a:extLst>
          </p:cNvPr>
          <p:cNvGrpSpPr>
            <a:grpSpLocks/>
          </p:cNvGrpSpPr>
          <p:nvPr/>
        </p:nvGrpSpPr>
        <p:grpSpPr bwMode="auto">
          <a:xfrm>
            <a:off x="1682816" y="1681956"/>
            <a:ext cx="7467600" cy="3989388"/>
            <a:chOff x="336" y="1494"/>
            <a:chExt cx="4704" cy="285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C0C8C69-38A3-4339-A35F-2F414474B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" y="2603"/>
              <a:ext cx="2493" cy="88"/>
            </a:xfrm>
            <a:custGeom>
              <a:avLst/>
              <a:gdLst>
                <a:gd name="T0" fmla="*/ 0 w 3360"/>
                <a:gd name="T1" fmla="*/ 120 h 120"/>
                <a:gd name="T2" fmla="*/ 0 w 3360"/>
                <a:gd name="T3" fmla="*/ 0 h 120"/>
                <a:gd name="T4" fmla="*/ 3360 w 3360"/>
                <a:gd name="T5" fmla="*/ 0 h 120"/>
                <a:gd name="T6" fmla="*/ 3360 w 3360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120">
                  <a:moveTo>
                    <a:pt x="0" y="120"/>
                  </a:moveTo>
                  <a:lnTo>
                    <a:pt x="0" y="0"/>
                  </a:lnTo>
                  <a:lnTo>
                    <a:pt x="3360" y="0"/>
                  </a:lnTo>
                  <a:lnTo>
                    <a:pt x="3360" y="12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4DFDED8C-F88D-47A0-98C8-DF37E1363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1494"/>
              <a:ext cx="1322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rIns="0"/>
            <a:lstStyle/>
            <a:p>
              <a:pPr algn="ctr" eaLnBrk="0" latinLnBrk="0" hangingPunct="0"/>
              <a:r>
                <a:rPr kumimoji="0" lang="ko-KR" altLang="en-US" dirty="0">
                  <a:latin typeface="Arial Narrow" pitchFamily="34" charset="0"/>
                </a:rPr>
                <a:t>자바 애플리케이션</a:t>
              </a: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FF58386F-5AD7-4966-BE50-BA1DD969E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2080"/>
              <a:ext cx="2081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/>
            <a:p>
              <a:pPr algn="ctr" eaLnBrk="0" latinLnBrk="0" hangingPunct="0"/>
              <a:r>
                <a:rPr kumimoji="0" lang="en-US" altLang="ko-KR" dirty="0">
                  <a:latin typeface="Arial Narrow" pitchFamily="34" charset="0"/>
                </a:rPr>
                <a:t>JDBC </a:t>
              </a:r>
              <a:r>
                <a:rPr kumimoji="0" lang="ko-KR" altLang="en-US" dirty="0">
                  <a:latin typeface="Arial Narrow" pitchFamily="34" charset="0"/>
                </a:rPr>
                <a:t>드라이버 관리자</a:t>
              </a:r>
            </a:p>
          </p:txBody>
        </p:sp>
        <p:sp>
          <p:nvSpPr>
            <p:cNvPr id="13" name="AutoShape 8">
              <a:extLst>
                <a:ext uri="{FF2B5EF4-FFF2-40B4-BE49-F238E27FC236}">
                  <a16:creationId xmlns:a16="http://schemas.microsoft.com/office/drawing/2014/main" id="{6A93C6AA-B800-4467-8826-4BA144341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" y="4018"/>
              <a:ext cx="445" cy="329"/>
            </a:xfrm>
            <a:prstGeom prst="can">
              <a:avLst>
                <a:gd name="adj" fmla="val 25000"/>
              </a:avLst>
            </a:prstGeom>
            <a:solidFill>
              <a:srgbClr val="006C5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pPr algn="ctr" eaLnBrk="0" latinLnBrk="0" hangingPunct="0"/>
              <a:r>
                <a:rPr kumimoji="0" lang="en-US" altLang="ko-KR" b="1" dirty="0">
                  <a:solidFill>
                    <a:srgbClr val="F8F8F8"/>
                  </a:solidFill>
                  <a:latin typeface="Arial Narrow" pitchFamily="34" charset="0"/>
                </a:rPr>
                <a:t>DBMS</a:t>
              </a:r>
            </a:p>
          </p:txBody>
        </p:sp>
        <p:sp>
          <p:nvSpPr>
            <p:cNvPr id="14" name="AutoShape 9">
              <a:extLst>
                <a:ext uri="{FF2B5EF4-FFF2-40B4-BE49-F238E27FC236}">
                  <a16:creationId xmlns:a16="http://schemas.microsoft.com/office/drawing/2014/main" id="{A116C508-EA5B-4090-834C-C71440306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4018"/>
              <a:ext cx="445" cy="329"/>
            </a:xfrm>
            <a:prstGeom prst="can">
              <a:avLst>
                <a:gd name="adj" fmla="val 25000"/>
              </a:avLst>
            </a:prstGeom>
            <a:solidFill>
              <a:srgbClr val="006C5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pPr algn="ctr" eaLnBrk="0" latinLnBrk="0" hangingPunct="0"/>
              <a:r>
                <a:rPr kumimoji="0" lang="en-US" altLang="ko-KR" b="1">
                  <a:solidFill>
                    <a:srgbClr val="F8F8F8"/>
                  </a:solidFill>
                  <a:latin typeface="Arial Narrow" pitchFamily="34" charset="0"/>
                </a:rPr>
                <a:t>DBMS</a:t>
              </a:r>
            </a:p>
          </p:txBody>
        </p:sp>
        <p:sp>
          <p:nvSpPr>
            <p:cNvPr id="15" name="AutoShape 10">
              <a:extLst>
                <a:ext uri="{FF2B5EF4-FFF2-40B4-BE49-F238E27FC236}">
                  <a16:creationId xmlns:a16="http://schemas.microsoft.com/office/drawing/2014/main" id="{DF552928-8BE3-42E3-AC7A-8BB7638C4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4018"/>
              <a:ext cx="445" cy="329"/>
            </a:xfrm>
            <a:prstGeom prst="can">
              <a:avLst>
                <a:gd name="adj" fmla="val 25000"/>
              </a:avLst>
            </a:prstGeom>
            <a:solidFill>
              <a:srgbClr val="006C5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pPr algn="ctr" eaLnBrk="0" latinLnBrk="0" hangingPunct="0"/>
              <a:r>
                <a:rPr kumimoji="0" lang="en-US" altLang="ko-KR" b="1">
                  <a:solidFill>
                    <a:srgbClr val="F8F8F8"/>
                  </a:solidFill>
                  <a:latin typeface="Arial Narrow" pitchFamily="34" charset="0"/>
                </a:rPr>
                <a:t>DBMS</a:t>
              </a:r>
            </a:p>
          </p:txBody>
        </p:sp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EFB64719-0C20-4607-A37F-560774B8E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4018"/>
              <a:ext cx="446" cy="329"/>
            </a:xfrm>
            <a:prstGeom prst="can">
              <a:avLst>
                <a:gd name="adj" fmla="val 25000"/>
              </a:avLst>
            </a:prstGeom>
            <a:solidFill>
              <a:srgbClr val="006C5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pPr algn="ctr" eaLnBrk="0" latinLnBrk="0" hangingPunct="0"/>
              <a:r>
                <a:rPr kumimoji="0" lang="en-US" altLang="ko-KR" b="1">
                  <a:solidFill>
                    <a:srgbClr val="F8F8F8"/>
                  </a:solidFill>
                  <a:latin typeface="Arial Narrow" pitchFamily="34" charset="0"/>
                </a:rPr>
                <a:t>DBMS</a:t>
              </a:r>
            </a:p>
          </p:txBody>
        </p:sp>
        <p:sp>
          <p:nvSpPr>
            <p:cNvPr id="17" name="AutoShape 12">
              <a:extLst>
                <a:ext uri="{FF2B5EF4-FFF2-40B4-BE49-F238E27FC236}">
                  <a16:creationId xmlns:a16="http://schemas.microsoft.com/office/drawing/2014/main" id="{25B923D3-29EF-4F80-BC07-CA95FDD59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4018"/>
              <a:ext cx="445" cy="329"/>
            </a:xfrm>
            <a:prstGeom prst="can">
              <a:avLst>
                <a:gd name="adj" fmla="val 25000"/>
              </a:avLst>
            </a:prstGeom>
            <a:solidFill>
              <a:srgbClr val="006C5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pPr algn="ctr" eaLnBrk="0" latinLnBrk="0" hangingPunct="0"/>
              <a:r>
                <a:rPr kumimoji="0" lang="en-US" altLang="ko-KR" b="1">
                  <a:solidFill>
                    <a:srgbClr val="F8F8F8"/>
                  </a:solidFill>
                  <a:latin typeface="Arial Narrow" pitchFamily="34" charset="0"/>
                </a:rPr>
                <a:t>DBMS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6B2EEB52-50BD-43CA-901E-33DB87464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906"/>
              <a:ext cx="3472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712B20EE-1AF8-4F36-8317-CAAA18D21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6" y="1819"/>
              <a:ext cx="0" cy="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59BD18A6-F437-45D4-9AC9-ABD01BDD5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0" y="2952"/>
              <a:ext cx="0" cy="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AB3A39F4-05B6-4874-9BDF-AF4A84404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0" y="3540"/>
              <a:ext cx="0" cy="4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45358686-E521-4DE5-BC6D-06A81D9A4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8" y="2952"/>
              <a:ext cx="0" cy="10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D46FD9FF-BB6A-41C5-8174-F810A5D47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2" y="2952"/>
              <a:ext cx="0" cy="10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B7A5C2EC-54E0-4575-813F-644AD7132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2" y="2952"/>
              <a:ext cx="0" cy="4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5FCA60C6-C497-4700-A910-0A8551380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5" y="3736"/>
              <a:ext cx="178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7EC323CF-494D-4EA0-8368-6D1FAC78E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3649"/>
              <a:ext cx="267" cy="3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AutoShape 22">
              <a:extLst>
                <a:ext uri="{FF2B5EF4-FFF2-40B4-BE49-F238E27FC236}">
                  <a16:creationId xmlns:a16="http://schemas.microsoft.com/office/drawing/2014/main" id="{A9FDE14E-DE16-470F-80C3-0215DCE91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2669"/>
              <a:ext cx="860" cy="356"/>
            </a:xfrm>
            <a:prstGeom prst="roundRect">
              <a:avLst>
                <a:gd name="adj" fmla="val 16667"/>
              </a:avLst>
            </a:prstGeom>
            <a:solidFill>
              <a:srgbClr val="BEE1F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/>
            <a:p>
              <a:pPr algn="ctr" eaLnBrk="0" latinLnBrk="0" hangingPunct="0"/>
              <a:r>
                <a:rPr kumimoji="0" lang="en-US" altLang="ko-KR" sz="1400">
                  <a:latin typeface="Arial Narrow" pitchFamily="34" charset="0"/>
                </a:rPr>
                <a:t>Native-Protocol </a:t>
              </a:r>
            </a:p>
            <a:p>
              <a:pPr algn="ctr" eaLnBrk="0" latinLnBrk="0" hangingPunct="0"/>
              <a:r>
                <a:rPr kumimoji="0" lang="ko-KR" altLang="en-US" sz="1400">
                  <a:latin typeface="Arial Narrow" pitchFamily="34" charset="0"/>
                </a:rPr>
                <a:t>드라이버</a:t>
              </a:r>
            </a:p>
          </p:txBody>
        </p:sp>
        <p:sp>
          <p:nvSpPr>
            <p:cNvPr id="28" name="AutoShape 23">
              <a:extLst>
                <a:ext uri="{FF2B5EF4-FFF2-40B4-BE49-F238E27FC236}">
                  <a16:creationId xmlns:a16="http://schemas.microsoft.com/office/drawing/2014/main" id="{F9432234-6F8B-4A81-9DB0-E33D58E30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3244"/>
              <a:ext cx="992" cy="304"/>
            </a:xfrm>
            <a:prstGeom prst="roundRect">
              <a:avLst>
                <a:gd name="adj" fmla="val 16667"/>
              </a:avLst>
            </a:prstGeom>
            <a:solidFill>
              <a:srgbClr val="BEE1F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pPr algn="ctr" eaLnBrk="0" latinLnBrk="0" hangingPunct="0"/>
              <a:r>
                <a:rPr kumimoji="0" lang="en-US" altLang="ko-KR">
                  <a:latin typeface="Arial Narrow" pitchFamily="34" charset="0"/>
                </a:rPr>
                <a:t>ODBC </a:t>
              </a:r>
              <a:r>
                <a:rPr kumimoji="0" lang="ko-KR" altLang="en-US">
                  <a:latin typeface="Arial Narrow" pitchFamily="34" charset="0"/>
                </a:rPr>
                <a:t>드라이버</a:t>
              </a:r>
            </a:p>
          </p:txBody>
        </p:sp>
        <p:sp>
          <p:nvSpPr>
            <p:cNvPr id="29" name="AutoShape 24">
              <a:extLst>
                <a:ext uri="{FF2B5EF4-FFF2-40B4-BE49-F238E27FC236}">
                  <a16:creationId xmlns:a16="http://schemas.microsoft.com/office/drawing/2014/main" id="{9F80BCF4-217F-4793-84EF-F0D75EC5A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3408"/>
              <a:ext cx="1063" cy="314"/>
            </a:xfrm>
            <a:prstGeom prst="roundRect">
              <a:avLst>
                <a:gd name="adj" fmla="val 16667"/>
              </a:avLst>
            </a:prstGeom>
            <a:solidFill>
              <a:srgbClr val="BEE1F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pPr algn="ctr" eaLnBrk="0" latinLnBrk="0" hangingPunct="0"/>
              <a:r>
                <a:rPr kumimoji="0" lang="en-US" altLang="ko-KR">
                  <a:latin typeface="Arial Narrow" pitchFamily="34" charset="0"/>
                </a:rPr>
                <a:t>JDBC </a:t>
              </a:r>
              <a:r>
                <a:rPr kumimoji="0" lang="ko-KR" altLang="en-US">
                  <a:latin typeface="Arial Narrow" pitchFamily="34" charset="0"/>
                </a:rPr>
                <a:t>미들웨어</a:t>
              </a:r>
            </a:p>
          </p:txBody>
        </p:sp>
        <p:sp>
          <p:nvSpPr>
            <p:cNvPr id="30" name="AutoShape 25">
              <a:extLst>
                <a:ext uri="{FF2B5EF4-FFF2-40B4-BE49-F238E27FC236}">
                  <a16:creationId xmlns:a16="http://schemas.microsoft.com/office/drawing/2014/main" id="{C4B9F2E8-C17F-41BF-AB13-44332F52C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2669"/>
              <a:ext cx="746" cy="356"/>
            </a:xfrm>
            <a:prstGeom prst="roundRect">
              <a:avLst>
                <a:gd name="adj" fmla="val 16667"/>
              </a:avLst>
            </a:prstGeom>
            <a:solidFill>
              <a:srgbClr val="BEE1F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/>
            <a:p>
              <a:pPr algn="ctr" eaLnBrk="0" latinLnBrk="0" hangingPunct="0"/>
              <a:r>
                <a:rPr kumimoji="0" lang="en-US" altLang="ko-KR" sz="1400">
                  <a:latin typeface="Arial Narrow" pitchFamily="34" charset="0"/>
                </a:rPr>
                <a:t>JDBC-ODBC </a:t>
              </a:r>
            </a:p>
            <a:p>
              <a:pPr algn="ctr" eaLnBrk="0" latinLnBrk="0" hangingPunct="0"/>
              <a:r>
                <a:rPr kumimoji="0" lang="ko-KR" altLang="en-US" sz="1400">
                  <a:latin typeface="Arial Narrow" pitchFamily="34" charset="0"/>
                </a:rPr>
                <a:t>드라이버</a:t>
              </a:r>
            </a:p>
          </p:txBody>
        </p:sp>
        <p:sp>
          <p:nvSpPr>
            <p:cNvPr id="31" name="Text Box 26">
              <a:extLst>
                <a:ext uri="{FF2B5EF4-FFF2-40B4-BE49-F238E27FC236}">
                  <a16:creationId xmlns:a16="http://schemas.microsoft.com/office/drawing/2014/main" id="{D118AD58-89A5-47AD-955B-2A26BC72F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" y="1819"/>
              <a:ext cx="80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latinLnBrk="0" hangingPunct="0"/>
              <a:r>
                <a:rPr kumimoji="0" lang="en-US" altLang="ko-KR" b="1">
                  <a:latin typeface="Arial Narrow" pitchFamily="34" charset="0"/>
                </a:rPr>
                <a:t>JDBC API</a:t>
              </a:r>
            </a:p>
          </p:txBody>
        </p:sp>
        <p:sp>
          <p:nvSpPr>
            <p:cNvPr id="32" name="Text Box 27">
              <a:extLst>
                <a:ext uri="{FF2B5EF4-FFF2-40B4-BE49-F238E27FC236}">
                  <a16:creationId xmlns:a16="http://schemas.microsoft.com/office/drawing/2014/main" id="{1C24856B-F43E-44C3-BCF5-FA1CD30AF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3" y="2429"/>
              <a:ext cx="115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0" latinLnBrk="0" hangingPunct="0"/>
              <a:r>
                <a:rPr kumimoji="0" lang="en-US" altLang="ko-KR" b="1">
                  <a:latin typeface="Arial Narrow" pitchFamily="34" charset="0"/>
                </a:rPr>
                <a:t>JDBC </a:t>
              </a:r>
              <a:r>
                <a:rPr kumimoji="0" lang="ko-KR" altLang="en-US" b="1">
                  <a:latin typeface="Arial Narrow" pitchFamily="34" charset="0"/>
                </a:rPr>
                <a:t>드라이버 </a:t>
              </a:r>
              <a:r>
                <a:rPr kumimoji="0" lang="en-US" altLang="ko-KR" b="1">
                  <a:latin typeface="Arial Narrow" pitchFamily="34" charset="0"/>
                </a:rPr>
                <a:t>API</a:t>
              </a:r>
            </a:p>
            <a:p>
              <a:pPr algn="just" eaLnBrk="0" latinLnBrk="0" hangingPunct="0"/>
              <a:endParaRPr kumimoji="0" lang="en-US" altLang="ko-KR">
                <a:latin typeface="Arial Narrow" pitchFamily="34" charset="0"/>
              </a:endParaRPr>
            </a:p>
          </p:txBody>
        </p:sp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DCD3ABAA-91E9-4CA2-8ED6-F9110C393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87"/>
              <a:ext cx="3472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29">
              <a:extLst>
                <a:ext uri="{FF2B5EF4-FFF2-40B4-BE49-F238E27FC236}">
                  <a16:creationId xmlns:a16="http://schemas.microsoft.com/office/drawing/2014/main" id="{29958598-B262-4174-BE18-3EE5F559E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2" y="2603"/>
              <a:ext cx="0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A1BD8A33-A199-4A77-94C1-D766F57A9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9" y="2603"/>
              <a:ext cx="0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AutoShape 31">
              <a:extLst>
                <a:ext uri="{FF2B5EF4-FFF2-40B4-BE49-F238E27FC236}">
                  <a16:creationId xmlns:a16="http://schemas.microsoft.com/office/drawing/2014/main" id="{0A76FAB3-DE0D-42A7-8816-2468522A5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2669"/>
              <a:ext cx="717" cy="356"/>
            </a:xfrm>
            <a:prstGeom prst="roundRect">
              <a:avLst>
                <a:gd name="adj" fmla="val 16667"/>
              </a:avLst>
            </a:prstGeom>
            <a:solidFill>
              <a:srgbClr val="BEE1F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/>
            <a:p>
              <a:pPr algn="ctr" eaLnBrk="0" latinLnBrk="0" hangingPunct="0"/>
              <a:r>
                <a:rPr kumimoji="0" lang="en-US" altLang="ko-KR" sz="1400">
                  <a:latin typeface="Arial Narrow" pitchFamily="34" charset="0"/>
                </a:rPr>
                <a:t>Net-Protocol </a:t>
              </a:r>
            </a:p>
            <a:p>
              <a:pPr algn="ctr" eaLnBrk="0" latinLnBrk="0" hangingPunct="0"/>
              <a:r>
                <a:rPr kumimoji="0" lang="ko-KR" altLang="en-US" sz="1400">
                  <a:latin typeface="Arial Narrow" pitchFamily="34" charset="0"/>
                </a:rPr>
                <a:t>드라이버</a:t>
              </a:r>
            </a:p>
          </p:txBody>
        </p:sp>
        <p:sp>
          <p:nvSpPr>
            <p:cNvPr id="37" name="AutoShape 32">
              <a:extLst>
                <a:ext uri="{FF2B5EF4-FFF2-40B4-BE49-F238E27FC236}">
                  <a16:creationId xmlns:a16="http://schemas.microsoft.com/office/drawing/2014/main" id="{25C99DB3-B89F-4CAF-9F27-0F89E2906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2676"/>
              <a:ext cx="710" cy="355"/>
            </a:xfrm>
            <a:prstGeom prst="roundRect">
              <a:avLst>
                <a:gd name="adj" fmla="val 16667"/>
              </a:avLst>
            </a:prstGeom>
            <a:solidFill>
              <a:srgbClr val="BEE1F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/>
            <a:p>
              <a:pPr algn="ctr" eaLnBrk="0" latinLnBrk="0" hangingPunct="0"/>
              <a:r>
                <a:rPr kumimoji="0" lang="en-US" altLang="ko-KR" sz="1400">
                  <a:latin typeface="Arial Narrow" pitchFamily="34" charset="0"/>
                </a:rPr>
                <a:t>Native-API </a:t>
              </a:r>
            </a:p>
            <a:p>
              <a:pPr algn="ctr" eaLnBrk="0" latinLnBrk="0" hangingPunct="0"/>
              <a:r>
                <a:rPr kumimoji="0" lang="ko-KR" altLang="en-US" sz="1400">
                  <a:latin typeface="Arial Narrow" pitchFamily="34" charset="0"/>
                </a:rPr>
                <a:t>드라이버</a:t>
              </a: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B902502-8E80-4FDD-81E6-D67FF5BD82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6" y="2342"/>
              <a:ext cx="0" cy="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928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JDBC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E87F43C4-F9DB-4037-9FF3-7CE7ED475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70" y="1201509"/>
            <a:ext cx="9011344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2600" dirty="0"/>
              <a:t>JDBC API (</a:t>
            </a:r>
            <a:r>
              <a:rPr lang="en-US" altLang="ko-KR" sz="2600" dirty="0" err="1"/>
              <a:t>java.sql</a:t>
            </a:r>
            <a:r>
              <a:rPr lang="en-US" altLang="ko-KR" sz="2600" dirty="0"/>
              <a:t> </a:t>
            </a:r>
            <a:r>
              <a:rPr lang="ko-KR" altLang="en-US" sz="2600" dirty="0"/>
              <a:t>패키지</a:t>
            </a:r>
            <a:r>
              <a:rPr lang="en-US" altLang="ko-KR" sz="2600" dirty="0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sz="2200" dirty="0"/>
              <a:t>Driver : </a:t>
            </a:r>
            <a:r>
              <a:rPr lang="ko-KR" altLang="en-US" sz="2200" dirty="0"/>
              <a:t>모든 드라이버 클래스들이 구현해야 하는 인터페이스</a:t>
            </a:r>
          </a:p>
          <a:p>
            <a:pPr lvl="1">
              <a:lnSpc>
                <a:spcPct val="130000"/>
              </a:lnSpc>
            </a:pPr>
            <a:r>
              <a:rPr lang="en-US" altLang="ko-KR" sz="2200" dirty="0" err="1"/>
              <a:t>DriverManager</a:t>
            </a:r>
            <a:r>
              <a:rPr lang="en-US" altLang="ko-KR" sz="2200" dirty="0"/>
              <a:t> : </a:t>
            </a:r>
            <a:r>
              <a:rPr lang="ko-KR" altLang="en-US" sz="2200" dirty="0"/>
              <a:t>드라이버를 로드하고 데이터베이스에 연결</a:t>
            </a:r>
          </a:p>
          <a:p>
            <a:pPr lvl="1">
              <a:lnSpc>
                <a:spcPct val="130000"/>
              </a:lnSpc>
            </a:pPr>
            <a:r>
              <a:rPr lang="en-US" altLang="ko-KR" sz="2200" dirty="0"/>
              <a:t>Connection : </a:t>
            </a:r>
            <a:r>
              <a:rPr lang="ko-KR" altLang="en-US" sz="2200" dirty="0"/>
              <a:t>특정 데이터베이스와의 연결</a:t>
            </a:r>
          </a:p>
          <a:p>
            <a:pPr lvl="1">
              <a:lnSpc>
                <a:spcPct val="130000"/>
              </a:lnSpc>
            </a:pPr>
            <a:r>
              <a:rPr lang="en-US" altLang="ko-KR" sz="2200" dirty="0"/>
              <a:t>Statement : SQL</a:t>
            </a:r>
            <a:r>
              <a:rPr lang="ko-KR" altLang="en-US" sz="2200" dirty="0"/>
              <a:t>문을 실행해 작성된 결과를 반환</a:t>
            </a:r>
          </a:p>
          <a:p>
            <a:pPr lvl="1">
              <a:lnSpc>
                <a:spcPct val="130000"/>
              </a:lnSpc>
            </a:pPr>
            <a:r>
              <a:rPr lang="en-US" altLang="ko-KR" sz="2200" dirty="0" err="1"/>
              <a:t>PreparedStatement</a:t>
            </a:r>
            <a:r>
              <a:rPr lang="en-US" altLang="ko-KR" sz="2200" dirty="0"/>
              <a:t> : </a:t>
            </a:r>
            <a:r>
              <a:rPr lang="ko-KR" altLang="en-US" sz="2200" dirty="0"/>
              <a:t>사전에 컴파일 된 </a:t>
            </a:r>
            <a:r>
              <a:rPr lang="en-US" altLang="ko-KR" sz="2200" dirty="0"/>
              <a:t>SQL</a:t>
            </a:r>
            <a:r>
              <a:rPr lang="ko-KR" altLang="en-US" sz="2200" dirty="0"/>
              <a:t>문을 실행</a:t>
            </a:r>
          </a:p>
          <a:p>
            <a:pPr lvl="1">
              <a:lnSpc>
                <a:spcPct val="130000"/>
              </a:lnSpc>
            </a:pPr>
            <a:r>
              <a:rPr lang="en-US" altLang="ko-KR" sz="2200" dirty="0" err="1"/>
              <a:t>ResultSet</a:t>
            </a:r>
            <a:r>
              <a:rPr lang="en-US" altLang="ko-KR" sz="2200" dirty="0"/>
              <a:t> : SQL</a:t>
            </a:r>
            <a:r>
              <a:rPr lang="ko-KR" altLang="en-US" sz="2200" dirty="0"/>
              <a:t>문에 대한 결과를 얻어냄</a:t>
            </a:r>
          </a:p>
        </p:txBody>
      </p:sp>
    </p:spTree>
    <p:extLst>
      <p:ext uri="{BB962C8B-B14F-4D97-AF65-F5344CB8AC3E}">
        <p14:creationId xmlns:p14="http://schemas.microsoft.com/office/powerpoint/2010/main" val="65965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JDBC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8B7798-C5F7-4019-9CA6-5650615E9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595" y="944050"/>
            <a:ext cx="4038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dirty="0"/>
              <a:t>JDBC </a:t>
            </a:r>
            <a:r>
              <a:rPr lang="ko-KR" altLang="en-US" sz="2600" dirty="0"/>
              <a:t>프로그래밍 단계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E9F69DA-BD8E-491A-A6EA-34BBC6C4B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71" y="1448105"/>
            <a:ext cx="7200800" cy="434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10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JDBC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2ECD20-1141-436D-B9C2-E9A601DBD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594" y="1123159"/>
            <a:ext cx="4038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dirty="0"/>
              <a:t>JDBC </a:t>
            </a:r>
            <a:r>
              <a:rPr lang="ko-KR" altLang="en-US" sz="2600" dirty="0"/>
              <a:t>프로그래밍 단계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A5F685B-EA98-4763-8196-2B1781A3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71" y="1627215"/>
            <a:ext cx="7200799" cy="2948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20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JDBC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E00A8B-A67D-4A86-8ABF-F9EA543F4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68" y="946985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/>
              <a:t>JSP </a:t>
            </a:r>
            <a:r>
              <a:rPr lang="ko-KR" altLang="en-US" sz="2600"/>
              <a:t>페이지 내에서 직접 데이터베이스 관련 코드가 혼재되어 있어 추후 페이지 변경 등의 작업이 있을 때 유리하지 못함</a:t>
            </a:r>
            <a:endParaRPr lang="ko-KR" altLang="en-US" sz="2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B79B27F-BB6F-45D0-8AF8-8F627F958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908" y="2387616"/>
            <a:ext cx="6552728" cy="318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66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JDBC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702C2DF-1FFE-43CE-9D09-B747FE97E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75" y="944724"/>
            <a:ext cx="82296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dirty="0" err="1"/>
              <a:t>ConnectionPool</a:t>
            </a:r>
            <a:r>
              <a:rPr lang="ko-KR" altLang="en-US" sz="2600" dirty="0"/>
              <a:t>이란</a:t>
            </a:r>
            <a:r>
              <a:rPr lang="en-US" altLang="ko-KR" sz="2600" dirty="0"/>
              <a:t>?</a:t>
            </a:r>
          </a:p>
          <a:p>
            <a:pPr marL="0" indent="0">
              <a:buNone/>
            </a:pPr>
            <a:endParaRPr lang="en-US" altLang="ko-KR" sz="2600" dirty="0"/>
          </a:p>
          <a:p>
            <a:pPr lvl="1"/>
            <a:r>
              <a:rPr lang="ko-KR" altLang="en-US" sz="2600" dirty="0"/>
              <a:t>웹 프로그램은 실질적으로 데이터베이스에 연결하고</a:t>
            </a:r>
            <a:r>
              <a:rPr lang="en-US" altLang="ko-KR" sz="2600" dirty="0"/>
              <a:t>, </a:t>
            </a:r>
            <a:r>
              <a:rPr lang="ko-KR" altLang="en-US" sz="2600" dirty="0"/>
              <a:t>질의를 던지고</a:t>
            </a:r>
            <a:r>
              <a:rPr lang="en-US" altLang="ko-KR" sz="2600" dirty="0"/>
              <a:t>, </a:t>
            </a:r>
            <a:r>
              <a:rPr lang="ko-KR" altLang="en-US" sz="2600" dirty="0"/>
              <a:t>결과를 받아오는 부분에서 많은 시간을 소요</a:t>
            </a:r>
            <a:endParaRPr lang="en-US" altLang="ko-KR" sz="2600" dirty="0"/>
          </a:p>
          <a:p>
            <a:pPr marL="457200" lvl="1" indent="0">
              <a:buNone/>
            </a:pPr>
            <a:endParaRPr lang="ko-KR" altLang="en-US" sz="2600" dirty="0"/>
          </a:p>
          <a:p>
            <a:pPr lvl="1"/>
            <a:r>
              <a:rPr lang="ko-KR" altLang="en-US" sz="2600" dirty="0"/>
              <a:t>이러한 과정이 서버에 많은 부하를 준다</a:t>
            </a:r>
            <a:r>
              <a:rPr lang="en-US" altLang="ko-KR" sz="2600" dirty="0"/>
              <a:t>.</a:t>
            </a:r>
          </a:p>
          <a:p>
            <a:pPr marL="457200" lvl="1" indent="0">
              <a:buNone/>
            </a:pPr>
            <a:endParaRPr lang="ko-KR" altLang="en-US" sz="2600" dirty="0"/>
          </a:p>
          <a:p>
            <a:pPr lvl="1"/>
            <a:r>
              <a:rPr lang="en-US" altLang="ko-KR" sz="2600" dirty="0" err="1"/>
              <a:t>ConnectionPool</a:t>
            </a:r>
            <a:r>
              <a:rPr lang="en-US" altLang="ko-KR" sz="2600" dirty="0"/>
              <a:t> </a:t>
            </a:r>
            <a:r>
              <a:rPr lang="ko-KR" altLang="en-US" sz="2600" dirty="0"/>
              <a:t>을 사용해서 보다 효율적으로 데이터베이스에 연동</a:t>
            </a:r>
          </a:p>
        </p:txBody>
      </p:sp>
    </p:spTree>
    <p:extLst>
      <p:ext uri="{BB962C8B-B14F-4D97-AF65-F5344CB8AC3E}">
        <p14:creationId xmlns:p14="http://schemas.microsoft.com/office/powerpoint/2010/main" val="363378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358</Words>
  <Application>Microsoft Office PowerPoint</Application>
  <PresentationFormat>와이드스크린</PresentationFormat>
  <Paragraphs>133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Wingdings</vt:lpstr>
      <vt:lpstr>Arial Narrow</vt:lpstr>
      <vt:lpstr>맑은 고딕</vt:lpstr>
      <vt:lpstr>KoPub돋움체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한국전력공사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배수미</dc:creator>
  <cp:lastModifiedBy>서 대원</cp:lastModifiedBy>
  <cp:revision>111</cp:revision>
  <dcterms:created xsi:type="dcterms:W3CDTF">2020-03-23T02:43:54Z</dcterms:created>
  <dcterms:modified xsi:type="dcterms:W3CDTF">2021-10-11T01:55:21Z</dcterms:modified>
</cp:coreProperties>
</file>