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2" r:id="rId3"/>
    <p:sldId id="264" r:id="rId4"/>
    <p:sldId id="267" r:id="rId5"/>
    <p:sldId id="273" r:id="rId6"/>
    <p:sldId id="274" r:id="rId7"/>
    <p:sldId id="261" r:id="rId8"/>
    <p:sldId id="282" r:id="rId9"/>
    <p:sldId id="283" r:id="rId10"/>
    <p:sldId id="277" r:id="rId11"/>
    <p:sldId id="278" r:id="rId12"/>
    <p:sldId id="281" r:id="rId13"/>
    <p:sldId id="279" r:id="rId14"/>
    <p:sldId id="262" r:id="rId15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4" d="100"/>
          <a:sy n="64" d="100"/>
        </p:scale>
        <p:origin x="752" y="4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61C43-90B0-443C-86EC-3C0DD5DA01AA}" type="datetime1">
              <a:rPr lang="fr-FR" smtClean="0"/>
              <a:t>14/03/2022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69C82B5-293F-43D8-BDBA-2AB8C5A97E24}" type="datetime1">
              <a:rPr lang="fr-FR" noProof="0" smtClean="0"/>
              <a:t>14/03/2022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6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10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060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5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943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97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 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13" name="Connecteur droit 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15" name="Connecteur droit 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 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B63F34-E62A-42EB-8BBE-5D97981BDF99}" type="datetime1">
              <a:rPr lang="fr-FR" noProof="0" smtClean="0"/>
              <a:t>14/03/2022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8D6F8-A827-43B4-8C73-878D7AB60B7E}" type="datetime1">
              <a:rPr lang="fr-FR" noProof="0" smtClean="0"/>
              <a:t>14/03/2022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8" name="Rectangle 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 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1" name="Connecteur droit 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 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cxnSp>
        <p:nvCxnSpPr>
          <p:cNvPr id="14" name="Connecteur droit 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EE86DE-C0F5-4589-B42C-0AB3ABDBEEBE}" type="datetime1">
              <a:rPr lang="fr-FR" noProof="0" smtClean="0"/>
              <a:t>14/03/2022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D930E9-522E-4B98-907D-6FC3AD7E907B}" type="datetime1">
              <a:rPr lang="fr-FR" noProof="0" smtClean="0"/>
              <a:t>14/03/2022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0" name="Rectangle 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4" name="Rectangle 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22" name="Connecteur droit 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cxnSp>
        <p:nvCxnSpPr>
          <p:cNvPr id="23" name="Connecteur droit 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 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30" name="Rectangle 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31" name="Connecteur droit 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33" name="Connecteur droit 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081AF74-AAE7-463E-86C0-EE02064F8F51}" type="datetime1">
              <a:rPr lang="fr-FR" noProof="0" smtClean="0"/>
              <a:t>14/03/2022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F495EE-B4EF-444D-88BC-CEAB1749D92D}" type="datetime1">
              <a:rPr lang="fr-FR" noProof="0" smtClean="0"/>
              <a:t>14/03/2022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F29F0-A14F-4F4F-8A89-9D96995D09F4}" type="datetime1">
              <a:rPr lang="fr-FR" noProof="0" smtClean="0"/>
              <a:t>14/03/2022</a:t>
            </a:fld>
            <a:endParaRPr lang="fr-FR" noProof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A8DC8-1EBC-45BD-B5DA-23DB3A320D95}" type="datetime1">
              <a:rPr lang="fr-FR" noProof="0" smtClean="0"/>
              <a:t>14/03/2022</a:t>
            </a:fld>
            <a:endParaRPr lang="fr-FR" noProof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6" name="Rectangle 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cxnSp>
        <p:nvCxnSpPr>
          <p:cNvPr id="7" name="Connecteur droit 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9DDFE8-5D0F-4294-BF0D-BCBA491BB07D}" type="datetime1">
              <a:rPr lang="fr-FR" noProof="0" smtClean="0"/>
              <a:t>14/03/2022</a:t>
            </a:fld>
            <a:endParaRPr lang="fr-FR" noProof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cxnSp>
        <p:nvCxnSpPr>
          <p:cNvPr id="10" name="Connecteur droit 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 rtl="0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C5F71-8AAC-4C18-9BBC-93A1054C5EED}" type="datetime1">
              <a:rPr lang="fr-FR" noProof="0" smtClean="0"/>
              <a:t>14/03/2022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8" name="Rectangle 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 rtl="0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828A8D0-70DF-4270-BFE1-B980037453FE}" type="datetime1">
              <a:rPr lang="fr-FR" noProof="0" smtClean="0"/>
              <a:t>14/03/2022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0" name="Connecteur droit 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8" name="Rectangle 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4" name="Connecteur droit 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 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cxnSp>
        <p:nvCxnSpPr>
          <p:cNvPr id="16" name="Connecteur droit 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CC995AA8-4435-43C9-8D68-A9F4972684AF}" type="datetime1">
              <a:rPr lang="fr-FR" noProof="0" smtClean="0"/>
              <a:t>14/03/2022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ray-tracing-from-scratch-in-python-41670e6a96f9" TargetMode="External"/><Relationship Id="rId2" Type="http://schemas.openxmlformats.org/officeDocument/2006/relationships/hyperlink" Target="https://pyscience.wordpress.com/2014/10/05/from-ray-casting-to-ray-tracing-with-python-and-vtk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49996" y="1215105"/>
            <a:ext cx="8329031" cy="1283375"/>
          </a:xfrm>
        </p:spPr>
        <p:txBody>
          <a:bodyPr rtlCol="0"/>
          <a:lstStyle/>
          <a:p>
            <a:pPr rtl="0"/>
            <a:r>
              <a:rPr lang="fr-FR" sz="6000" b="0" i="0" u="none" strike="noStrike" baseline="0" dirty="0">
                <a:latin typeface="HoeflerText-Regular"/>
              </a:rPr>
              <a:t>état de l’art du </a:t>
            </a:r>
            <a:r>
              <a:rPr lang="fr-FR" sz="6000" dirty="0" err="1">
                <a:latin typeface="HoeflerText-Regular"/>
              </a:rPr>
              <a:t>R</a:t>
            </a:r>
            <a:r>
              <a:rPr lang="fr-FR" sz="6000" b="0" i="0" u="none" strike="noStrike" baseline="0" dirty="0" err="1">
                <a:latin typeface="HoeflerText-Regular"/>
              </a:rPr>
              <a:t>aytracing</a:t>
            </a:r>
            <a:endParaRPr lang="fr-FR" sz="199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22387" y="620688"/>
            <a:ext cx="7516442" cy="1116085"/>
          </a:xfrm>
        </p:spPr>
        <p:txBody>
          <a:bodyPr rtlCol="0"/>
          <a:lstStyle/>
          <a:p>
            <a:pPr rtl="0"/>
            <a:r>
              <a:rPr lang="fr-FR" dirty="0"/>
              <a:t>Projet Visualisation Scientifique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20D57DC7-A831-408F-A037-9ABBCE6E5142}"/>
              </a:ext>
            </a:extLst>
          </p:cNvPr>
          <p:cNvSpPr txBox="1">
            <a:spLocks/>
          </p:cNvSpPr>
          <p:nvPr/>
        </p:nvSpPr>
        <p:spPr>
          <a:xfrm>
            <a:off x="2319041" y="3573016"/>
            <a:ext cx="7516442" cy="228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Réalisé par :</a:t>
            </a:r>
          </a:p>
          <a:p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Eduardo Vital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Manon Tourbier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Abdeljelil Maadi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BD522-2F65-432B-80B5-6D08BA47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choix techniques d’implémentation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FA61A08-35F7-41DB-A796-D09C1E7F4A31}"/>
              </a:ext>
            </a:extLst>
          </p:cNvPr>
          <p:cNvSpPr txBox="1"/>
          <p:nvPr/>
        </p:nvSpPr>
        <p:spPr>
          <a:xfrm>
            <a:off x="1845940" y="508518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Géométrie Choisie : Cube avec des Prismes collé dessus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Texture à base des images 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EDCD899-0C32-4E51-96A0-A4917F45CDF0}"/>
              </a:ext>
            </a:extLst>
          </p:cNvPr>
          <p:cNvGrpSpPr/>
          <p:nvPr/>
        </p:nvGrpSpPr>
        <p:grpSpPr>
          <a:xfrm>
            <a:off x="2133972" y="2427579"/>
            <a:ext cx="9145016" cy="2160240"/>
            <a:chOff x="2422004" y="1916832"/>
            <a:chExt cx="9145016" cy="216024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028D894D-EA01-4A35-8A82-44E927D560E4}"/>
                </a:ext>
              </a:extLst>
            </p:cNvPr>
            <p:cNvSpPr/>
            <p:nvPr/>
          </p:nvSpPr>
          <p:spPr>
            <a:xfrm>
              <a:off x="2422004" y="1916832"/>
              <a:ext cx="1584176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VTK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828E164D-CF88-4F5F-AA10-B989232276A9}"/>
                </a:ext>
              </a:extLst>
            </p:cNvPr>
            <p:cNvSpPr/>
            <p:nvPr/>
          </p:nvSpPr>
          <p:spPr>
            <a:xfrm>
              <a:off x="2422004" y="3501008"/>
              <a:ext cx="1584176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Python</a:t>
              </a:r>
            </a:p>
          </p:txBody>
        </p:sp>
        <p:sp>
          <p:nvSpPr>
            <p:cNvPr id="11" name="Flèche : bas 10">
              <a:extLst>
                <a:ext uri="{FF2B5EF4-FFF2-40B4-BE49-F238E27FC236}">
                  <a16:creationId xmlns:a16="http://schemas.microsoft.com/office/drawing/2014/main" id="{F33CEEFD-7DCC-4470-8705-DB8724269B6C}"/>
                </a:ext>
              </a:extLst>
            </p:cNvPr>
            <p:cNvSpPr/>
            <p:nvPr/>
          </p:nvSpPr>
          <p:spPr>
            <a:xfrm rot="10800000">
              <a:off x="3070076" y="2636141"/>
              <a:ext cx="288032" cy="7200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995FC238-C44C-4867-AD18-43ACEFE052C2}"/>
                </a:ext>
              </a:extLst>
            </p:cNvPr>
            <p:cNvSpPr/>
            <p:nvPr/>
          </p:nvSpPr>
          <p:spPr>
            <a:xfrm>
              <a:off x="5086300" y="1916832"/>
              <a:ext cx="1584176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Objet Octree</a:t>
              </a:r>
            </a:p>
          </p:txBody>
        </p:sp>
        <p:sp>
          <p:nvSpPr>
            <p:cNvPr id="14" name="Flèche : droite 13">
              <a:extLst>
                <a:ext uri="{FF2B5EF4-FFF2-40B4-BE49-F238E27FC236}">
                  <a16:creationId xmlns:a16="http://schemas.microsoft.com/office/drawing/2014/main" id="{CB4D9898-E3E6-433F-9FF8-4FC26D999E14}"/>
                </a:ext>
              </a:extLst>
            </p:cNvPr>
            <p:cNvSpPr/>
            <p:nvPr/>
          </p:nvSpPr>
          <p:spPr>
            <a:xfrm>
              <a:off x="4222204" y="2060848"/>
              <a:ext cx="720080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3D08E7-0AD1-4CEE-91E2-B363C665C837}"/>
                </a:ext>
              </a:extLst>
            </p:cNvPr>
            <p:cNvSpPr/>
            <p:nvPr/>
          </p:nvSpPr>
          <p:spPr>
            <a:xfrm>
              <a:off x="7678588" y="1952450"/>
              <a:ext cx="3888432" cy="504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Calcul des points d’intersection et normaux</a:t>
              </a:r>
            </a:p>
          </p:txBody>
        </p:sp>
        <p:sp>
          <p:nvSpPr>
            <p:cNvPr id="16" name="Flèche : droite 15">
              <a:extLst>
                <a:ext uri="{FF2B5EF4-FFF2-40B4-BE49-F238E27FC236}">
                  <a16:creationId xmlns:a16="http://schemas.microsoft.com/office/drawing/2014/main" id="{B712B843-A962-40BC-BC90-ECEA7B8251B9}"/>
                </a:ext>
              </a:extLst>
            </p:cNvPr>
            <p:cNvSpPr/>
            <p:nvPr/>
          </p:nvSpPr>
          <p:spPr>
            <a:xfrm>
              <a:off x="6814492" y="2060848"/>
              <a:ext cx="720080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C2043D25-0A14-454D-9CED-C0557E5DBDC6}"/>
                </a:ext>
              </a:extLst>
            </p:cNvPr>
            <p:cNvSpPr/>
            <p:nvPr/>
          </p:nvSpPr>
          <p:spPr>
            <a:xfrm>
              <a:off x="5086300" y="3501008"/>
              <a:ext cx="1584176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PyQt5</a:t>
              </a:r>
            </a:p>
          </p:txBody>
        </p:sp>
        <p:sp>
          <p:nvSpPr>
            <p:cNvPr id="19" name="Flèche : gauche 18">
              <a:extLst>
                <a:ext uri="{FF2B5EF4-FFF2-40B4-BE49-F238E27FC236}">
                  <a16:creationId xmlns:a16="http://schemas.microsoft.com/office/drawing/2014/main" id="{1385C267-9595-4D27-93AA-7E241EC3FC7E}"/>
                </a:ext>
              </a:extLst>
            </p:cNvPr>
            <p:cNvSpPr/>
            <p:nvPr/>
          </p:nvSpPr>
          <p:spPr>
            <a:xfrm rot="10800000">
              <a:off x="4150196" y="3645024"/>
              <a:ext cx="792088" cy="2880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2C0EBF8D-94E8-4761-9CE1-F5C1612F471D}"/>
              </a:ext>
            </a:extLst>
          </p:cNvPr>
          <p:cNvSpPr txBox="1"/>
          <p:nvPr/>
        </p:nvSpPr>
        <p:spPr>
          <a:xfrm>
            <a:off x="1845940" y="156088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Diagramme de choix technique</a:t>
            </a:r>
          </a:p>
        </p:txBody>
      </p:sp>
    </p:spTree>
    <p:extLst>
      <p:ext uri="{BB962C8B-B14F-4D97-AF65-F5344CB8AC3E}">
        <p14:creationId xmlns:p14="http://schemas.microsoft.com/office/powerpoint/2010/main" val="365547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50BD4-160B-499B-8466-69C08417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du logiciel implémenté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F7E8D5C-A0DF-443B-BC7E-38BA2231D6A6}"/>
              </a:ext>
            </a:extLst>
          </p:cNvPr>
          <p:cNvSpPr txBox="1"/>
          <p:nvPr/>
        </p:nvSpPr>
        <p:spPr>
          <a:xfrm>
            <a:off x="1701924" y="191683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Fenêtre online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49B593-A41F-45D3-8D3F-56FD9489F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2492896"/>
            <a:ext cx="8038629" cy="39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50BD4-160B-499B-8466-69C08417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du logiciel implémenté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F7E8D5C-A0DF-443B-BC7E-38BA2231D6A6}"/>
              </a:ext>
            </a:extLst>
          </p:cNvPr>
          <p:cNvSpPr txBox="1"/>
          <p:nvPr/>
        </p:nvSpPr>
        <p:spPr>
          <a:xfrm>
            <a:off x="1701924" y="191683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Fenêtre online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75330E-2598-4B48-8381-198BC607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2492896"/>
            <a:ext cx="3619435" cy="36270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BAA8C0A-FD71-4EC6-A951-508B0DC9B964}"/>
              </a:ext>
            </a:extLst>
          </p:cNvPr>
          <p:cNvSpPr txBox="1"/>
          <p:nvPr/>
        </p:nvSpPr>
        <p:spPr>
          <a:xfrm>
            <a:off x="2349996" y="63108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Raytracing</a:t>
            </a:r>
            <a:r>
              <a:rPr lang="fr-FR" dirty="0"/>
              <a:t> sans </a:t>
            </a:r>
            <a:r>
              <a:rPr lang="fr-FR" dirty="0" err="1"/>
              <a:t>Reflexion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45A60E-ABD6-4C40-A127-C2667BCA5CC5}"/>
              </a:ext>
            </a:extLst>
          </p:cNvPr>
          <p:cNvSpPr txBox="1"/>
          <p:nvPr/>
        </p:nvSpPr>
        <p:spPr>
          <a:xfrm>
            <a:off x="7318548" y="6303769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Raytracing</a:t>
            </a:r>
            <a:r>
              <a:rPr lang="fr-FR" dirty="0"/>
              <a:t> avec </a:t>
            </a:r>
            <a:r>
              <a:rPr lang="fr-FR" dirty="0" err="1"/>
              <a:t>Reflexion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59B43E-4466-4BDD-BFDF-4C66F4FC5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2492896"/>
            <a:ext cx="3744416" cy="364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B1DD8-5B01-47FE-91B5-FF5B220D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8A4AEF-03F8-4100-A4CE-3F890A5D96C2}"/>
              </a:ext>
            </a:extLst>
          </p:cNvPr>
          <p:cNvSpPr txBox="1"/>
          <p:nvPr/>
        </p:nvSpPr>
        <p:spPr>
          <a:xfrm>
            <a:off x="1593335" y="1916832"/>
            <a:ext cx="6092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From Ray Casting to Ray Tracing with Python and VTK | </a:t>
            </a:r>
            <a:r>
              <a:rPr lang="en-US" dirty="0" err="1">
                <a:hlinkClick r:id="rId2"/>
              </a:rPr>
              <a:t>PyScience</a:t>
            </a:r>
            <a:r>
              <a:rPr lang="en-US" dirty="0">
                <a:hlinkClick r:id="rId2"/>
              </a:rPr>
              <a:t> (wordpress.com)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B5312F-1C3D-41C3-AF70-EFE18115A028}"/>
              </a:ext>
            </a:extLst>
          </p:cNvPr>
          <p:cNvSpPr txBox="1"/>
          <p:nvPr/>
        </p:nvSpPr>
        <p:spPr>
          <a:xfrm>
            <a:off x="1586947" y="3013768"/>
            <a:ext cx="6092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Ray Tracing From Scratch in Python | by Omar </a:t>
            </a:r>
            <a:r>
              <a:rPr lang="en-US" dirty="0" err="1">
                <a:hlinkClick r:id="rId3"/>
              </a:rPr>
              <a:t>Aflak</a:t>
            </a:r>
            <a:r>
              <a:rPr lang="en-US" dirty="0">
                <a:hlinkClick r:id="rId3"/>
              </a:rPr>
              <a:t> | The Startup | Medium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0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D02C9C7-F1B4-4C61-BB2A-04E9F74464CC}"/>
              </a:ext>
            </a:extLst>
          </p:cNvPr>
          <p:cNvSpPr txBox="1"/>
          <p:nvPr/>
        </p:nvSpPr>
        <p:spPr>
          <a:xfrm>
            <a:off x="1917948" y="1916832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175792"/>
          </a:xfrm>
        </p:spPr>
        <p:txBody>
          <a:bodyPr rtlCol="0"/>
          <a:lstStyle/>
          <a:p>
            <a:pPr rtl="0"/>
            <a:r>
              <a:rPr lang="fr-FR" dirty="0"/>
              <a:t>Le Ray tracing en bref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CB6C74-D699-4FAF-B908-93B6D731F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4332" y="1646195"/>
            <a:ext cx="6027821" cy="4015053"/>
          </a:xfrm>
        </p:spPr>
      </p:pic>
      <p:sp>
        <p:nvSpPr>
          <p:cNvPr id="7" name="Espace réservé du texte 6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fontScale="47500" lnSpcReduction="20000"/>
          </a:bodyPr>
          <a:lstStyle/>
          <a:p>
            <a:pPr algn="l"/>
            <a:r>
              <a:rPr lang="fr-FR" sz="2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fr-FR" sz="25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ray tracer </a:t>
            </a:r>
            <a:r>
              <a:rPr lang="fr-FR" sz="2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est un logiciel permettant de</a:t>
            </a:r>
          </a:p>
          <a:p>
            <a:pPr algn="l"/>
            <a:r>
              <a:rPr lang="fr-FR" sz="2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visualiser une scène modélisée en 3D fondé</a:t>
            </a:r>
          </a:p>
          <a:p>
            <a:pPr algn="l"/>
            <a:r>
              <a:rPr lang="fr-FR" sz="2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sur la théorie de l’optique géométrique</a:t>
            </a:r>
          </a:p>
          <a:p>
            <a:pPr algn="l"/>
            <a:r>
              <a:rPr lang="fr-FR" sz="2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inversée.</a:t>
            </a:r>
          </a:p>
          <a:p>
            <a:pPr algn="l"/>
            <a:r>
              <a:rPr lang="fr-FR" sz="2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L’objectif est de </a:t>
            </a:r>
            <a:r>
              <a:rPr lang="fr-FR" sz="25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lancer des rayons </a:t>
            </a:r>
            <a:r>
              <a:rPr lang="fr-FR" sz="2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depuis un</a:t>
            </a:r>
          </a:p>
          <a:p>
            <a:pPr algn="l"/>
            <a:r>
              <a:rPr lang="fr-FR" sz="2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point d’observation (une caméra) et de suivre</a:t>
            </a:r>
          </a:p>
          <a:p>
            <a:pPr algn="l"/>
            <a:r>
              <a:rPr lang="fr-FR" sz="2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fr-FR" sz="25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trajectoire optique inverse</a:t>
            </a:r>
            <a:r>
              <a:rPr lang="fr-FR" sz="2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 de ce rayon.</a:t>
            </a:r>
          </a:p>
          <a:p>
            <a:pPr algn="l"/>
            <a:r>
              <a:rPr lang="fr-FR" sz="2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Lorsqu’il y a une </a:t>
            </a:r>
            <a:r>
              <a:rPr lang="fr-FR" sz="25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intersection </a:t>
            </a:r>
            <a:r>
              <a:rPr lang="fr-FR" sz="2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entre le rayon et</a:t>
            </a:r>
          </a:p>
          <a:p>
            <a:pPr algn="l"/>
            <a:r>
              <a:rPr lang="fr-FR" sz="2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un objet de l’environnement, un calcul</a:t>
            </a:r>
          </a:p>
          <a:p>
            <a:pPr algn="l"/>
            <a:r>
              <a:rPr lang="fr-FR" sz="2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fr-FR" sz="25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illumination </a:t>
            </a:r>
            <a:r>
              <a:rPr lang="fr-FR" sz="2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500" b="0" i="1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shading</a:t>
            </a:r>
            <a:r>
              <a:rPr lang="fr-FR" sz="2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détermine si l’objet</a:t>
            </a:r>
          </a:p>
          <a:p>
            <a:pPr algn="l"/>
            <a:r>
              <a:rPr lang="fr-FR" sz="25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intersepté</a:t>
            </a:r>
            <a:r>
              <a:rPr lang="fr-FR" sz="2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est éclairé par une source de lumière</a:t>
            </a:r>
          </a:p>
          <a:p>
            <a:pPr algn="l"/>
            <a:r>
              <a:rPr lang="fr-FR" sz="2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et évalue la couleur que celui-ci va réfléchir et</a:t>
            </a:r>
          </a:p>
          <a:p>
            <a:pPr algn="l"/>
            <a:r>
              <a:rPr lang="fr-FR" sz="25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transmettre vers le point d’observation</a:t>
            </a:r>
            <a:r>
              <a:rPr lang="fr-FR" sz="1800" b="0" i="0" u="none" strike="noStrike" baseline="0" dirty="0">
                <a:latin typeface="TimesNewRomanPSMT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Exemple de scène réalisé par </a:t>
            </a:r>
            <a:r>
              <a:rPr lang="fr-FR" dirty="0" err="1"/>
              <a:t>Raytracing</a:t>
            </a:r>
            <a:endParaRPr lang="fr-FR" dirty="0"/>
          </a:p>
        </p:txBody>
      </p:sp>
      <p:sp>
        <p:nvSpPr>
          <p:cNvPr id="10" name="Espace réservé du texte 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algn="l"/>
            <a:endParaRPr lang="fr-FR" sz="1800" b="0" i="0" u="none" strike="noStrike" baseline="0" dirty="0">
              <a:solidFill>
                <a:srgbClr val="231F20"/>
              </a:solidFill>
              <a:latin typeface="TimesNewRomanPSMT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Les résultats dépendent de la qualité de l’algorithme et du détail de la scène :</a:t>
            </a:r>
          </a:p>
          <a:p>
            <a:pPr algn="l"/>
            <a:endParaRPr lang="fr-FR" sz="1800" b="0" i="0" u="none" strike="noStrike" baseline="0" dirty="0">
              <a:solidFill>
                <a:srgbClr val="231F20"/>
              </a:solidFill>
              <a:latin typeface="TimesNewRomanPSMT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Illumination directe et indirecte à 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un niveau avec des sphères peu et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 très miroir avec une source de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 lumière blanche à</a:t>
            </a:r>
            <a:r>
              <a:rPr lang="fr-FR" sz="1800" dirty="0">
                <a:solidFill>
                  <a:srgbClr val="231F20"/>
                </a:solidFill>
                <a:latin typeface="TimesNewRomanPSMT"/>
              </a:rPr>
              <a:t> gauche</a:t>
            </a:r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 des sphère .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015A88A-EE1B-4E32-998E-9540E5FB2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08" y="1052736"/>
            <a:ext cx="5310666" cy="45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Termes et Techniques d’un </a:t>
            </a:r>
            <a:r>
              <a:rPr lang="fr-FR" dirty="0" err="1"/>
              <a:t>Raytracer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Scène</a:t>
            </a:r>
          </a:p>
          <a:p>
            <a:pPr rtl="0"/>
            <a:r>
              <a:rPr lang="fr-FR" dirty="0"/>
              <a:t>Caméra </a:t>
            </a:r>
          </a:p>
          <a:p>
            <a:pPr rtl="0"/>
            <a:r>
              <a:rPr lang="fr-FR" dirty="0"/>
              <a:t>Rayon</a:t>
            </a:r>
          </a:p>
          <a:p>
            <a:pPr rtl="0"/>
            <a:r>
              <a:rPr lang="fr-FR" dirty="0"/>
              <a:t>Géométrie </a:t>
            </a:r>
          </a:p>
          <a:p>
            <a:pPr rtl="0"/>
            <a:r>
              <a:rPr lang="fr-FR" dirty="0"/>
              <a:t>Matériel</a:t>
            </a:r>
          </a:p>
          <a:p>
            <a:pPr rtl="0"/>
            <a:r>
              <a:rPr lang="fr-FR" dirty="0"/>
              <a:t>Primitive(objet de la scène)</a:t>
            </a:r>
          </a:p>
          <a:p>
            <a:pPr rtl="0"/>
            <a:r>
              <a:rPr lang="fr-FR" dirty="0"/>
              <a:t>Source de Lumière </a:t>
            </a:r>
          </a:p>
          <a:p>
            <a:pPr rtl="0"/>
            <a:r>
              <a:rPr lang="fr-FR" dirty="0"/>
              <a:t>Algorithme d’illumination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7EBCEC-E57B-4AF3-BF63-BDBBA041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1598171"/>
            <a:ext cx="4464496" cy="328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9E5A4-A1A8-4DC5-8DCB-A6024916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260648"/>
            <a:ext cx="3293422" cy="1224136"/>
          </a:xfrm>
        </p:spPr>
        <p:txBody>
          <a:bodyPr/>
          <a:lstStyle/>
          <a:p>
            <a:r>
              <a:rPr lang="fr-FR" dirty="0"/>
              <a:t>Le calcul de l’intersection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2F5BFC-B228-48BE-A61B-47F94A5BC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55252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Le calcul de l’intersection consiste à 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vérifier si un rayon</a:t>
            </a:r>
          </a:p>
          <a:p>
            <a:pPr algn="l"/>
            <a:endParaRPr lang="fr-FR" sz="1800" b="0" i="0" u="none" strike="noStrike" baseline="0" dirty="0">
              <a:solidFill>
                <a:srgbClr val="231F20"/>
              </a:solidFill>
              <a:latin typeface="TimesNewRomanPSMT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partant de la caméra et traversant un 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pixel de l’écran de projection peut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effectuer une intersection avec une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 géométrie de la scène.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Si plusieurs géométries réalisent une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 intersection avec le rayon, il faut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identifier la géométrie la plus près en 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utilisant le temps </a:t>
            </a:r>
            <a:r>
              <a:rPr lang="fr-FR" sz="18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 </a:t>
            </a:r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pour ordonner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les intersections réalisées.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53CDDCC-8EA5-4ACF-8587-9F5BFBAE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512" y="1268759"/>
            <a:ext cx="6689672" cy="434339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62D9A8E-3E3F-4C24-ABAD-CEB9DB2D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08" y="2420888"/>
            <a:ext cx="1362265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23A5D-CBC2-4B44-AFD6-AA1B00F8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L’illumination directe dans un Ray Tracer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48F073-7FBB-40F2-8D84-40C838EFB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endParaRPr lang="fr-FR" sz="1800" b="0" i="0" u="none" strike="noStrike" baseline="0" dirty="0">
              <a:solidFill>
                <a:srgbClr val="231F20"/>
              </a:solidFill>
              <a:latin typeface="TimesNewRomanPSMT"/>
            </a:endParaRP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Afin de réaliser un calcul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 d’illumination pour un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rayon ayant réalisé une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 intersection à un temps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 </a:t>
            </a:r>
            <a:r>
              <a:rPr lang="fr-FR" sz="1800" b="0" i="1" u="none" strike="noStrike" baseline="0" dirty="0">
                <a:latin typeface="Times New Roman" panose="02020603050405020304" pitchFamily="18" charset="0"/>
              </a:rPr>
              <a:t>t </a:t>
            </a:r>
            <a:r>
              <a:rPr lang="fr-FR" sz="1100" b="0" i="1" u="none" strike="noStrike" baseline="0" dirty="0">
                <a:latin typeface="Times New Roman" panose="02020603050405020304" pitchFamily="18" charset="0"/>
              </a:rPr>
              <a:t>inter</a:t>
            </a:r>
            <a:r>
              <a:rPr lang="fr-FR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fr-FR" sz="1800" b="0" i="0" u="none" strike="noStrike" baseline="0" dirty="0">
                <a:latin typeface="TimesNewRomanPSMT"/>
              </a:rPr>
              <a:t>sur une géométrie de la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 scène, il nous faut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les informations géométriques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 suivantes :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FC68A4-E8D1-401C-8544-86D83C36A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88" y="0"/>
            <a:ext cx="4610743" cy="218152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F796DC6-525E-48BD-88AF-5D592924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68" y="3140968"/>
            <a:ext cx="7062937" cy="96387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B26B67B-CE7D-45B8-8A95-5B286CD2BF29}"/>
              </a:ext>
            </a:extLst>
          </p:cNvPr>
          <p:cNvSpPr txBox="1"/>
          <p:nvPr/>
        </p:nvSpPr>
        <p:spPr>
          <a:xfrm>
            <a:off x="4854234" y="4419876"/>
            <a:ext cx="6951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u="none" strike="noStrike" baseline="0" dirty="0">
                <a:solidFill>
                  <a:srgbClr val="231F20"/>
                </a:solidFill>
                <a:latin typeface="TimesNewRomanPSMT"/>
              </a:rPr>
              <a:t>À l’aide du matériel appliqué sur la géométrie, nous avons accès aux informations suivantes :</a:t>
            </a:r>
            <a:endParaRPr lang="fr-FR" sz="40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35EDF62-56B0-4E1B-B93C-43F3CE544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66" y="5256338"/>
            <a:ext cx="7062938" cy="9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8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Différents Types de Luminosité: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5A75EE-3DA2-4E0B-8575-2D03378F5AE9}"/>
              </a:ext>
            </a:extLst>
          </p:cNvPr>
          <p:cNvSpPr txBox="1"/>
          <p:nvPr/>
        </p:nvSpPr>
        <p:spPr>
          <a:xfrm>
            <a:off x="1570820" y="1916832"/>
            <a:ext cx="4163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0" u="none" strike="noStrike" baseline="0" dirty="0">
                <a:solidFill>
                  <a:srgbClr val="231F20"/>
                </a:solidFill>
                <a:latin typeface="TimesNewRomanPS-BoldMT"/>
              </a:rPr>
              <a:t>Luminosité par réflexion ambiante</a:t>
            </a:r>
            <a:endParaRPr lang="fr-FR" sz="3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251FB4-60DB-4489-85CD-ED6C85C1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2174269"/>
            <a:ext cx="2556759" cy="178341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C832129-2C1C-4567-8EED-8E761F8454AB}"/>
              </a:ext>
            </a:extLst>
          </p:cNvPr>
          <p:cNvSpPr txBox="1"/>
          <p:nvPr/>
        </p:nvSpPr>
        <p:spPr>
          <a:xfrm>
            <a:off x="5014292" y="1916832"/>
            <a:ext cx="5136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0" u="none" strike="noStrike" baseline="0" dirty="0">
                <a:solidFill>
                  <a:srgbClr val="231F20"/>
                </a:solidFill>
                <a:latin typeface="TimesNewRomanPS-BoldMT"/>
              </a:rPr>
              <a:t>Luminosité par réflexion diffuse (réflexion lambertienne)</a:t>
            </a:r>
            <a:endParaRPr lang="fr-FR" sz="3600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261A0A5-61A1-4E81-99DD-12D1E99253F6}"/>
              </a:ext>
            </a:extLst>
          </p:cNvPr>
          <p:cNvGrpSpPr/>
          <p:nvPr/>
        </p:nvGrpSpPr>
        <p:grpSpPr>
          <a:xfrm>
            <a:off x="5014292" y="2222182"/>
            <a:ext cx="5876125" cy="1990416"/>
            <a:chOff x="5028807" y="2198901"/>
            <a:chExt cx="5876125" cy="199041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A196538-2FA8-43A6-AC07-31E3F7DE6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8807" y="2198901"/>
              <a:ext cx="2510170" cy="1734155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A72DDB6-2911-431B-B01B-BEF517E0F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4612" y="2226893"/>
              <a:ext cx="3010320" cy="1962424"/>
            </a:xfrm>
            <a:prstGeom prst="rect">
              <a:avLst/>
            </a:prstGeom>
          </p:spPr>
        </p:pic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4607424B-E72B-4E00-85AC-4A9D828F39A5}"/>
              </a:ext>
            </a:extLst>
          </p:cNvPr>
          <p:cNvSpPr txBox="1"/>
          <p:nvPr/>
        </p:nvSpPr>
        <p:spPr>
          <a:xfrm>
            <a:off x="1593436" y="4467510"/>
            <a:ext cx="3060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0" u="none" strike="noStrike" baseline="0" dirty="0">
                <a:solidFill>
                  <a:srgbClr val="231F20"/>
                </a:solidFill>
                <a:latin typeface="TimesNewRomanPS-BoldMT"/>
              </a:rPr>
              <a:t>Luminosité par réflexion spéculaire</a:t>
            </a:r>
            <a:endParaRPr lang="fr-FR" sz="1200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4940979-7511-44AF-BC0A-D846A6DD6529}"/>
              </a:ext>
            </a:extLst>
          </p:cNvPr>
          <p:cNvGrpSpPr/>
          <p:nvPr/>
        </p:nvGrpSpPr>
        <p:grpSpPr>
          <a:xfrm>
            <a:off x="1625410" y="4820310"/>
            <a:ext cx="8609462" cy="1921493"/>
            <a:chOff x="1625410" y="4820310"/>
            <a:chExt cx="8609462" cy="1921493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2CD102B-3D2B-4EF9-BD34-21F46323F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4352" y="4824724"/>
              <a:ext cx="4680520" cy="1886267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AD3DE70-A780-40B5-80A4-F10100B44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25410" y="4820310"/>
              <a:ext cx="2740810" cy="1921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DF8A8-EEC3-44A7-9B10-8E52691A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430380"/>
            <a:ext cx="3293422" cy="915888"/>
          </a:xfrm>
        </p:spPr>
        <p:txBody>
          <a:bodyPr/>
          <a:lstStyle/>
          <a:p>
            <a:r>
              <a:rPr lang="fr-FR" dirty="0"/>
              <a:t>Algorithme Choisi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4A00BC-AB3C-4C06-8F25-3BF87D342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2289268"/>
            <a:ext cx="3293422" cy="38829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Raytracing</a:t>
            </a:r>
            <a:r>
              <a:rPr lang="fr-FR" dirty="0"/>
              <a:t> avec réflexion mais sans réfraction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Système </a:t>
            </a:r>
            <a:r>
              <a:rPr lang="fr-FR" dirty="0" err="1"/>
              <a:t>Phong</a:t>
            </a:r>
            <a:r>
              <a:rPr lang="fr-FR" dirty="0"/>
              <a:t> de lumière : Lumière </a:t>
            </a:r>
            <a:r>
              <a:rPr lang="fr-FR" dirty="0" err="1"/>
              <a:t>Ambiente</a:t>
            </a:r>
            <a:r>
              <a:rPr lang="fr-FR" dirty="0"/>
              <a:t> + Diffuse + </a:t>
            </a:r>
            <a:r>
              <a:rPr lang="fr-FR" dirty="0" err="1"/>
              <a:t>Speculaire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Brillance des objets (</a:t>
            </a:r>
            <a:r>
              <a:rPr lang="fr-FR" dirty="0" err="1"/>
              <a:t>Shininess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9D9351B-C299-46EA-AFE1-9975E4FE9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9199" y="1346268"/>
            <a:ext cx="5477639" cy="38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0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12754-CC99-417D-95E3-CBA53488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choix théoriques d’implémentation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7B4E6A-5631-4A6E-8763-46EED716A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2708920"/>
            <a:ext cx="3293422" cy="34632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normal peut être calculée pour n’importe quelle forme géométrique d’objets de la scène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Décalage du point d’intersection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970D32B8-FAFE-4A72-BAA7-2A66F15754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66" r="666"/>
          <a:stretch>
            <a:fillRect/>
          </a:stretch>
        </p:blipFill>
        <p:spPr>
          <a:xfrm>
            <a:off x="5180013" y="482600"/>
            <a:ext cx="6196012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9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ématiques 16 x 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7_TF02787947.potx" id="{0FDA475E-9A45-48CF-9C1D-C27318078FA3}" vid="{DF07EB73-A761-4761-AC95-CBCEE74D05CF}"/>
    </a:ext>
  </a:extLst>
</a:theme>
</file>

<file path=ppt/theme/theme2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pédagogique Mathématiques avec Pi (grand écran)</Template>
  <TotalTime>263</TotalTime>
  <Words>481</Words>
  <Application>Microsoft Office PowerPoint</Application>
  <PresentationFormat>Personnalisé</PresentationFormat>
  <Paragraphs>98</Paragraphs>
  <Slides>14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Euphemia</vt:lpstr>
      <vt:lpstr>HoeflerText-Regular</vt:lpstr>
      <vt:lpstr>Times New Roman</vt:lpstr>
      <vt:lpstr>TimesNewRomanPS-BoldMT</vt:lpstr>
      <vt:lpstr>TimesNewRomanPSMT</vt:lpstr>
      <vt:lpstr>Mathématiques 16 x 9</vt:lpstr>
      <vt:lpstr>état de l’art du Raytracing</vt:lpstr>
      <vt:lpstr>Le Ray tracing en bref</vt:lpstr>
      <vt:lpstr>Exemple de scène réalisé par Raytracing</vt:lpstr>
      <vt:lpstr>Termes et Techniques d’un Raytracer</vt:lpstr>
      <vt:lpstr>Le calcul de l’intersection</vt:lpstr>
      <vt:lpstr>L’illumination directe dans un Ray Tracer</vt:lpstr>
      <vt:lpstr>Différents Types de Luminosité:</vt:lpstr>
      <vt:lpstr>Algorithme Choisi</vt:lpstr>
      <vt:lpstr>Les choix théoriques d’implémentation</vt:lpstr>
      <vt:lpstr>les choix techniques d’implémentation</vt:lpstr>
      <vt:lpstr>Démonstration du logiciel implémenté</vt:lpstr>
      <vt:lpstr>Démonstration du logiciel implémenté</vt:lpstr>
      <vt:lpstr>Références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état de l’art du raytracing</dc:title>
  <dc:creator>Abdeljelil Maadi</dc:creator>
  <cp:lastModifiedBy>Abdeljelil Maadi</cp:lastModifiedBy>
  <cp:revision>11</cp:revision>
  <dcterms:created xsi:type="dcterms:W3CDTF">2022-03-05T23:57:41Z</dcterms:created>
  <dcterms:modified xsi:type="dcterms:W3CDTF">2022-03-14T09:25:03Z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