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61" r:id="rId3"/>
    <p:sldId id="263" r:id="rId4"/>
    <p:sldId id="264" r:id="rId5"/>
    <p:sldId id="273" r:id="rId6"/>
    <p:sldId id="297" r:id="rId7"/>
    <p:sldId id="298" r:id="rId8"/>
    <p:sldId id="300" r:id="rId9"/>
    <p:sldId id="299" r:id="rId10"/>
    <p:sldId id="301" r:id="rId11"/>
    <p:sldId id="274" r:id="rId1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Lora" pitchFamily="2" charset="0"/>
      <p:regular r:id="rId15"/>
      <p:bold r:id="rId16"/>
      <p:italic r:id="rId17"/>
      <p:boldItalic r:id="rId18"/>
    </p:embeddedFont>
    <p:embeddedFont>
      <p:font typeface="Quattrocento Sa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178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491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712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550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456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377440"/>
            <a:ext cx="4523700" cy="7862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Randomized </a:t>
            </a:r>
            <a:r>
              <a:rPr lang="en" dirty="0">
                <a:highlight>
                  <a:schemeClr val="accent1"/>
                </a:highlight>
              </a:rPr>
              <a:t>SVD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Picture 2" descr="Mines ParisTech - Wikipedia">
            <a:extLst>
              <a:ext uri="{FF2B5EF4-FFF2-40B4-BE49-F238E27FC236}">
                <a16:creationId xmlns:a16="http://schemas.microsoft.com/office/drawing/2014/main" id="{7F4E0BA8-6C78-45DC-9F9A-70F4561CE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9" y="95531"/>
            <a:ext cx="2117932" cy="70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998;p20">
            <a:extLst>
              <a:ext uri="{FF2B5EF4-FFF2-40B4-BE49-F238E27FC236}">
                <a16:creationId xmlns:a16="http://schemas.microsoft.com/office/drawing/2014/main" id="{6807F7BA-7574-46B9-AA63-9C0EE78B6991}"/>
              </a:ext>
            </a:extLst>
          </p:cNvPr>
          <p:cNvSpPr txBox="1">
            <a:spLocks/>
          </p:cNvSpPr>
          <p:nvPr/>
        </p:nvSpPr>
        <p:spPr>
          <a:xfrm>
            <a:off x="234935" y="4733684"/>
            <a:ext cx="4935506" cy="289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/>
              <a:t>Eduardo Vital Brasil – HPC-AI Mines </a:t>
            </a:r>
            <a:r>
              <a:rPr lang="en-US" dirty="0" err="1"/>
              <a:t>Paristech</a:t>
            </a:r>
            <a:r>
              <a:rPr lang="en-US" dirty="0"/>
              <a:t>  - 03/12/2021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49" y="896112"/>
            <a:ext cx="6281681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II – Compute SVD – special cases</a:t>
            </a:r>
            <a:endParaRPr dirty="0"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34" name="Google Shape;125;p17">
            <a:extLst>
              <a:ext uri="{FF2B5EF4-FFF2-40B4-BE49-F238E27FC236}">
                <a16:creationId xmlns:a16="http://schemas.microsoft.com/office/drawing/2014/main" id="{577365C6-2575-4873-815C-74320F3EE7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1249" y="1393908"/>
            <a:ext cx="6809700" cy="2370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spcBef>
                <a:spcPts val="0"/>
              </a:spcBef>
              <a:buSzPts val="2400"/>
              <a:buNone/>
            </a:pPr>
            <a:endParaRPr lang="fr-FR" sz="1600" b="1" dirty="0"/>
          </a:p>
          <a:p>
            <a:pPr marL="361950" indent="-285750">
              <a:spcBef>
                <a:spcPts val="0"/>
              </a:spcBef>
              <a:buSzPts val="2400"/>
            </a:pPr>
            <a:r>
              <a:rPr lang="fr-FR" sz="1600" b="1" dirty="0"/>
              <a:t>Post-</a:t>
            </a:r>
            <a:r>
              <a:rPr lang="fr-FR" sz="1600" b="1" dirty="0" err="1"/>
              <a:t>processing</a:t>
            </a:r>
            <a:r>
              <a:rPr lang="fr-FR" sz="1600" b="1" dirty="0"/>
              <a:t> via </a:t>
            </a:r>
            <a:r>
              <a:rPr lang="fr-FR" sz="1600" b="1" dirty="0" err="1"/>
              <a:t>row</a:t>
            </a:r>
            <a:r>
              <a:rPr lang="fr-FR" sz="1600" b="1" dirty="0"/>
              <a:t> extraction</a:t>
            </a:r>
            <a:r>
              <a:rPr lang="fr-FR" sz="1600" dirty="0"/>
              <a:t>: fast, but </a:t>
            </a:r>
            <a:r>
              <a:rPr lang="fr-FR" sz="1600" dirty="0" err="1"/>
              <a:t>low</a:t>
            </a:r>
            <a:r>
              <a:rPr lang="fr-FR" sz="1600" dirty="0"/>
              <a:t> </a:t>
            </a:r>
            <a:r>
              <a:rPr lang="fr-FR" sz="1600" dirty="0" err="1"/>
              <a:t>precision</a:t>
            </a:r>
            <a:r>
              <a:rPr lang="fr-FR" sz="1600" dirty="0"/>
              <a:t>, use </a:t>
            </a:r>
            <a:r>
              <a:rPr lang="fr-FR" sz="1600" dirty="0" err="1"/>
              <a:t>Interpolative</a:t>
            </a:r>
            <a:r>
              <a:rPr lang="fr-FR" sz="1600" dirty="0"/>
              <a:t> </a:t>
            </a:r>
            <a:r>
              <a:rPr lang="fr-FR" sz="1600" dirty="0" err="1"/>
              <a:t>Decomposition</a:t>
            </a:r>
            <a:endParaRPr lang="fr-FR" sz="1600" dirty="0"/>
          </a:p>
          <a:p>
            <a:pPr marL="76200" indent="0">
              <a:spcBef>
                <a:spcPts val="0"/>
              </a:spcBef>
              <a:buSzPts val="2400"/>
              <a:buNone/>
            </a:pPr>
            <a:endParaRPr lang="fr-FR" sz="1600" b="1" dirty="0"/>
          </a:p>
          <a:p>
            <a:pPr marL="361950" indent="-285750">
              <a:spcBef>
                <a:spcPts val="0"/>
              </a:spcBef>
              <a:buSzPts val="2400"/>
            </a:pPr>
            <a:r>
              <a:rPr lang="fr-FR" sz="1600" b="1" dirty="0" err="1"/>
              <a:t>Postprocessing</a:t>
            </a:r>
            <a:r>
              <a:rPr lang="fr-FR" sz="1600" b="1" dirty="0"/>
              <a:t> an </a:t>
            </a:r>
            <a:r>
              <a:rPr lang="fr-FR" sz="1600" b="1" dirty="0" err="1"/>
              <a:t>Hermitian</a:t>
            </a:r>
            <a:r>
              <a:rPr lang="fr-FR" sz="1600" b="1" dirty="0"/>
              <a:t> matrix – </a:t>
            </a:r>
            <a:r>
              <a:rPr lang="fr-FR" sz="1600" dirty="0"/>
              <a:t>use of Direct </a:t>
            </a:r>
            <a:r>
              <a:rPr lang="fr-FR" sz="1600" dirty="0" err="1"/>
              <a:t>Eigenvalue</a:t>
            </a:r>
            <a:r>
              <a:rPr lang="fr-FR" sz="1600" dirty="0"/>
              <a:t> </a:t>
            </a:r>
            <a:r>
              <a:rPr lang="fr-FR" sz="1600" dirty="0" err="1"/>
              <a:t>Decomposition</a:t>
            </a:r>
            <a:endParaRPr lang="fr-FR" sz="1600" b="1" dirty="0"/>
          </a:p>
          <a:p>
            <a:pPr marL="361950" indent="-285750">
              <a:spcBef>
                <a:spcPts val="0"/>
              </a:spcBef>
              <a:buSzPts val="2400"/>
            </a:pPr>
            <a:endParaRPr lang="fr-FR" sz="1600" b="1" dirty="0"/>
          </a:p>
          <a:p>
            <a:pPr marL="76200" indent="0">
              <a:spcBef>
                <a:spcPts val="0"/>
              </a:spcBef>
              <a:buSzPts val="2400"/>
              <a:buNone/>
            </a:pPr>
            <a:endParaRPr lang="fr-FR" sz="1600" b="1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fr-FR" sz="1600" b="1" dirty="0" err="1"/>
              <a:t>Postprocessing</a:t>
            </a:r>
            <a:r>
              <a:rPr lang="fr-FR" sz="1600" b="1" dirty="0"/>
              <a:t> a positive </a:t>
            </a:r>
            <a:r>
              <a:rPr lang="fr-FR" sz="1600" b="1" dirty="0" err="1"/>
              <a:t>semidefinite</a:t>
            </a:r>
            <a:r>
              <a:rPr lang="fr-FR" sz="1600" b="1" dirty="0"/>
              <a:t> matrix </a:t>
            </a:r>
            <a:r>
              <a:rPr lang="fr-FR" sz="1600" dirty="0"/>
              <a:t>– use of </a:t>
            </a:r>
            <a:r>
              <a:rPr lang="nl-NL" sz="1600" dirty="0" err="1"/>
              <a:t>Eigenvalue</a:t>
            </a:r>
            <a:r>
              <a:rPr lang="nl-NL" sz="1600" dirty="0"/>
              <a:t> </a:t>
            </a:r>
            <a:r>
              <a:rPr lang="nl-NL" sz="1600" dirty="0" err="1"/>
              <a:t>Decomposition</a:t>
            </a:r>
            <a:r>
              <a:rPr lang="nl-NL" sz="1600" dirty="0"/>
              <a:t> via </a:t>
            </a:r>
            <a:r>
              <a:rPr lang="nl-NL" sz="1600" dirty="0" err="1"/>
              <a:t>Nystrom</a:t>
            </a:r>
            <a:r>
              <a:rPr lang="nl-NL" sz="1600" dirty="0"/>
              <a:t> Method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endParaRPr lang="nl-NL" sz="1600" b="1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fr-FR" sz="1600" b="1" dirty="0"/>
              <a:t>Single-</a:t>
            </a:r>
            <a:r>
              <a:rPr lang="fr-FR" sz="1600" b="1" dirty="0" err="1"/>
              <a:t>pass</a:t>
            </a:r>
            <a:r>
              <a:rPr lang="fr-FR" sz="1600" b="1" dirty="0"/>
              <a:t> </a:t>
            </a:r>
            <a:r>
              <a:rPr lang="fr-FR" sz="1600" b="1" dirty="0" err="1"/>
              <a:t>algorithms</a:t>
            </a:r>
            <a:r>
              <a:rPr lang="fr-FR" sz="1600" b="1" dirty="0"/>
              <a:t> – </a:t>
            </a:r>
            <a:r>
              <a:rPr lang="fr-FR" sz="1600" dirty="0"/>
              <a:t>To large matrix to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stored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1489751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 dirty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cxnSp>
        <p:nvCxnSpPr>
          <p:cNvPr id="323" name="Google Shape;323;p3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25" name="Google Shape;325;p30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1" name="Google Shape;171;p20">
            <a:extLst>
              <a:ext uri="{FF2B5EF4-FFF2-40B4-BE49-F238E27FC236}">
                <a16:creationId xmlns:a16="http://schemas.microsoft.com/office/drawing/2014/main" id="{61A5A24C-4577-4E0A-B923-9FFF6F2D6DD9}"/>
              </a:ext>
            </a:extLst>
          </p:cNvPr>
          <p:cNvSpPr txBox="1">
            <a:spLocks/>
          </p:cNvSpPr>
          <p:nvPr/>
        </p:nvSpPr>
        <p:spPr>
          <a:xfrm>
            <a:off x="681116" y="3946095"/>
            <a:ext cx="8136461" cy="1035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>
                <a:highlight>
                  <a:schemeClr val="accent1"/>
                </a:highlight>
              </a:rPr>
              <a:t>Reference</a:t>
            </a:r>
          </a:p>
          <a:p>
            <a:pPr>
              <a:spcBef>
                <a:spcPts val="600"/>
              </a:spcBef>
            </a:pPr>
            <a:r>
              <a:rPr lang="fr-FR" b="0" i="0" dirty="0" err="1">
                <a:effectLst/>
                <a:latin typeface="-apple-system"/>
              </a:rPr>
              <a:t>Halko</a:t>
            </a:r>
            <a:r>
              <a:rPr lang="fr-FR" b="0" i="0" dirty="0">
                <a:effectLst/>
                <a:latin typeface="-apple-system"/>
              </a:rPr>
              <a:t>, N., </a:t>
            </a:r>
            <a:r>
              <a:rPr lang="fr-FR" b="0" i="0" dirty="0" err="1">
                <a:effectLst/>
                <a:latin typeface="-apple-system"/>
              </a:rPr>
              <a:t>Martinsson</a:t>
            </a:r>
            <a:r>
              <a:rPr lang="fr-FR" b="0" i="0" dirty="0">
                <a:effectLst/>
                <a:latin typeface="-apple-system"/>
              </a:rPr>
              <a:t>, P.-G., &amp; </a:t>
            </a:r>
            <a:r>
              <a:rPr lang="fr-FR" b="0" i="0" dirty="0" err="1">
                <a:effectLst/>
                <a:latin typeface="-apple-system"/>
              </a:rPr>
              <a:t>Tropp</a:t>
            </a:r>
            <a:r>
              <a:rPr lang="fr-FR" b="0" i="0" dirty="0">
                <a:effectLst/>
                <a:latin typeface="-apple-system"/>
              </a:rPr>
              <a:t>, J. A. (2011). </a:t>
            </a:r>
            <a:r>
              <a:rPr lang="fr-FR" b="0" i="0" dirty="0" err="1">
                <a:effectLst/>
                <a:latin typeface="-apple-system"/>
              </a:rPr>
              <a:t>Finding</a:t>
            </a:r>
            <a:r>
              <a:rPr lang="fr-FR" b="0" i="0" dirty="0">
                <a:effectLst/>
                <a:latin typeface="-apple-system"/>
              </a:rPr>
              <a:t> structure with </a:t>
            </a:r>
            <a:r>
              <a:rPr lang="fr-FR" b="0" i="0" dirty="0" err="1">
                <a:effectLst/>
                <a:latin typeface="-apple-system"/>
              </a:rPr>
              <a:t>randomness</a:t>
            </a:r>
            <a:r>
              <a:rPr lang="fr-FR" b="0" i="0" dirty="0">
                <a:effectLst/>
                <a:latin typeface="-apple-system"/>
              </a:rPr>
              <a:t>: </a:t>
            </a:r>
            <a:r>
              <a:rPr lang="fr-FR" b="0" i="0" dirty="0" err="1">
                <a:effectLst/>
                <a:latin typeface="-apple-system"/>
              </a:rPr>
              <a:t>Probabilistic</a:t>
            </a:r>
            <a:r>
              <a:rPr lang="fr-FR" b="0" i="0" dirty="0">
                <a:effectLst/>
                <a:latin typeface="-apple-system"/>
              </a:rPr>
              <a:t> </a:t>
            </a:r>
            <a:r>
              <a:rPr lang="fr-FR" b="0" i="0" dirty="0" err="1">
                <a:effectLst/>
                <a:latin typeface="-apple-system"/>
              </a:rPr>
              <a:t>algorithms</a:t>
            </a:r>
            <a:r>
              <a:rPr lang="fr-FR" b="0" i="0" dirty="0">
                <a:effectLst/>
                <a:latin typeface="-apple-system"/>
              </a:rPr>
              <a:t> for </a:t>
            </a:r>
            <a:r>
              <a:rPr lang="fr-FR" b="0" i="0" dirty="0" err="1">
                <a:effectLst/>
                <a:latin typeface="-apple-system"/>
              </a:rPr>
              <a:t>constructing</a:t>
            </a:r>
            <a:r>
              <a:rPr lang="fr-FR" b="0" i="0" dirty="0">
                <a:effectLst/>
                <a:latin typeface="-apple-system"/>
              </a:rPr>
              <a:t> </a:t>
            </a:r>
            <a:r>
              <a:rPr lang="fr-FR" b="0" i="0" dirty="0" err="1">
                <a:effectLst/>
                <a:latin typeface="-apple-system"/>
              </a:rPr>
              <a:t>approximate</a:t>
            </a:r>
            <a:r>
              <a:rPr lang="fr-FR" b="0" i="0" dirty="0">
                <a:effectLst/>
                <a:latin typeface="-apple-system"/>
              </a:rPr>
              <a:t> matrix </a:t>
            </a:r>
            <a:r>
              <a:rPr lang="fr-FR" b="0" i="0" dirty="0" err="1">
                <a:effectLst/>
                <a:latin typeface="-apple-system"/>
              </a:rPr>
              <a:t>decompositions</a:t>
            </a:r>
            <a:r>
              <a:rPr lang="fr-FR" b="0" i="0" dirty="0">
                <a:effectLst/>
                <a:latin typeface="-apple-system"/>
              </a:rPr>
              <a:t>. </a:t>
            </a:r>
            <a:r>
              <a:rPr lang="fr-FR" b="0" i="1" dirty="0">
                <a:effectLst/>
                <a:latin typeface="-apple-system"/>
              </a:rPr>
              <a:t>SIAM </a:t>
            </a:r>
            <a:r>
              <a:rPr lang="fr-FR" b="0" i="1" dirty="0" err="1">
                <a:effectLst/>
                <a:latin typeface="-apple-system"/>
              </a:rPr>
              <a:t>Review</a:t>
            </a:r>
            <a:r>
              <a:rPr lang="fr-FR" b="0" i="0" dirty="0">
                <a:effectLst/>
                <a:latin typeface="-apple-system"/>
              </a:rPr>
              <a:t>, </a:t>
            </a:r>
            <a:r>
              <a:rPr lang="fr-FR" b="0" i="1" dirty="0">
                <a:effectLst/>
                <a:latin typeface="-apple-system"/>
              </a:rPr>
              <a:t>53</a:t>
            </a:r>
            <a:r>
              <a:rPr lang="fr-FR" b="0" i="0" dirty="0">
                <a:effectLst/>
                <a:latin typeface="-apple-system"/>
              </a:rPr>
              <a:t>(2), 217–288.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>
              <a:highlight>
                <a:schemeClr val="accent1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Google Shape;125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81250" y="1616470"/>
                <a:ext cx="6809700" cy="237031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buClr>
                    <a:schemeClr val="accent1"/>
                  </a:buClr>
                </a:pPr>
                <a:r>
                  <a:rPr lang="fr-FR" dirty="0"/>
                  <a:t>The standard SVD: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Lora"/>
                            <a:cs typeface="Lora"/>
                            <a:sym typeface="Lor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Lora"/>
                            <a:cs typeface="Lora"/>
                            <a:sym typeface="Lora"/>
                          </a:rPr>
                          <m:t>A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Lora"/>
                                <a:cs typeface="Lora"/>
                                <a:sym typeface="Lora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  <a:ea typeface="Lora"/>
                                <a:cs typeface="Lora"/>
                                <a:sym typeface="Lora"/>
                              </a:rPr>
                              <m:t>mxn</m:t>
                            </m:r>
                          </m:e>
                        </m:d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  <a:ea typeface="Lora"/>
                        <a:cs typeface="Lora"/>
                        <a:sym typeface="Lora"/>
                      </a:rPr>
                      <m:t>=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Lora"/>
                        <a:cs typeface="Lora"/>
                        <a:sym typeface="Lora"/>
                      </a:rPr>
                      <m:t>𝑼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Lora"/>
                        <a:cs typeface="Lora"/>
                        <a:sym typeface="Lora"/>
                      </a:rPr>
                      <m:t> 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ora"/>
                        <a:sym typeface="Lora"/>
                      </a:rPr>
                      <m:t>𝚺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ora"/>
                        <a:sym typeface="Lora"/>
                      </a:rPr>
                      <m:t> </m:t>
                    </m:r>
                    <m:sSup>
                      <m:sSupPr>
                        <m:ctrlPr>
                          <a:rPr lang="ar-A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ora"/>
                          </a:rPr>
                        </m:ctrlPr>
                      </m:sSupPr>
                      <m:e>
                        <m:r>
                          <a:rPr lang="ar-A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ora"/>
                          </a:rPr>
                          <m:t>𝑽</m:t>
                        </m:r>
                      </m:e>
                      <m:sup>
                        <m:r>
                          <a:rPr lang="ar-A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ora"/>
                          </a:rPr>
                          <m:t>𝑻</m:t>
                        </m:r>
                      </m:sup>
                    </m:sSup>
                  </m:oMath>
                </a14:m>
                <a:endParaRPr lang="fr-FR" dirty="0"/>
              </a:p>
              <a:p>
                <a:pPr marL="76200" indent="0">
                  <a:buClr>
                    <a:schemeClr val="accent1"/>
                  </a:buClr>
                  <a:buNone/>
                </a:pPr>
                <a:endParaRPr lang="ar-AE" dirty="0"/>
              </a:p>
              <a:p>
                <a:pPr marL="457200" lvl="0" indent="-3810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2400"/>
                  <a:buChar char="◉"/>
                </a:pPr>
                <a:r>
                  <a:rPr lang="fr-FR" dirty="0"/>
                  <a:t>Gains of the </a:t>
                </a:r>
                <a:r>
                  <a:rPr lang="en-US" dirty="0"/>
                  <a:t>approach</a:t>
                </a:r>
                <a:r>
                  <a:rPr lang="fr-FR" dirty="0"/>
                  <a:t> (speed, memory)</a:t>
                </a:r>
              </a:p>
              <a:p>
                <a:pPr marL="7620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2400"/>
                  <a:buNone/>
                </a:pPr>
                <a:endParaRPr lang="fr-FR" dirty="0"/>
              </a:p>
              <a:p>
                <a:pPr marL="457200" lvl="0" indent="-3810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2400"/>
                  <a:buChar char="◉"/>
                </a:pPr>
                <a:r>
                  <a:rPr lang="fr-FR" dirty="0"/>
                  <a:t>The </a:t>
                </a:r>
                <a:r>
                  <a:rPr lang="en-US" dirty="0"/>
                  <a:t>randomization</a:t>
                </a:r>
                <a:r>
                  <a:rPr lang="fr-FR" dirty="0"/>
                  <a:t> </a:t>
                </a:r>
                <a:r>
                  <a:rPr lang="fr-FR" dirty="0" err="1"/>
                  <a:t>procedure</a:t>
                </a:r>
                <a:endParaRPr lang="fr-FR" dirty="0"/>
              </a:p>
            </p:txBody>
          </p:sp>
        </mc:Choice>
        <mc:Fallback xmlns="">
          <p:sp>
            <p:nvSpPr>
              <p:cNvPr id="125" name="Google Shape;125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81250" y="1616470"/>
                <a:ext cx="6809700" cy="2370314"/>
              </a:xfrm>
              <a:prstGeom prst="rect">
                <a:avLst/>
              </a:prstGeom>
              <a:blipFill>
                <a:blip r:embed="rId3"/>
                <a:stretch>
                  <a:fillRect l="-2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CFE183B-CA6C-4BB1-9D74-4ED0D2C429C9}"/>
              </a:ext>
            </a:extLst>
          </p:cNvPr>
          <p:cNvSpPr txBox="1"/>
          <p:nvPr/>
        </p:nvSpPr>
        <p:spPr>
          <a:xfrm>
            <a:off x="5534108" y="1552860"/>
            <a:ext cx="48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{</a:t>
            </a:r>
            <a:r>
              <a:rPr lang="fr-FR" sz="1000" dirty="0" err="1"/>
              <a:t>mxr</a:t>
            </a:r>
            <a:r>
              <a:rPr lang="fr-FR" sz="1000" dirty="0"/>
              <a:t>}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411B476-026B-480B-853D-0590ECE1EEE6}"/>
              </a:ext>
            </a:extLst>
          </p:cNvPr>
          <p:cNvSpPr txBox="1"/>
          <p:nvPr/>
        </p:nvSpPr>
        <p:spPr>
          <a:xfrm>
            <a:off x="5885291" y="1552860"/>
            <a:ext cx="48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{</a:t>
            </a:r>
            <a:r>
              <a:rPr lang="fr-FR" sz="1000" dirty="0" err="1"/>
              <a:t>rxr</a:t>
            </a:r>
            <a:r>
              <a:rPr lang="fr-FR" sz="1000" dirty="0"/>
              <a:t>}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60FABFC-DF34-4207-B79D-FEF9DC608C8A}"/>
              </a:ext>
            </a:extLst>
          </p:cNvPr>
          <p:cNvSpPr txBox="1"/>
          <p:nvPr/>
        </p:nvSpPr>
        <p:spPr>
          <a:xfrm>
            <a:off x="6186005" y="1552860"/>
            <a:ext cx="48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{</a:t>
            </a:r>
            <a:r>
              <a:rPr lang="fr-FR" sz="1000" dirty="0" err="1"/>
              <a:t>rxn</a:t>
            </a:r>
            <a:r>
              <a:rPr lang="fr-FR" sz="1000"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highlight>
                  <a:schemeClr val="accent1"/>
                </a:highlight>
              </a:rPr>
              <a:t>Speed</a:t>
            </a:r>
            <a:endParaRPr b="1" dirty="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Using a smaller matrix coasts a lot less if the initial Matrix A is really big.</a:t>
            </a:r>
            <a:endParaRPr dirty="0"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Trade-off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 err="1">
                <a:highlight>
                  <a:schemeClr val="accent1"/>
                </a:highlight>
              </a:rPr>
              <a:t>Precision</a:t>
            </a:r>
            <a:endParaRPr b="1" dirty="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 approximation infers in losses of information. We can make this loss neglectable.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equations</a:t>
            </a:r>
            <a:endParaRPr dirty="0"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14333E6-8D8F-4004-8D25-B4C88393F841}"/>
                  </a:ext>
                </a:extLst>
              </p:cNvPr>
              <p:cNvSpPr txBox="1"/>
              <p:nvPr/>
            </p:nvSpPr>
            <p:spPr>
              <a:xfrm>
                <a:off x="1088126" y="1845954"/>
                <a:ext cx="5010519" cy="2539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0" indent="-3810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2400"/>
                  <a:buChar char="◉"/>
                </a:pPr>
                <a:r>
                  <a:rPr lang="en-US" dirty="0"/>
                  <a:t>QR factorization: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Lora"/>
                            <a:cs typeface="Lora"/>
                            <a:sym typeface="Lor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Lora"/>
                            <a:cs typeface="Lora"/>
                            <a:sym typeface="Lora"/>
                          </a:rPr>
                          <m:t>A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Lora"/>
                                <a:cs typeface="Lora"/>
                                <a:sym typeface="Lora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  <a:ea typeface="Lora"/>
                                <a:cs typeface="Lora"/>
                                <a:sym typeface="Lora"/>
                              </a:rPr>
                              <m:t>mxn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/>
                  <a:t> = Q R</a:t>
                </a:r>
              </a:p>
              <a:p>
                <a:pPr marL="457200" lvl="0" indent="-3810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2400"/>
                  <a:buChar char="◉"/>
                </a:pPr>
                <a:endParaRPr lang="en-US" dirty="0"/>
              </a:p>
              <a:p>
                <a:pPr marL="457200" lvl="0" indent="-3810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2400"/>
                  <a:buChar char="◉"/>
                </a:pPr>
                <a:endParaRPr lang="en-US" dirty="0"/>
              </a:p>
              <a:p>
                <a:pPr marL="457200" lvl="0" indent="-3810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2400"/>
                  <a:buChar char="◉"/>
                </a:pPr>
                <a:endParaRPr lang="en-US" dirty="0"/>
              </a:p>
              <a:p>
                <a:pPr marL="457200" lvl="0" indent="-3810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2400"/>
                  <a:buChar char="◉"/>
                </a:pPr>
                <a:r>
                  <a:rPr lang="en-US" dirty="0"/>
                  <a:t> </a:t>
                </a:r>
              </a:p>
              <a:p>
                <a:pPr marL="457200" lvl="0" indent="-3810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2400"/>
                  <a:buChar char="◉"/>
                </a:pPr>
                <a:endParaRPr lang="en-US" dirty="0"/>
              </a:p>
              <a:p>
                <a:pPr marL="457200" lvl="0" indent="-3810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2400"/>
                  <a:buChar char="◉"/>
                </a:pPr>
                <a:endParaRPr lang="en-US" dirty="0"/>
              </a:p>
              <a:p>
                <a:pPr marL="457200" lvl="0" indent="-3810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2400"/>
                  <a:buChar char="◉"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 ≈</m:t>
                    </m:r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𝐶𝐵</m:t>
                    </m:r>
                    <m:r>
                      <a:rPr lang="fr-F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 </m:t>
                    </m:r>
                    <m:r>
                      <m:rPr>
                        <m:sty m:val="p"/>
                      </m:rPr>
                      <a:rPr lang="fr-F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fr-F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fr-F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 </m:t>
                    </m:r>
                    <m:r>
                      <m:rPr>
                        <m:sty m:val="p"/>
                      </m:rPr>
                      <a:rPr lang="fr-F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fr-F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fr-F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endParaRPr lang="en-US" sz="1800" dirty="0"/>
              </a:p>
              <a:p>
                <a:pPr marL="76200" lvl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2400"/>
                </a:pPr>
                <a:endParaRPr lang="en-US" dirty="0"/>
              </a:p>
              <a:p>
                <a:pPr marL="457200" lvl="0" indent="-3810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2400"/>
                  <a:buChar char="◉"/>
                </a:pPr>
                <a:endParaRPr lang="en-US" dirty="0"/>
              </a:p>
              <a:p>
                <a:pPr marL="457200" lvl="0" indent="-3810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2400"/>
                  <a:buChar char="◉"/>
                </a:pPr>
                <a:endParaRPr lang="en-US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14333E6-8D8F-4004-8D25-B4C88393F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26" y="1845954"/>
                <a:ext cx="5010519" cy="2539221"/>
              </a:xfrm>
              <a:prstGeom prst="rect">
                <a:avLst/>
              </a:prstGeom>
              <a:blipFill>
                <a:blip r:embed="rId3"/>
                <a:stretch>
                  <a:fillRect l="-243" t="-67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D0141AC-06F9-4656-9B0A-7850D8B04978}"/>
              </a:ext>
            </a:extLst>
          </p:cNvPr>
          <p:cNvCxnSpPr/>
          <p:nvPr/>
        </p:nvCxnSpPr>
        <p:spPr>
          <a:xfrm flipV="1">
            <a:off x="3768918" y="1590261"/>
            <a:ext cx="0" cy="29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18D9B50-993A-40D4-AEC0-7345FE3E883D}"/>
              </a:ext>
            </a:extLst>
          </p:cNvPr>
          <p:cNvCxnSpPr/>
          <p:nvPr/>
        </p:nvCxnSpPr>
        <p:spPr>
          <a:xfrm>
            <a:off x="4102873" y="1995777"/>
            <a:ext cx="6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D4B9B410-E426-4F4A-B1A3-4BDA59322DA0}"/>
              </a:ext>
            </a:extLst>
          </p:cNvPr>
          <p:cNvSpPr txBox="1"/>
          <p:nvPr/>
        </p:nvSpPr>
        <p:spPr>
          <a:xfrm>
            <a:off x="3376114" y="1295261"/>
            <a:ext cx="915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Orthogonal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55EB1DE-659A-4329-B0CE-8D04783D756A}"/>
              </a:ext>
            </a:extLst>
          </p:cNvPr>
          <p:cNvSpPr txBox="1"/>
          <p:nvPr/>
        </p:nvSpPr>
        <p:spPr>
          <a:xfrm>
            <a:off x="4917283" y="1884459"/>
            <a:ext cx="1532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Upper</a:t>
            </a:r>
            <a:r>
              <a:rPr lang="fr-FR" sz="1000" dirty="0"/>
              <a:t> </a:t>
            </a:r>
            <a:r>
              <a:rPr lang="fr-FR" sz="1000" dirty="0" err="1"/>
              <a:t>triangular</a:t>
            </a:r>
            <a:endParaRPr lang="fr-FR" sz="1000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C419104-4824-442D-9650-88F67EAE3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241" y="2582164"/>
            <a:ext cx="20955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grpSp>
        <p:nvGrpSpPr>
          <p:cNvPr id="307" name="Google Shape;307;p2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08" name="Google Shape;308;p2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29"/>
          <p:cNvSpPr/>
          <p:nvPr/>
        </p:nvSpPr>
        <p:spPr>
          <a:xfrm>
            <a:off x="2698159" y="1712177"/>
            <a:ext cx="1410941" cy="1470843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ora"/>
                <a:ea typeface="Lora"/>
                <a:cs typeface="Lora"/>
                <a:sym typeface="Lora"/>
              </a:rPr>
              <a:t>Part I</a:t>
            </a:r>
            <a:endParaRPr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5030592" y="1749043"/>
            <a:ext cx="1382122" cy="1433977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ora"/>
                <a:ea typeface="Lora"/>
                <a:cs typeface="Lora"/>
                <a:sym typeface="Lora"/>
              </a:rPr>
              <a:t>Part II</a:t>
            </a:r>
            <a:endParaRPr b="1" dirty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15" name="Google Shape;315;p29"/>
          <p:cNvCxnSpPr>
            <a:cxnSpLocks/>
          </p:cNvCxnSpPr>
          <p:nvPr/>
        </p:nvCxnSpPr>
        <p:spPr>
          <a:xfrm>
            <a:off x="4109100" y="2454147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17" name="Google Shape;317;p2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14" name="Google Shape;336;p31">
            <a:extLst>
              <a:ext uri="{FF2B5EF4-FFF2-40B4-BE49-F238E27FC236}">
                <a16:creationId xmlns:a16="http://schemas.microsoft.com/office/drawing/2014/main" id="{FE6A32CB-E307-4520-B865-366EABED3CF3}"/>
              </a:ext>
            </a:extLst>
          </p:cNvPr>
          <p:cNvSpPr txBox="1">
            <a:spLocks/>
          </p:cNvSpPr>
          <p:nvPr/>
        </p:nvSpPr>
        <p:spPr>
          <a:xfrm>
            <a:off x="2741105" y="3282424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Computing </a:t>
            </a:r>
            <a:r>
              <a:rPr lang="el-GR" sz="1200" dirty="0"/>
              <a:t>Ω</a:t>
            </a:r>
            <a:endParaRPr lang="fr-FR" sz="1200" dirty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 err="1"/>
              <a:t>Finding</a:t>
            </a:r>
            <a:r>
              <a:rPr lang="fr-FR" sz="1200" dirty="0"/>
              <a:t> Y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 err="1"/>
              <a:t>Decomposing</a:t>
            </a:r>
            <a:r>
              <a:rPr lang="fr-FR" sz="1200" dirty="0"/>
              <a:t> to Q</a:t>
            </a:r>
            <a:endParaRPr lang="en-US" sz="1200" dirty="0"/>
          </a:p>
        </p:txBody>
      </p:sp>
      <p:sp>
        <p:nvSpPr>
          <p:cNvPr id="15" name="Google Shape;336;p31">
            <a:extLst>
              <a:ext uri="{FF2B5EF4-FFF2-40B4-BE49-F238E27FC236}">
                <a16:creationId xmlns:a16="http://schemas.microsoft.com/office/drawing/2014/main" id="{7D1330DB-C6BF-414E-8911-0BB55ED7CED4}"/>
              </a:ext>
            </a:extLst>
          </p:cNvPr>
          <p:cNvSpPr txBox="1">
            <a:spLocks/>
          </p:cNvSpPr>
          <p:nvPr/>
        </p:nvSpPr>
        <p:spPr>
          <a:xfrm>
            <a:off x="4928206" y="32758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 err="1"/>
              <a:t>Form</a:t>
            </a:r>
            <a:r>
              <a:rPr lang="fr-FR" sz="1200" dirty="0"/>
              <a:t> </a:t>
            </a:r>
            <a:r>
              <a:rPr lang="fr-FR" sz="1200" dirty="0" err="1"/>
              <a:t>small</a:t>
            </a:r>
            <a:r>
              <a:rPr lang="fr-FR" sz="1200" dirty="0"/>
              <a:t> matrix B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 err="1"/>
              <a:t>Compute</a:t>
            </a:r>
            <a:r>
              <a:rPr lang="fr-FR" sz="1200" dirty="0"/>
              <a:t> the SVD of B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 err="1"/>
              <a:t>Approximate</a:t>
            </a:r>
            <a:r>
              <a:rPr lang="fr-FR" sz="1200" dirty="0"/>
              <a:t> the SVD of A</a:t>
            </a:r>
            <a:endParaRPr lang="en-US" sz="1200" dirty="0"/>
          </a:p>
        </p:txBody>
      </p:sp>
      <p:sp>
        <p:nvSpPr>
          <p:cNvPr id="16" name="Google Shape;312;p29">
            <a:extLst>
              <a:ext uri="{FF2B5EF4-FFF2-40B4-BE49-F238E27FC236}">
                <a16:creationId xmlns:a16="http://schemas.microsoft.com/office/drawing/2014/main" id="{FA347126-27E0-482B-B88F-B94AA902CF4B}"/>
              </a:ext>
            </a:extLst>
          </p:cNvPr>
          <p:cNvSpPr/>
          <p:nvPr/>
        </p:nvSpPr>
        <p:spPr>
          <a:xfrm>
            <a:off x="404100" y="1712177"/>
            <a:ext cx="1372567" cy="1470843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ora"/>
                <a:ea typeface="Lora"/>
                <a:cs typeface="Lora"/>
                <a:sym typeface="Lora"/>
              </a:rPr>
              <a:t>Input matrix A</a:t>
            </a:r>
            <a:endParaRPr b="1" dirty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7" name="Google Shape;315;p29">
            <a:extLst>
              <a:ext uri="{FF2B5EF4-FFF2-40B4-BE49-F238E27FC236}">
                <a16:creationId xmlns:a16="http://schemas.microsoft.com/office/drawing/2014/main" id="{197F83C0-5338-4816-A48C-40C5D469E2D3}"/>
              </a:ext>
            </a:extLst>
          </p:cNvPr>
          <p:cNvCxnSpPr/>
          <p:nvPr/>
        </p:nvCxnSpPr>
        <p:spPr>
          <a:xfrm>
            <a:off x="1776667" y="2447598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Google Shape;314;p29">
                <a:extLst>
                  <a:ext uri="{FF2B5EF4-FFF2-40B4-BE49-F238E27FC236}">
                    <a16:creationId xmlns:a16="http://schemas.microsoft.com/office/drawing/2014/main" id="{AB334DD4-3B84-4F5B-8FC0-834120623FD8}"/>
                  </a:ext>
                </a:extLst>
              </p:cNvPr>
              <p:cNvSpPr/>
              <p:nvPr/>
            </p:nvSpPr>
            <p:spPr>
              <a:xfrm>
                <a:off x="7262206" y="1749043"/>
                <a:ext cx="1382122" cy="1433977"/>
              </a:xfrm>
              <a:prstGeom prst="ellipse">
                <a:avLst/>
              </a:prstGeom>
              <a:noFill/>
              <a:ln w="1143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  <a:ea typeface="Lora"/>
                          <a:cs typeface="Lora"/>
                          <a:sym typeface="Lora"/>
                        </a:rPr>
                        <m:t>𝑼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ora"/>
                          <a:sym typeface="Lora"/>
                        </a:rPr>
                        <m:t>𝚺</m:t>
                      </m:r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Lora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Lora"/>
                            </a:rPr>
                            <m:t>𝑽</m:t>
                          </m:r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Lora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b="1" dirty="0">
                  <a:latin typeface="Lora"/>
                  <a:ea typeface="Lora"/>
                  <a:cs typeface="Lora"/>
                  <a:sym typeface="Lora"/>
                </a:endParaRPr>
              </a:p>
            </p:txBody>
          </p:sp>
        </mc:Choice>
        <mc:Fallback xmlns="">
          <p:sp>
            <p:nvSpPr>
              <p:cNvPr id="18" name="Google Shape;314;p29">
                <a:extLst>
                  <a:ext uri="{FF2B5EF4-FFF2-40B4-BE49-F238E27FC236}">
                    <a16:creationId xmlns:a16="http://schemas.microsoft.com/office/drawing/2014/main" id="{AB334DD4-3B84-4F5B-8FC0-834120623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206" y="1749043"/>
                <a:ext cx="1382122" cy="143397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143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oogle Shape;315;p29">
            <a:extLst>
              <a:ext uri="{FF2B5EF4-FFF2-40B4-BE49-F238E27FC236}">
                <a16:creationId xmlns:a16="http://schemas.microsoft.com/office/drawing/2014/main" id="{D9137A6E-7FD3-4559-91C1-F2B2682EFD63}"/>
              </a:ext>
            </a:extLst>
          </p:cNvPr>
          <p:cNvCxnSpPr>
            <a:cxnSpLocks/>
          </p:cNvCxnSpPr>
          <p:nvPr/>
        </p:nvCxnSpPr>
        <p:spPr>
          <a:xfrm>
            <a:off x="6412714" y="2447598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49" y="896112"/>
            <a:ext cx="6281681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I – Compute Q with fixed rank problem </a:t>
            </a:r>
            <a:endParaRPr dirty="0"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Google Shape;530;p40">
                <a:extLst>
                  <a:ext uri="{FF2B5EF4-FFF2-40B4-BE49-F238E27FC236}">
                    <a16:creationId xmlns:a16="http://schemas.microsoft.com/office/drawing/2014/main" id="{EEB28408-0558-44F4-842B-0C0041581857}"/>
                  </a:ext>
                </a:extLst>
              </p:cNvPr>
              <p:cNvSpPr txBox="1"/>
              <p:nvPr/>
            </p:nvSpPr>
            <p:spPr>
              <a:xfrm>
                <a:off x="4924876" y="2353024"/>
                <a:ext cx="1101483" cy="1821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fr-FR" sz="1200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fr-FR" sz="1200" b="0" i="0" dirty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fr-FR" sz="1200" dirty="0">
                              <a:latin typeface="Cambria Math" panose="02040503050406030204" pitchFamily="18" charset="0"/>
                            </a:rPr>
                            <m:t>xl</m:t>
                          </m:r>
                          <m:r>
                            <m:rPr>
                              <m:nor/>
                            </m:rPr>
                            <a:rPr lang="fr-FR" sz="1200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2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fr-FR" sz="12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sz="12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mc:Choice>
        <mc:Fallback>
          <p:sp>
            <p:nvSpPr>
              <p:cNvPr id="38" name="Google Shape;530;p40">
                <a:extLst>
                  <a:ext uri="{FF2B5EF4-FFF2-40B4-BE49-F238E27FC236}">
                    <a16:creationId xmlns:a16="http://schemas.microsoft.com/office/drawing/2014/main" id="{EEB28408-0558-44F4-842B-0C0041581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76" y="2353024"/>
                <a:ext cx="1101483" cy="182120"/>
              </a:xfrm>
              <a:prstGeom prst="rect">
                <a:avLst/>
              </a:prstGeom>
              <a:blipFill>
                <a:blip r:embed="rId3"/>
                <a:stretch>
                  <a:fillRect b="-7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Google Shape;530;p40">
                <a:extLst>
                  <a:ext uri="{FF2B5EF4-FFF2-40B4-BE49-F238E27FC236}">
                    <a16:creationId xmlns:a16="http://schemas.microsoft.com/office/drawing/2014/main" id="{AAC00AC7-BD1B-4D4F-9284-B2BD93F884E9}"/>
                  </a:ext>
                </a:extLst>
              </p:cNvPr>
              <p:cNvSpPr txBox="1"/>
              <p:nvPr/>
            </p:nvSpPr>
            <p:spPr>
              <a:xfrm>
                <a:off x="1875142" y="2341605"/>
                <a:ext cx="1973965" cy="433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fr-FR" sz="1200" dirty="0">
                    <a:latin typeface="Quattrocento Sans" panose="020B0604020202020204" charset="0"/>
                  </a:rPr>
                  <a:t>*</a:t>
                </a:r>
                <a:r>
                  <a:rPr lang="fr-FR" sz="1200" dirty="0" err="1">
                    <a:latin typeface="Quattrocento Sans" panose="020B0604020202020204" charset="0"/>
                  </a:rPr>
                  <a:t>Compute</a:t>
                </a:r>
                <a:r>
                  <a:rPr lang="fr-FR" sz="1200" dirty="0">
                    <a:latin typeface="Quattrocento Sans" panose="020B060402020202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nor/>
                          </m:rPr>
                          <a:rPr lang="fr-FR" sz="1200" dirty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fr-FR" sz="1200" dirty="0">
                            <a:latin typeface="Cambria Math" panose="02040503050406030204" pitchFamily="18" charset="0"/>
                          </a:rPr>
                          <m:t>nxl</m:t>
                        </m:r>
                        <m:r>
                          <m:rPr>
                            <m:nor/>
                          </m:rPr>
                          <a:rPr lang="fr-FR" sz="1200" dirty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fr-FR" sz="1200" dirty="0">
                    <a:latin typeface="Quattrocento Sans" panose="020B0604020202020204" charset="0"/>
                  </a:rPr>
                  <a:t>:</a:t>
                </a:r>
              </a:p>
              <a:p>
                <a:pPr algn="ctr"/>
                <a:r>
                  <a:rPr lang="fr-FR" sz="1200" dirty="0" err="1">
                    <a:latin typeface="Quattrocento Sans" panose="020B0604020202020204" charset="0"/>
                  </a:rPr>
                  <a:t>Gaussian</a:t>
                </a:r>
                <a:r>
                  <a:rPr lang="fr-FR" sz="1200" dirty="0">
                    <a:latin typeface="Quattrocento Sans" panose="020B0604020202020204" charset="0"/>
                  </a:rPr>
                  <a:t> or sampling matrix</a:t>
                </a:r>
              </a:p>
            </p:txBody>
          </p:sp>
        </mc:Choice>
        <mc:Fallback xmlns="">
          <p:sp>
            <p:nvSpPr>
              <p:cNvPr id="42" name="Google Shape;530;p40">
                <a:extLst>
                  <a:ext uri="{FF2B5EF4-FFF2-40B4-BE49-F238E27FC236}">
                    <a16:creationId xmlns:a16="http://schemas.microsoft.com/office/drawing/2014/main" id="{AAC00AC7-BD1B-4D4F-9284-B2BD93F88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142" y="2341605"/>
                <a:ext cx="1973965" cy="433649"/>
              </a:xfrm>
              <a:prstGeom prst="rect">
                <a:avLst/>
              </a:prstGeom>
              <a:blipFill>
                <a:blip r:embed="rId4"/>
                <a:stretch>
                  <a:fillRect l="-1858" t="-9859" r="-1858" b="-183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Google Shape;530;p40">
            <a:extLst>
              <a:ext uri="{FF2B5EF4-FFF2-40B4-BE49-F238E27FC236}">
                <a16:creationId xmlns:a16="http://schemas.microsoft.com/office/drawing/2014/main" id="{7FAFC11A-77E7-409D-8C48-F90184DA62B6}"/>
              </a:ext>
            </a:extLst>
          </p:cNvPr>
          <p:cNvSpPr txBox="1"/>
          <p:nvPr/>
        </p:nvSpPr>
        <p:spPr>
          <a:xfrm>
            <a:off x="86971" y="1652571"/>
            <a:ext cx="1052002" cy="19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fr-FR" sz="1050" dirty="0">
                <a:latin typeface="Quattrocento Sans" panose="020B0604020202020204" charset="0"/>
              </a:rPr>
              <a:t>* l = </a:t>
            </a:r>
            <a:r>
              <a:rPr lang="fr-FR" sz="1050" dirty="0" err="1">
                <a:latin typeface="Quattrocento Sans" panose="020B0604020202020204" charset="0"/>
              </a:rPr>
              <a:t>r+p</a:t>
            </a:r>
            <a:r>
              <a:rPr lang="fr-FR" sz="1050" dirty="0">
                <a:latin typeface="Quattrocento Sans" panose="020B0604020202020204" charset="0"/>
              </a:rPr>
              <a:t> = r+5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Google Shape;530;p40">
                <a:extLst>
                  <a:ext uri="{FF2B5EF4-FFF2-40B4-BE49-F238E27FC236}">
                    <a16:creationId xmlns:a16="http://schemas.microsoft.com/office/drawing/2014/main" id="{E6AE4FF5-668C-49D6-93E6-7F5A9FAA2ADD}"/>
                  </a:ext>
                </a:extLst>
              </p:cNvPr>
              <p:cNvSpPr txBox="1"/>
              <p:nvPr/>
            </p:nvSpPr>
            <p:spPr>
              <a:xfrm>
                <a:off x="7231420" y="2349021"/>
                <a:ext cx="1101483" cy="1821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fr-FR" sz="1200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fr-FR" sz="1200" b="0" i="0" dirty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fr-FR" sz="1200" dirty="0">
                              <a:latin typeface="Cambria Math" panose="02040503050406030204" pitchFamily="18" charset="0"/>
                            </a:rPr>
                            <m:t>xl</m:t>
                          </m:r>
                          <m:r>
                            <m:rPr>
                              <m:nor/>
                            </m:rPr>
                            <a:rPr lang="fr-FR" sz="1200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1200" b="0" i="0" dirty="0" smtClean="0">
                          <a:latin typeface="Cambria Math" panose="02040503050406030204" pitchFamily="18" charset="0"/>
                        </a:rPr>
                        <m:t>QR</m:t>
                      </m:r>
                    </m:oMath>
                  </m:oMathPara>
                </a14:m>
                <a:endParaRPr sz="12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mc:Choice>
        <mc:Fallback xmlns="">
          <p:sp>
            <p:nvSpPr>
              <p:cNvPr id="44" name="Google Shape;530;p40">
                <a:extLst>
                  <a:ext uri="{FF2B5EF4-FFF2-40B4-BE49-F238E27FC236}">
                    <a16:creationId xmlns:a16="http://schemas.microsoft.com/office/drawing/2014/main" id="{E6AE4FF5-668C-49D6-93E6-7F5A9FAA2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420" y="2349021"/>
                <a:ext cx="1101483" cy="182120"/>
              </a:xfrm>
              <a:prstGeom prst="rect">
                <a:avLst/>
              </a:prstGeom>
              <a:blipFill>
                <a:blip r:embed="rId5"/>
                <a:stretch>
                  <a:fillRect b="-7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oogle Shape;509;p40">
            <a:extLst>
              <a:ext uri="{FF2B5EF4-FFF2-40B4-BE49-F238E27FC236}">
                <a16:creationId xmlns:a16="http://schemas.microsoft.com/office/drawing/2014/main" id="{F11D5BC7-183F-41F3-8DEC-5D8B69AD0FAB}"/>
              </a:ext>
            </a:extLst>
          </p:cNvPr>
          <p:cNvGrpSpPr/>
          <p:nvPr/>
        </p:nvGrpSpPr>
        <p:grpSpPr>
          <a:xfrm>
            <a:off x="2414478" y="1742792"/>
            <a:ext cx="473400" cy="473400"/>
            <a:chOff x="1786339" y="1703401"/>
            <a:chExt cx="473400" cy="473400"/>
          </a:xfrm>
        </p:grpSpPr>
        <p:sp>
          <p:nvSpPr>
            <p:cNvPr id="48" name="Google Shape;510;p40">
              <a:extLst>
                <a:ext uri="{FF2B5EF4-FFF2-40B4-BE49-F238E27FC236}">
                  <a16:creationId xmlns:a16="http://schemas.microsoft.com/office/drawing/2014/main" id="{2702AE32-92A5-498C-9E46-FB77F8CE15F6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" name="Google Shape;511;p40">
              <a:extLst>
                <a:ext uri="{FF2B5EF4-FFF2-40B4-BE49-F238E27FC236}">
                  <a16:creationId xmlns:a16="http://schemas.microsoft.com/office/drawing/2014/main" id="{90225015-58F5-4678-84F9-4EA7FC57F5F0}"/>
                </a:ext>
              </a:extLst>
            </p:cNvPr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</a:t>
              </a:r>
              <a:endParaRPr sz="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0" name="Google Shape;509;p40">
            <a:extLst>
              <a:ext uri="{FF2B5EF4-FFF2-40B4-BE49-F238E27FC236}">
                <a16:creationId xmlns:a16="http://schemas.microsoft.com/office/drawing/2014/main" id="{9F4FDB53-EEE5-4702-AD89-C3476BBC6A82}"/>
              </a:ext>
            </a:extLst>
          </p:cNvPr>
          <p:cNvGrpSpPr/>
          <p:nvPr/>
        </p:nvGrpSpPr>
        <p:grpSpPr>
          <a:xfrm>
            <a:off x="5238918" y="1749344"/>
            <a:ext cx="473400" cy="473400"/>
            <a:chOff x="1786339" y="1703401"/>
            <a:chExt cx="473400" cy="473400"/>
          </a:xfrm>
        </p:grpSpPr>
        <p:sp>
          <p:nvSpPr>
            <p:cNvPr id="51" name="Google Shape;510;p40">
              <a:extLst>
                <a:ext uri="{FF2B5EF4-FFF2-40B4-BE49-F238E27FC236}">
                  <a16:creationId xmlns:a16="http://schemas.microsoft.com/office/drawing/2014/main" id="{7235606C-F9E6-40AB-9986-994EC94D6005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" name="Google Shape;511;p40">
              <a:extLst>
                <a:ext uri="{FF2B5EF4-FFF2-40B4-BE49-F238E27FC236}">
                  <a16:creationId xmlns:a16="http://schemas.microsoft.com/office/drawing/2014/main" id="{E09BFB1F-128E-4862-88F3-70D95CD5252D}"/>
                </a:ext>
              </a:extLst>
            </p:cNvPr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 sz="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3" name="Google Shape;509;p40">
            <a:extLst>
              <a:ext uri="{FF2B5EF4-FFF2-40B4-BE49-F238E27FC236}">
                <a16:creationId xmlns:a16="http://schemas.microsoft.com/office/drawing/2014/main" id="{2543A294-0EE4-407A-881D-5DA9ED898685}"/>
              </a:ext>
            </a:extLst>
          </p:cNvPr>
          <p:cNvGrpSpPr/>
          <p:nvPr/>
        </p:nvGrpSpPr>
        <p:grpSpPr>
          <a:xfrm>
            <a:off x="7514264" y="1794072"/>
            <a:ext cx="473400" cy="473400"/>
            <a:chOff x="1786339" y="1703401"/>
            <a:chExt cx="473400" cy="473400"/>
          </a:xfrm>
        </p:grpSpPr>
        <p:sp>
          <p:nvSpPr>
            <p:cNvPr id="54" name="Google Shape;510;p40">
              <a:extLst>
                <a:ext uri="{FF2B5EF4-FFF2-40B4-BE49-F238E27FC236}">
                  <a16:creationId xmlns:a16="http://schemas.microsoft.com/office/drawing/2014/main" id="{786BD6A2-7024-4CC5-82D0-0B06251DA6A1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" name="Google Shape;511;p40">
              <a:extLst>
                <a:ext uri="{FF2B5EF4-FFF2-40B4-BE49-F238E27FC236}">
                  <a16:creationId xmlns:a16="http://schemas.microsoft.com/office/drawing/2014/main" id="{BCC37B0F-5AEF-4CE5-844E-0219589141F3}"/>
                </a:ext>
              </a:extLst>
            </p:cNvPr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 sz="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" name="Ellipse 4">
            <a:extLst>
              <a:ext uri="{FF2B5EF4-FFF2-40B4-BE49-F238E27FC236}">
                <a16:creationId xmlns:a16="http://schemas.microsoft.com/office/drawing/2014/main" id="{C4DDAF4F-3EFC-46EF-A725-EBD06C9994AB}"/>
              </a:ext>
            </a:extLst>
          </p:cNvPr>
          <p:cNvSpPr/>
          <p:nvPr/>
        </p:nvSpPr>
        <p:spPr>
          <a:xfrm>
            <a:off x="1607007" y="2199309"/>
            <a:ext cx="134100" cy="1204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Google Shape;530;p40">
                <a:extLst>
                  <a:ext uri="{FF2B5EF4-FFF2-40B4-BE49-F238E27FC236}">
                    <a16:creationId xmlns:a16="http://schemas.microsoft.com/office/drawing/2014/main" id="{6EAD619B-3DFA-46FE-9022-C7CBB9BBC9C2}"/>
                  </a:ext>
                </a:extLst>
              </p:cNvPr>
              <p:cNvSpPr txBox="1"/>
              <p:nvPr/>
            </p:nvSpPr>
            <p:spPr>
              <a:xfrm>
                <a:off x="1924220" y="3865968"/>
                <a:ext cx="1973965" cy="433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fr-FR" sz="1200" b="0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fr-FR" sz="12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fr-FR" sz="1200" dirty="0">
                  <a:latin typeface="Quattrocento Sans" panose="020B0604020202020204" charset="0"/>
                </a:endParaRPr>
              </a:p>
            </p:txBody>
          </p:sp>
        </mc:Choice>
        <mc:Fallback>
          <p:sp>
            <p:nvSpPr>
              <p:cNvPr id="62" name="Google Shape;530;p40">
                <a:extLst>
                  <a:ext uri="{FF2B5EF4-FFF2-40B4-BE49-F238E27FC236}">
                    <a16:creationId xmlns:a16="http://schemas.microsoft.com/office/drawing/2014/main" id="{6EAD619B-3DFA-46FE-9022-C7CBB9BBC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220" y="3865968"/>
                <a:ext cx="1973965" cy="4336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oogle Shape;509;p40">
            <a:extLst>
              <a:ext uri="{FF2B5EF4-FFF2-40B4-BE49-F238E27FC236}">
                <a16:creationId xmlns:a16="http://schemas.microsoft.com/office/drawing/2014/main" id="{C5FA38C8-7BDF-4438-B698-D28DC6A80E4E}"/>
              </a:ext>
            </a:extLst>
          </p:cNvPr>
          <p:cNvGrpSpPr/>
          <p:nvPr/>
        </p:nvGrpSpPr>
        <p:grpSpPr>
          <a:xfrm>
            <a:off x="2455691" y="3267155"/>
            <a:ext cx="473400" cy="473400"/>
            <a:chOff x="1786339" y="1703401"/>
            <a:chExt cx="473400" cy="473400"/>
          </a:xfrm>
        </p:grpSpPr>
        <p:sp>
          <p:nvSpPr>
            <p:cNvPr id="65" name="Google Shape;510;p40">
              <a:extLst>
                <a:ext uri="{FF2B5EF4-FFF2-40B4-BE49-F238E27FC236}">
                  <a16:creationId xmlns:a16="http://schemas.microsoft.com/office/drawing/2014/main" id="{18BC829D-6D7F-4D75-8FE3-AF3E810510E0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" name="Google Shape;511;p40">
              <a:extLst>
                <a:ext uri="{FF2B5EF4-FFF2-40B4-BE49-F238E27FC236}">
                  <a16:creationId xmlns:a16="http://schemas.microsoft.com/office/drawing/2014/main" id="{E3F85A03-C69A-4E18-81C9-7CC91AAE7BA5}"/>
                </a:ext>
              </a:extLst>
            </p:cNvPr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</a:t>
              </a:r>
              <a:endParaRPr sz="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67" name="Google Shape;509;p40">
            <a:extLst>
              <a:ext uri="{FF2B5EF4-FFF2-40B4-BE49-F238E27FC236}">
                <a16:creationId xmlns:a16="http://schemas.microsoft.com/office/drawing/2014/main" id="{607042E1-882B-4455-9930-D31C1DAF0906}"/>
              </a:ext>
            </a:extLst>
          </p:cNvPr>
          <p:cNvGrpSpPr/>
          <p:nvPr/>
        </p:nvGrpSpPr>
        <p:grpSpPr>
          <a:xfrm>
            <a:off x="5049390" y="3211696"/>
            <a:ext cx="473400" cy="473400"/>
            <a:chOff x="1786339" y="1703401"/>
            <a:chExt cx="473400" cy="473400"/>
          </a:xfrm>
        </p:grpSpPr>
        <p:sp>
          <p:nvSpPr>
            <p:cNvPr id="68" name="Google Shape;510;p40">
              <a:extLst>
                <a:ext uri="{FF2B5EF4-FFF2-40B4-BE49-F238E27FC236}">
                  <a16:creationId xmlns:a16="http://schemas.microsoft.com/office/drawing/2014/main" id="{01114B2D-0002-4263-B0E7-E28B064B8990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" name="Google Shape;511;p40">
              <a:extLst>
                <a:ext uri="{FF2B5EF4-FFF2-40B4-BE49-F238E27FC236}">
                  <a16:creationId xmlns:a16="http://schemas.microsoft.com/office/drawing/2014/main" id="{BBAE8BB1-850D-45F7-8BA9-6D938107C903}"/>
                </a:ext>
              </a:extLst>
            </p:cNvPr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 sz="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62BDA61A-8EA3-416A-B174-3A723E67179B}"/>
              </a:ext>
            </a:extLst>
          </p:cNvPr>
          <p:cNvCxnSpPr>
            <a:stCxn id="5" idx="4"/>
          </p:cNvCxnSpPr>
          <p:nvPr/>
        </p:nvCxnSpPr>
        <p:spPr>
          <a:xfrm rot="16200000" flipH="1">
            <a:off x="1015699" y="2978084"/>
            <a:ext cx="1524363" cy="207647"/>
          </a:xfrm>
          <a:prstGeom prst="bentConnector3">
            <a:avLst>
              <a:gd name="adj1" fmla="val 1006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Google Shape;530;p40">
            <a:extLst>
              <a:ext uri="{FF2B5EF4-FFF2-40B4-BE49-F238E27FC236}">
                <a16:creationId xmlns:a16="http://schemas.microsoft.com/office/drawing/2014/main" id="{4096AE61-9FFA-4314-9EC4-99D1459235C1}"/>
              </a:ext>
            </a:extLst>
          </p:cNvPr>
          <p:cNvSpPr txBox="1"/>
          <p:nvPr/>
        </p:nvSpPr>
        <p:spPr>
          <a:xfrm>
            <a:off x="163875" y="2354003"/>
            <a:ext cx="1462693" cy="123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fr-FR" sz="1200" dirty="0" err="1">
                <a:latin typeface="Quattrocento Sans" panose="020B0604020202020204" charset="0"/>
              </a:rPr>
              <a:t>Improve</a:t>
            </a:r>
            <a:r>
              <a:rPr lang="fr-FR" sz="1200" dirty="0">
                <a:latin typeface="Quattrocento Sans" panose="020B0604020202020204" charset="0"/>
              </a:rPr>
              <a:t> performance in slow </a:t>
            </a:r>
            <a:r>
              <a:rPr lang="fr-FR" sz="1200" dirty="0" err="1">
                <a:latin typeface="Quattrocento Sans" panose="020B0604020202020204" charset="0"/>
              </a:rPr>
              <a:t>decaying</a:t>
            </a:r>
            <a:r>
              <a:rPr lang="fr-FR" sz="1200" dirty="0">
                <a:latin typeface="Quattrocento Sans" panose="020B0604020202020204" charset="0"/>
              </a:rPr>
              <a:t> </a:t>
            </a:r>
            <a:r>
              <a:rPr lang="fr-FR" sz="1200" dirty="0" err="1">
                <a:latin typeface="Quattrocento Sans" panose="020B0604020202020204" charset="0"/>
              </a:rPr>
              <a:t>singular</a:t>
            </a:r>
            <a:r>
              <a:rPr lang="fr-FR" sz="1200" dirty="0">
                <a:latin typeface="Quattrocento Sans" panose="020B0604020202020204" charset="0"/>
              </a:rPr>
              <a:t> values:</a:t>
            </a:r>
          </a:p>
          <a:p>
            <a:pPr algn="ctr"/>
            <a:endParaRPr lang="fr-FR" sz="1200" dirty="0">
              <a:latin typeface="Quattrocento Sans" panose="020B0604020202020204" charset="0"/>
            </a:endParaRPr>
          </a:p>
          <a:p>
            <a:pPr algn="ctr"/>
            <a:r>
              <a:rPr lang="fr-FR" sz="1200" dirty="0" err="1">
                <a:latin typeface="Quattrocento Sans" panose="020B0604020202020204" charset="0"/>
              </a:rPr>
              <a:t>Subspation</a:t>
            </a:r>
            <a:r>
              <a:rPr lang="fr-FR" sz="1200" dirty="0">
                <a:latin typeface="Quattrocento Sans" panose="020B0604020202020204" charset="0"/>
              </a:rPr>
              <a:t> </a:t>
            </a:r>
            <a:r>
              <a:rPr lang="fr-FR" sz="1200" dirty="0" err="1">
                <a:latin typeface="Quattrocento Sans" panose="020B0604020202020204" charset="0"/>
              </a:rPr>
              <a:t>iteration</a:t>
            </a:r>
            <a:endParaRPr lang="fr-FR" sz="1200" dirty="0">
              <a:latin typeface="Quattrocento Sans" panose="020B0604020202020204" charset="0"/>
            </a:endParaRPr>
          </a:p>
          <a:p>
            <a:pPr algn="ctr"/>
            <a:endParaRPr lang="fr-FR" sz="1200" dirty="0">
              <a:latin typeface="Quattrocento Sans" panose="020B0604020202020204" charset="0"/>
            </a:endParaRPr>
          </a:p>
          <a:p>
            <a:pPr algn="ctr"/>
            <a:endParaRPr lang="fr-FR" sz="1200" dirty="0">
              <a:latin typeface="Quattrocento Sans" panose="020B0604020202020204" charset="0"/>
            </a:endParaRPr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B285383E-C202-405D-B9E2-6448AA19AF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843" y="3273707"/>
            <a:ext cx="1095267" cy="248411"/>
          </a:xfrm>
          <a:prstGeom prst="rect">
            <a:avLst/>
          </a:prstGeom>
        </p:spPr>
      </p:pic>
      <p:sp>
        <p:nvSpPr>
          <p:cNvPr id="81" name="Google Shape;530;p40">
            <a:extLst>
              <a:ext uri="{FF2B5EF4-FFF2-40B4-BE49-F238E27FC236}">
                <a16:creationId xmlns:a16="http://schemas.microsoft.com/office/drawing/2014/main" id="{59DEAC7A-74E2-41D3-BE0C-ED18AC60FB3A}"/>
              </a:ext>
            </a:extLst>
          </p:cNvPr>
          <p:cNvSpPr txBox="1"/>
          <p:nvPr/>
        </p:nvSpPr>
        <p:spPr>
          <a:xfrm>
            <a:off x="173659" y="3566599"/>
            <a:ext cx="1462693" cy="111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endParaRPr lang="fr-FR" sz="1200" dirty="0">
              <a:latin typeface="Quattrocento Sans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>
                <a:latin typeface="Quattrocento Sans" panose="020B0604020202020204" charset="0"/>
              </a:rPr>
              <a:t>Singular</a:t>
            </a:r>
            <a:r>
              <a:rPr lang="fr-FR" sz="1200" dirty="0">
                <a:latin typeface="Quattrocento Sans" panose="020B0604020202020204" charset="0"/>
              </a:rPr>
              <a:t> </a:t>
            </a:r>
            <a:r>
              <a:rPr lang="fr-FR" sz="1200" dirty="0" err="1">
                <a:latin typeface="Quattrocento Sans" panose="020B0604020202020204" charset="0"/>
              </a:rPr>
              <a:t>vectors</a:t>
            </a:r>
            <a:r>
              <a:rPr lang="fr-FR" sz="1200" dirty="0">
                <a:latin typeface="Quattrocento Sans" panose="020B0604020202020204" charset="0"/>
              </a:rPr>
              <a:t> </a:t>
            </a:r>
            <a:r>
              <a:rPr lang="fr-FR" sz="1200" dirty="0" err="1">
                <a:latin typeface="Quattrocento Sans" panose="020B0604020202020204" charset="0"/>
              </a:rPr>
              <a:t>stay</a:t>
            </a:r>
            <a:r>
              <a:rPr lang="fr-FR" sz="1200" dirty="0">
                <a:latin typeface="Quattrocento Sans" panose="020B0604020202020204" charset="0"/>
              </a:rPr>
              <a:t> the </a:t>
            </a:r>
            <a:r>
              <a:rPr lang="fr-FR" sz="1200" dirty="0" err="1">
                <a:latin typeface="Quattrocento Sans" panose="020B0604020202020204" charset="0"/>
              </a:rPr>
              <a:t>same</a:t>
            </a:r>
            <a:endParaRPr lang="fr-FR" sz="1200" dirty="0">
              <a:latin typeface="Quattrocento Sans" panose="020B0604020202020204" charset="0"/>
            </a:endParaRPr>
          </a:p>
          <a:p>
            <a:endParaRPr lang="fr-FR" sz="1200" dirty="0">
              <a:latin typeface="Quattrocento Sans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>
                <a:latin typeface="Quattrocento Sans" panose="020B0604020202020204" charset="0"/>
              </a:rPr>
              <a:t>Singular</a:t>
            </a:r>
            <a:r>
              <a:rPr lang="fr-FR" sz="1200" dirty="0">
                <a:latin typeface="Quattrocento Sans" panose="020B0604020202020204" charset="0"/>
              </a:rPr>
              <a:t> values </a:t>
            </a:r>
            <a:r>
              <a:rPr lang="fr-FR" sz="1200" dirty="0" err="1">
                <a:latin typeface="Quattrocento Sans" panose="020B0604020202020204" charset="0"/>
              </a:rPr>
              <a:t>decay</a:t>
            </a:r>
            <a:r>
              <a:rPr lang="fr-FR" sz="1200" dirty="0">
                <a:latin typeface="Quattrocento Sans" panose="020B0604020202020204" charset="0"/>
              </a:rPr>
              <a:t> </a:t>
            </a:r>
            <a:r>
              <a:rPr lang="fr-FR" sz="1200" dirty="0" err="1">
                <a:latin typeface="Quattrocento Sans" panose="020B0604020202020204" charset="0"/>
              </a:rPr>
              <a:t>exponnentialy</a:t>
            </a:r>
            <a:endParaRPr lang="fr-FR" sz="1200" dirty="0">
              <a:latin typeface="Quattrocento Sans" panose="020B060402020202020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fr-FR" sz="1200" dirty="0">
              <a:latin typeface="Quattrocento San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Google Shape;530;p40">
                <a:extLst>
                  <a:ext uri="{FF2B5EF4-FFF2-40B4-BE49-F238E27FC236}">
                    <a16:creationId xmlns:a16="http://schemas.microsoft.com/office/drawing/2014/main" id="{B6AD0A98-ACD3-47E0-B56F-11B26400A209}"/>
                  </a:ext>
                </a:extLst>
              </p:cNvPr>
              <p:cNvSpPr txBox="1"/>
              <p:nvPr/>
            </p:nvSpPr>
            <p:spPr>
              <a:xfrm>
                <a:off x="4373481" y="3853448"/>
                <a:ext cx="1973965" cy="433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fr-F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fr-FR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dirty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200" dirty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fr-FR" sz="120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2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>
                  <a:latin typeface="Quattrocento Sans" panose="020B0604020202020204" charset="0"/>
                </a:endParaRPr>
              </a:p>
              <a:p>
                <a:pPr algn="ctr"/>
                <a:endParaRPr lang="fr-FR" sz="1200" dirty="0">
                  <a:latin typeface="Quattrocento Sans" panose="020B0604020202020204" charset="0"/>
                </a:endParaRPr>
              </a:p>
            </p:txBody>
          </p:sp>
        </mc:Choice>
        <mc:Fallback xmlns="">
          <p:sp>
            <p:nvSpPr>
              <p:cNvPr id="82" name="Google Shape;530;p40">
                <a:extLst>
                  <a:ext uri="{FF2B5EF4-FFF2-40B4-BE49-F238E27FC236}">
                    <a16:creationId xmlns:a16="http://schemas.microsoft.com/office/drawing/2014/main" id="{B6AD0A98-ACD3-47E0-B56F-11B26400A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481" y="3853448"/>
                <a:ext cx="1973965" cy="4336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oogle Shape;509;p40">
            <a:extLst>
              <a:ext uri="{FF2B5EF4-FFF2-40B4-BE49-F238E27FC236}">
                <a16:creationId xmlns:a16="http://schemas.microsoft.com/office/drawing/2014/main" id="{E07F2EB7-3C27-4EEB-8BE0-6395F165904C}"/>
              </a:ext>
            </a:extLst>
          </p:cNvPr>
          <p:cNvGrpSpPr/>
          <p:nvPr/>
        </p:nvGrpSpPr>
        <p:grpSpPr>
          <a:xfrm>
            <a:off x="3921086" y="3236879"/>
            <a:ext cx="473400" cy="473400"/>
            <a:chOff x="1786339" y="1703401"/>
            <a:chExt cx="473400" cy="473400"/>
          </a:xfrm>
        </p:grpSpPr>
        <p:sp>
          <p:nvSpPr>
            <p:cNvPr id="84" name="Google Shape;510;p40">
              <a:extLst>
                <a:ext uri="{FF2B5EF4-FFF2-40B4-BE49-F238E27FC236}">
                  <a16:creationId xmlns:a16="http://schemas.microsoft.com/office/drawing/2014/main" id="{45F40846-94B4-4927-9D00-790A74A2E9FE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" name="Google Shape;511;p40">
              <a:extLst>
                <a:ext uri="{FF2B5EF4-FFF2-40B4-BE49-F238E27FC236}">
                  <a16:creationId xmlns:a16="http://schemas.microsoft.com/office/drawing/2014/main" id="{F7CD6154-0025-4F29-A4BC-C58C4F693774}"/>
                </a:ext>
              </a:extLst>
            </p:cNvPr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 sz="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Google Shape;530;p40">
                <a:extLst>
                  <a:ext uri="{FF2B5EF4-FFF2-40B4-BE49-F238E27FC236}">
                    <a16:creationId xmlns:a16="http://schemas.microsoft.com/office/drawing/2014/main" id="{B7B462EC-40E0-4BC3-921C-686993C9CD2F}"/>
                  </a:ext>
                </a:extLst>
              </p:cNvPr>
              <p:cNvSpPr txBox="1"/>
              <p:nvPr/>
            </p:nvSpPr>
            <p:spPr>
              <a:xfrm>
                <a:off x="3075425" y="3848399"/>
                <a:ext cx="1973965" cy="433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fr-FR" sz="1200" b="0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dirty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fr-FR" sz="1200" b="0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fr-F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200" dirty="0">
                  <a:latin typeface="Quattrocento Sans" panose="020B0604020202020204" charset="0"/>
                </a:endParaRPr>
              </a:p>
            </p:txBody>
          </p:sp>
        </mc:Choice>
        <mc:Fallback>
          <p:sp>
            <p:nvSpPr>
              <p:cNvPr id="86" name="Google Shape;530;p40">
                <a:extLst>
                  <a:ext uri="{FF2B5EF4-FFF2-40B4-BE49-F238E27FC236}">
                    <a16:creationId xmlns:a16="http://schemas.microsoft.com/office/drawing/2014/main" id="{B7B462EC-40E0-4BC3-921C-686993C9C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425" y="3848399"/>
                <a:ext cx="1973965" cy="4336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oogle Shape;509;p40">
            <a:extLst>
              <a:ext uri="{FF2B5EF4-FFF2-40B4-BE49-F238E27FC236}">
                <a16:creationId xmlns:a16="http://schemas.microsoft.com/office/drawing/2014/main" id="{36683EB2-F2D0-4220-9B0E-C0E0775CC4DF}"/>
              </a:ext>
            </a:extLst>
          </p:cNvPr>
          <p:cNvGrpSpPr/>
          <p:nvPr/>
        </p:nvGrpSpPr>
        <p:grpSpPr>
          <a:xfrm>
            <a:off x="6285569" y="3260244"/>
            <a:ext cx="473400" cy="473400"/>
            <a:chOff x="1786339" y="1703401"/>
            <a:chExt cx="473400" cy="473400"/>
          </a:xfrm>
        </p:grpSpPr>
        <p:sp>
          <p:nvSpPr>
            <p:cNvPr id="88" name="Google Shape;510;p40">
              <a:extLst>
                <a:ext uri="{FF2B5EF4-FFF2-40B4-BE49-F238E27FC236}">
                  <a16:creationId xmlns:a16="http://schemas.microsoft.com/office/drawing/2014/main" id="{CC1FB236-8516-4FAE-9019-824E9C590076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" name="Google Shape;511;p40">
              <a:extLst>
                <a:ext uri="{FF2B5EF4-FFF2-40B4-BE49-F238E27FC236}">
                  <a16:creationId xmlns:a16="http://schemas.microsoft.com/office/drawing/2014/main" id="{35F3BB4D-DA59-427F-8C06-F9B76A951F68}"/>
                </a:ext>
              </a:extLst>
            </p:cNvPr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 sz="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Google Shape;530;p40">
                <a:extLst>
                  <a:ext uri="{FF2B5EF4-FFF2-40B4-BE49-F238E27FC236}">
                    <a16:creationId xmlns:a16="http://schemas.microsoft.com/office/drawing/2014/main" id="{F6FBAF38-5C1A-4F61-B8E9-378FDDFCA3CB}"/>
                  </a:ext>
                </a:extLst>
              </p:cNvPr>
              <p:cNvSpPr txBox="1"/>
              <p:nvPr/>
            </p:nvSpPr>
            <p:spPr>
              <a:xfrm>
                <a:off x="5522790" y="3848399"/>
                <a:ext cx="1973965" cy="433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fr-F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dirty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200" b="0" i="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fr-FR" sz="1200" dirty="0">
                  <a:latin typeface="Quattrocento Sans" panose="020B0604020202020204" charset="0"/>
                </a:endParaRPr>
              </a:p>
            </p:txBody>
          </p:sp>
        </mc:Choice>
        <mc:Fallback xmlns="">
          <p:sp>
            <p:nvSpPr>
              <p:cNvPr id="90" name="Google Shape;530;p40">
                <a:extLst>
                  <a:ext uri="{FF2B5EF4-FFF2-40B4-BE49-F238E27FC236}">
                    <a16:creationId xmlns:a16="http://schemas.microsoft.com/office/drawing/2014/main" id="{F6FBAF38-5C1A-4F61-B8E9-378FDDFCA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790" y="3848399"/>
                <a:ext cx="1973965" cy="4336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oogle Shape;509;p40">
            <a:extLst>
              <a:ext uri="{FF2B5EF4-FFF2-40B4-BE49-F238E27FC236}">
                <a16:creationId xmlns:a16="http://schemas.microsoft.com/office/drawing/2014/main" id="{55E9A210-8E15-41A5-8526-777531B9B948}"/>
              </a:ext>
            </a:extLst>
          </p:cNvPr>
          <p:cNvGrpSpPr/>
          <p:nvPr/>
        </p:nvGrpSpPr>
        <p:grpSpPr>
          <a:xfrm>
            <a:off x="8332903" y="3260244"/>
            <a:ext cx="473400" cy="473400"/>
            <a:chOff x="1786339" y="1703401"/>
            <a:chExt cx="473400" cy="473400"/>
          </a:xfrm>
        </p:grpSpPr>
        <p:sp>
          <p:nvSpPr>
            <p:cNvPr id="92" name="Google Shape;510;p40">
              <a:extLst>
                <a:ext uri="{FF2B5EF4-FFF2-40B4-BE49-F238E27FC236}">
                  <a16:creationId xmlns:a16="http://schemas.microsoft.com/office/drawing/2014/main" id="{2E56F76D-7E62-428B-BCE3-241DE234FAB4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" name="Google Shape;511;p40">
              <a:extLst>
                <a:ext uri="{FF2B5EF4-FFF2-40B4-BE49-F238E27FC236}">
                  <a16:creationId xmlns:a16="http://schemas.microsoft.com/office/drawing/2014/main" id="{06F7AFCB-5C5D-4D13-BBE8-4B7AA64C3DE0}"/>
                </a:ext>
              </a:extLst>
            </p:cNvPr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 sz="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Google Shape;530;p40">
                <a:extLst>
                  <a:ext uri="{FF2B5EF4-FFF2-40B4-BE49-F238E27FC236}">
                    <a16:creationId xmlns:a16="http://schemas.microsoft.com/office/drawing/2014/main" id="{A6955230-45EB-46E7-86CB-12CDAB8A9351}"/>
                  </a:ext>
                </a:extLst>
              </p:cNvPr>
              <p:cNvSpPr txBox="1"/>
              <p:nvPr/>
            </p:nvSpPr>
            <p:spPr>
              <a:xfrm>
                <a:off x="7570124" y="3848399"/>
                <a:ext cx="1973965" cy="433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fr-F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dirty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200" b="0" i="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fr-FR" sz="1200" dirty="0">
                  <a:latin typeface="Quattrocento Sans" panose="020B0604020202020204" charset="0"/>
                </a:endParaRPr>
              </a:p>
            </p:txBody>
          </p:sp>
        </mc:Choice>
        <mc:Fallback xmlns="">
          <p:sp>
            <p:nvSpPr>
              <p:cNvPr id="94" name="Google Shape;530;p40">
                <a:extLst>
                  <a:ext uri="{FF2B5EF4-FFF2-40B4-BE49-F238E27FC236}">
                    <a16:creationId xmlns:a16="http://schemas.microsoft.com/office/drawing/2014/main" id="{A6955230-45EB-46E7-86CB-12CDAB8A9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124" y="3848399"/>
                <a:ext cx="1973965" cy="4336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oogle Shape;509;p40">
            <a:extLst>
              <a:ext uri="{FF2B5EF4-FFF2-40B4-BE49-F238E27FC236}">
                <a16:creationId xmlns:a16="http://schemas.microsoft.com/office/drawing/2014/main" id="{74ED9634-1CA6-42D7-88E8-400E680F1F15}"/>
              </a:ext>
            </a:extLst>
          </p:cNvPr>
          <p:cNvGrpSpPr/>
          <p:nvPr/>
        </p:nvGrpSpPr>
        <p:grpSpPr>
          <a:xfrm>
            <a:off x="7344614" y="3267155"/>
            <a:ext cx="473400" cy="473400"/>
            <a:chOff x="1786339" y="1703401"/>
            <a:chExt cx="473400" cy="473400"/>
          </a:xfrm>
        </p:grpSpPr>
        <p:sp>
          <p:nvSpPr>
            <p:cNvPr id="96" name="Google Shape;510;p40">
              <a:extLst>
                <a:ext uri="{FF2B5EF4-FFF2-40B4-BE49-F238E27FC236}">
                  <a16:creationId xmlns:a16="http://schemas.microsoft.com/office/drawing/2014/main" id="{744C691C-82CA-4945-AC68-5945EDF8E6A8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" name="Google Shape;511;p40">
              <a:extLst>
                <a:ext uri="{FF2B5EF4-FFF2-40B4-BE49-F238E27FC236}">
                  <a16:creationId xmlns:a16="http://schemas.microsoft.com/office/drawing/2014/main" id="{C21CDA9C-38F1-4DFB-8879-81F939FDF3E0}"/>
                </a:ext>
              </a:extLst>
            </p:cNvPr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 sz="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Google Shape;530;p40">
                <a:extLst>
                  <a:ext uri="{FF2B5EF4-FFF2-40B4-BE49-F238E27FC236}">
                    <a16:creationId xmlns:a16="http://schemas.microsoft.com/office/drawing/2014/main" id="{FBBC6CCD-0DD3-4665-8281-B39A014730A1}"/>
                  </a:ext>
                </a:extLst>
              </p:cNvPr>
              <p:cNvSpPr txBox="1"/>
              <p:nvPr/>
            </p:nvSpPr>
            <p:spPr>
              <a:xfrm>
                <a:off x="6581835" y="3855310"/>
                <a:ext cx="1973965" cy="433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fr-F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dirty="0" smtClean="0"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200" b="0" i="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fr-FR" sz="1200" dirty="0">
                  <a:latin typeface="Quattrocento Sans" panose="020B0604020202020204" charset="0"/>
                </a:endParaRPr>
              </a:p>
            </p:txBody>
          </p:sp>
        </mc:Choice>
        <mc:Fallback xmlns="">
          <p:sp>
            <p:nvSpPr>
              <p:cNvPr id="98" name="Google Shape;530;p40">
                <a:extLst>
                  <a:ext uri="{FF2B5EF4-FFF2-40B4-BE49-F238E27FC236}">
                    <a16:creationId xmlns:a16="http://schemas.microsoft.com/office/drawing/2014/main" id="{FBBC6CCD-0DD3-4665-8281-B39A01473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835" y="3855310"/>
                <a:ext cx="1973965" cy="43364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Flèche : courbe vers la gauche 74">
            <a:extLst>
              <a:ext uri="{FF2B5EF4-FFF2-40B4-BE49-F238E27FC236}">
                <a16:creationId xmlns:a16="http://schemas.microsoft.com/office/drawing/2014/main" id="{0C481766-0F03-439F-B42C-5F791C99B1C1}"/>
              </a:ext>
            </a:extLst>
          </p:cNvPr>
          <p:cNvSpPr/>
          <p:nvPr/>
        </p:nvSpPr>
        <p:spPr>
          <a:xfrm rot="5400000">
            <a:off x="6517400" y="2556568"/>
            <a:ext cx="465657" cy="358599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Google Shape;530;p40">
                <a:extLst>
                  <a:ext uri="{FF2B5EF4-FFF2-40B4-BE49-F238E27FC236}">
                    <a16:creationId xmlns:a16="http://schemas.microsoft.com/office/drawing/2014/main" id="{87D06FB1-8BA5-4B58-8B77-9E45D8584749}"/>
                  </a:ext>
                </a:extLst>
              </p:cNvPr>
              <p:cNvSpPr txBox="1"/>
              <p:nvPr/>
            </p:nvSpPr>
            <p:spPr>
              <a:xfrm>
                <a:off x="5638547" y="4694534"/>
                <a:ext cx="1973965" cy="433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𝑙𝑜𝑜𝑝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…, 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fr-FR" sz="1200" dirty="0">
                  <a:latin typeface="Quattrocento Sans" panose="020B0604020202020204" charset="0"/>
                </a:endParaRPr>
              </a:p>
            </p:txBody>
          </p:sp>
        </mc:Choice>
        <mc:Fallback xmlns="">
          <p:sp>
            <p:nvSpPr>
              <p:cNvPr id="102" name="Google Shape;530;p40">
                <a:extLst>
                  <a:ext uri="{FF2B5EF4-FFF2-40B4-BE49-F238E27FC236}">
                    <a16:creationId xmlns:a16="http://schemas.microsoft.com/office/drawing/2014/main" id="{87D06FB1-8BA5-4B58-8B77-9E45D8584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547" y="4694534"/>
                <a:ext cx="1973965" cy="433649"/>
              </a:xfrm>
              <a:prstGeom prst="rect">
                <a:avLst/>
              </a:prstGeom>
              <a:blipFill>
                <a:blip r:embed="rId12"/>
                <a:stretch>
                  <a:fillRect t="-14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39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49" y="896112"/>
            <a:ext cx="6281681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I – Compute Q with accelerated tecnique</a:t>
            </a:r>
            <a:endParaRPr dirty="0"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Google Shape;530;p40">
                <a:extLst>
                  <a:ext uri="{FF2B5EF4-FFF2-40B4-BE49-F238E27FC236}">
                    <a16:creationId xmlns:a16="http://schemas.microsoft.com/office/drawing/2014/main" id="{4096AE61-9FFA-4314-9EC4-99D1459235C1}"/>
                  </a:ext>
                </a:extLst>
              </p:cNvPr>
              <p:cNvSpPr txBox="1"/>
              <p:nvPr/>
            </p:nvSpPr>
            <p:spPr>
              <a:xfrm>
                <a:off x="1131083" y="1734693"/>
                <a:ext cx="1462693" cy="788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fr-FR" sz="1600" dirty="0">
                  <a:latin typeface="Quattrocento Sans" panose="020B0604020202020204" charset="0"/>
                </a:endParaRPr>
              </a:p>
              <a:p>
                <a:pPr algn="ctr"/>
                <a:r>
                  <a:rPr lang="fr-FR" sz="1600" dirty="0" err="1">
                    <a:latin typeface="Quattrocento Sans" panose="020B0604020202020204" charset="0"/>
                  </a:rPr>
                  <a:t>structured</a:t>
                </a:r>
                <a:r>
                  <a:rPr lang="fr-FR" sz="1600" dirty="0">
                    <a:latin typeface="Quattrocento Sans" panose="020B0604020202020204" charset="0"/>
                  </a:rPr>
                  <a:t> </a:t>
                </a:r>
                <a:r>
                  <a:rPr lang="fr-FR" sz="1600" dirty="0" err="1">
                    <a:latin typeface="Quattrocento Sans" panose="020B0604020202020204" charset="0"/>
                  </a:rPr>
                  <a:t>random</a:t>
                </a:r>
                <a:r>
                  <a:rPr lang="fr-FR" sz="1600" dirty="0">
                    <a:latin typeface="Quattrocento Sans" panose="020B0604020202020204" charset="0"/>
                  </a:rPr>
                  <a:t> matrix</a:t>
                </a:r>
              </a:p>
              <a:p>
                <a:pPr algn="ctr"/>
                <a:endParaRPr lang="fr-FR" sz="1200" dirty="0">
                  <a:latin typeface="Quattrocento Sans" panose="020B0604020202020204" charset="0"/>
                </a:endParaRPr>
              </a:p>
            </p:txBody>
          </p:sp>
        </mc:Choice>
        <mc:Fallback xmlns="">
          <p:sp>
            <p:nvSpPr>
              <p:cNvPr id="78" name="Google Shape;530;p40">
                <a:extLst>
                  <a:ext uri="{FF2B5EF4-FFF2-40B4-BE49-F238E27FC236}">
                    <a16:creationId xmlns:a16="http://schemas.microsoft.com/office/drawing/2014/main" id="{4096AE61-9FFA-4314-9EC4-99D145923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083" y="1734693"/>
                <a:ext cx="1462693" cy="788624"/>
              </a:xfrm>
              <a:prstGeom prst="rect">
                <a:avLst/>
              </a:prstGeom>
              <a:blipFill>
                <a:blip r:embed="rId3"/>
                <a:stretch>
                  <a:fillRect l="-2929" r="-2929" b="-93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Google Shape;530;p40">
                <a:extLst>
                  <a:ext uri="{FF2B5EF4-FFF2-40B4-BE49-F238E27FC236}">
                    <a16:creationId xmlns:a16="http://schemas.microsoft.com/office/drawing/2014/main" id="{558646DC-5372-4ED3-9FB1-DA66613A0976}"/>
                  </a:ext>
                </a:extLst>
              </p:cNvPr>
              <p:cNvSpPr txBox="1"/>
              <p:nvPr/>
            </p:nvSpPr>
            <p:spPr>
              <a:xfrm>
                <a:off x="1023406" y="3435800"/>
                <a:ext cx="1941821" cy="788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l-GR" sz="16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6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l-G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fr-FR" sz="1600" b="0" dirty="0">
                  <a:latin typeface="Quattrocento Sans"/>
                  <a:ea typeface="Cambria Math" panose="02040503050406030204" pitchFamily="18" charset="0"/>
                </a:endParaRPr>
              </a:p>
              <a:p>
                <a:pPr lvl="0" algn="ctr"/>
                <a:r>
                  <a:rPr lang="fr-FR" dirty="0">
                    <a:solidFill>
                      <a:schemeClr val="dk1"/>
                    </a:solidFill>
                    <a:latin typeface="Quattrocento Sans" panose="020B0604020202020204" charset="0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lang="fr-FR" dirty="0">
                    <a:latin typeface="Quattrocento Sans" panose="020B0604020202020204" charset="0"/>
                  </a:rPr>
                  <a:t>O(mn log(ℓ)) </a:t>
                </a:r>
                <a:r>
                  <a:rPr lang="fr-FR" dirty="0" err="1">
                    <a:latin typeface="Quattrocento Sans" panose="020B0604020202020204" charset="0"/>
                  </a:rPr>
                  <a:t>instead</a:t>
                </a:r>
                <a:r>
                  <a:rPr lang="fr-FR" dirty="0">
                    <a:latin typeface="Quattrocento Sans" panose="020B0604020202020204" charset="0"/>
                  </a:rPr>
                  <a:t> of O(mnℓ) </a:t>
                </a:r>
                <a:endParaRPr lang="fr-FR" dirty="0">
                  <a:solidFill>
                    <a:schemeClr val="dk1"/>
                  </a:solidFill>
                  <a:latin typeface="Quattrocento Sans" panose="020B0604020202020204" charset="0"/>
                  <a:ea typeface="Quattrocento Sans"/>
                  <a:cs typeface="Quattrocento Sans"/>
                  <a:sym typeface="Quattrocento Sans"/>
                </a:endParaRPr>
              </a:p>
            </p:txBody>
          </p:sp>
        </mc:Choice>
        <mc:Fallback>
          <p:sp>
            <p:nvSpPr>
              <p:cNvPr id="56" name="Google Shape;530;p40">
                <a:extLst>
                  <a:ext uri="{FF2B5EF4-FFF2-40B4-BE49-F238E27FC236}">
                    <a16:creationId xmlns:a16="http://schemas.microsoft.com/office/drawing/2014/main" id="{558646DC-5372-4ED3-9FB1-DA66613A0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406" y="3435800"/>
                <a:ext cx="1941821" cy="788624"/>
              </a:xfrm>
              <a:prstGeom prst="rect">
                <a:avLst/>
              </a:prstGeom>
              <a:blipFill>
                <a:blip r:embed="rId4"/>
                <a:stretch>
                  <a:fillRect r="-34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5D860CA1-FDF8-40B0-A6F4-23F23EF165D6}"/>
                  </a:ext>
                </a:extLst>
              </p:cNvPr>
              <p:cNvSpPr txBox="1"/>
              <p:nvPr/>
            </p:nvSpPr>
            <p:spPr>
              <a:xfrm>
                <a:off x="2593776" y="1806925"/>
                <a:ext cx="4771622" cy="593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l-GR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0" smtClean="0">
                          <a:latin typeface="Cambria Math" panose="02040503050406030204" pitchFamily="18" charset="0"/>
                          <a:ea typeface="Lora"/>
                          <a:cs typeface="Lora"/>
                          <a:sym typeface="Lora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sym typeface="Lora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  <a:sym typeface="Lora"/>
                                </a:rPr>
                              </m:ctrlPr>
                            </m:fPr>
                            <m:num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sym typeface="Lora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sym typeface="Lora"/>
                                </a:rPr>
                                <m:t>𝑙</m:t>
                              </m:r>
                            </m:den>
                          </m:f>
                        </m:e>
                      </m:rad>
                      <m:r>
                        <a:rPr lang="fr-FR" sz="1600" b="0" i="0" smtClean="0">
                          <a:latin typeface="Cambria Math" panose="02040503050406030204" pitchFamily="18" charset="0"/>
                          <a:sym typeface="Lora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fr-FR" sz="1600" b="0" i="0" smtClean="0">
                          <a:latin typeface="Cambria Math" panose="02040503050406030204" pitchFamily="18" charset="0"/>
                          <a:ea typeface="Lora"/>
                          <a:cs typeface="Lora"/>
                          <a:sym typeface="Lora"/>
                        </a:rPr>
                        <m:t>D</m:t>
                      </m:r>
                      <m:r>
                        <a:rPr lang="fr-FR" sz="1600" b="0" i="0" smtClean="0">
                          <a:latin typeface="Cambria Math" panose="02040503050406030204" pitchFamily="18" charset="0"/>
                          <a:ea typeface="Lora"/>
                          <a:cs typeface="Lora"/>
                          <a:sym typeface="Lora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fr-FR" sz="1600" b="0" i="0" smtClean="0">
                          <a:latin typeface="Cambria Math" panose="02040503050406030204" pitchFamily="18" charset="0"/>
                          <a:ea typeface="Lora"/>
                          <a:cs typeface="Lora"/>
                          <a:sym typeface="Lora"/>
                        </a:rPr>
                        <m:t>F</m:t>
                      </m:r>
                      <m:r>
                        <a:rPr lang="fr-FR" sz="1600" b="0" i="0" smtClean="0">
                          <a:latin typeface="Cambria Math" panose="02040503050406030204" pitchFamily="18" charset="0"/>
                          <a:ea typeface="Lora"/>
                          <a:cs typeface="Lora"/>
                          <a:sym typeface="Lora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fr-FR" sz="1600" b="0" i="0" smtClean="0">
                          <a:latin typeface="Cambria Math" panose="02040503050406030204" pitchFamily="18" charset="0"/>
                          <a:ea typeface="Lora"/>
                          <a:cs typeface="Lora"/>
                          <a:sym typeface="Lora"/>
                        </a:rPr>
                        <m:t>R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5D860CA1-FDF8-40B0-A6F4-23F23EF16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776" y="1806925"/>
                <a:ext cx="4771622" cy="5934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ZoneTexte 57">
            <a:extLst>
              <a:ext uri="{FF2B5EF4-FFF2-40B4-BE49-F238E27FC236}">
                <a16:creationId xmlns:a16="http://schemas.microsoft.com/office/drawing/2014/main" id="{4007BAB4-E947-4844-A7E3-59CC2025CD25}"/>
              </a:ext>
            </a:extLst>
          </p:cNvPr>
          <p:cNvSpPr txBox="1"/>
          <p:nvPr/>
        </p:nvSpPr>
        <p:spPr>
          <a:xfrm>
            <a:off x="4882995" y="1718081"/>
            <a:ext cx="48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{</a:t>
            </a:r>
            <a:r>
              <a:rPr lang="fr-FR" sz="1000" dirty="0" err="1"/>
              <a:t>nxn</a:t>
            </a:r>
            <a:r>
              <a:rPr lang="fr-FR" sz="1000" dirty="0"/>
              <a:t>}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69A9056C-FB70-4676-9F31-2AA908058090}"/>
              </a:ext>
            </a:extLst>
          </p:cNvPr>
          <p:cNvSpPr txBox="1"/>
          <p:nvPr/>
        </p:nvSpPr>
        <p:spPr>
          <a:xfrm>
            <a:off x="5235018" y="1706736"/>
            <a:ext cx="48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{</a:t>
            </a:r>
            <a:r>
              <a:rPr lang="fr-FR" sz="1000" dirty="0" err="1"/>
              <a:t>nxn</a:t>
            </a:r>
            <a:r>
              <a:rPr lang="fr-FR" sz="1000" dirty="0"/>
              <a:t>}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7B62563B-CD22-47DC-9B9E-B51865971D42}"/>
              </a:ext>
            </a:extLst>
          </p:cNvPr>
          <p:cNvSpPr txBox="1"/>
          <p:nvPr/>
        </p:nvSpPr>
        <p:spPr>
          <a:xfrm>
            <a:off x="5561039" y="1716908"/>
            <a:ext cx="48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{</a:t>
            </a:r>
            <a:r>
              <a:rPr lang="fr-FR" sz="1000" dirty="0" err="1"/>
              <a:t>nxl</a:t>
            </a:r>
            <a:r>
              <a:rPr lang="fr-FR" sz="1000" dirty="0"/>
              <a:t>}</a:t>
            </a:r>
          </a:p>
        </p:txBody>
      </p:sp>
      <p:sp>
        <p:nvSpPr>
          <p:cNvPr id="63" name="Google Shape;530;p40">
            <a:extLst>
              <a:ext uri="{FF2B5EF4-FFF2-40B4-BE49-F238E27FC236}">
                <a16:creationId xmlns:a16="http://schemas.microsoft.com/office/drawing/2014/main" id="{16837BBD-5855-486F-86EC-A7ECEDBF4683}"/>
              </a:ext>
            </a:extLst>
          </p:cNvPr>
          <p:cNvSpPr txBox="1"/>
          <p:nvPr/>
        </p:nvSpPr>
        <p:spPr>
          <a:xfrm>
            <a:off x="4207211" y="2917965"/>
            <a:ext cx="2707656" cy="78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fr-FR" dirty="0">
                <a:solidFill>
                  <a:schemeClr val="dk1"/>
                </a:solidFill>
                <a:latin typeface="Quattrocento Sans" panose="020B0604020202020204" charset="0"/>
                <a:ea typeface="Quattrocento Sans"/>
                <a:cs typeface="Quattrocento Sans"/>
                <a:sym typeface="Quattrocento Sans"/>
              </a:rPr>
              <a:t>Or </a:t>
            </a:r>
            <a:r>
              <a:rPr lang="fr-FR" dirty="0" err="1">
                <a:solidFill>
                  <a:schemeClr val="dk1"/>
                </a:solidFill>
                <a:latin typeface="Quattrocento Sans" panose="020B0604020202020204" charset="0"/>
                <a:ea typeface="Quattrocento Sans"/>
                <a:cs typeface="Quattrocento Sans"/>
                <a:sym typeface="Quattrocento Sans"/>
              </a:rPr>
              <a:t>other</a:t>
            </a:r>
            <a:r>
              <a:rPr lang="fr-FR" dirty="0">
                <a:solidFill>
                  <a:schemeClr val="dk1"/>
                </a:solidFill>
                <a:latin typeface="Quattrocento Sans" panose="020B0604020202020204" charset="0"/>
                <a:ea typeface="Quattrocento Sans"/>
                <a:cs typeface="Quattrocento Sans"/>
                <a:sym typeface="Quattrocento Sans"/>
              </a:rPr>
              <a:t> </a:t>
            </a:r>
            <a:r>
              <a:rPr lang="fr-FR" dirty="0" err="1">
                <a:solidFill>
                  <a:schemeClr val="dk1"/>
                </a:solidFill>
                <a:latin typeface="Quattrocento Sans" panose="020B0604020202020204" charset="0"/>
                <a:ea typeface="Quattrocento Sans"/>
                <a:cs typeface="Quattrocento Sans"/>
                <a:sym typeface="Quattrocento Sans"/>
              </a:rPr>
              <a:t>structured</a:t>
            </a:r>
            <a:r>
              <a:rPr lang="fr-FR" dirty="0">
                <a:solidFill>
                  <a:schemeClr val="dk1"/>
                </a:solidFill>
                <a:latin typeface="Quattrocento Sans" panose="020B0604020202020204" charset="0"/>
                <a:ea typeface="Quattrocento Sans"/>
                <a:cs typeface="Quattrocento Sans"/>
                <a:sym typeface="Quattrocento Sans"/>
              </a:rPr>
              <a:t> matrix, </a:t>
            </a:r>
            <a:r>
              <a:rPr lang="fr-FR" dirty="0" err="1">
                <a:solidFill>
                  <a:schemeClr val="dk1"/>
                </a:solidFill>
                <a:latin typeface="Quattrocento Sans" panose="020B0604020202020204" charset="0"/>
                <a:ea typeface="Quattrocento Sans"/>
                <a:cs typeface="Quattrocento Sans"/>
                <a:sym typeface="Quattrocento Sans"/>
              </a:rPr>
              <a:t>including</a:t>
            </a:r>
            <a:r>
              <a:rPr lang="fr-FR" dirty="0">
                <a:solidFill>
                  <a:schemeClr val="dk1"/>
                </a:solidFill>
                <a:latin typeface="Quattrocento Sans" panose="020B0604020202020204" charset="0"/>
                <a:ea typeface="Quattrocento Sans"/>
                <a:cs typeface="Quattrocento Sans"/>
                <a:sym typeface="Quattrocento Sans"/>
              </a:rPr>
              <a:t> </a:t>
            </a:r>
            <a:r>
              <a:rPr lang="fr-FR" dirty="0" err="1">
                <a:solidFill>
                  <a:schemeClr val="dk1"/>
                </a:solidFill>
                <a:latin typeface="Quattrocento Sans" panose="020B0604020202020204" charset="0"/>
                <a:ea typeface="Quattrocento Sans"/>
                <a:cs typeface="Quattrocento Sans"/>
                <a:sym typeface="Quattrocento Sans"/>
              </a:rPr>
              <a:t>sequences</a:t>
            </a:r>
            <a:r>
              <a:rPr lang="fr-FR" dirty="0">
                <a:solidFill>
                  <a:schemeClr val="dk1"/>
                </a:solidFill>
                <a:latin typeface="Quattrocento Sans" panose="020B0604020202020204" charset="0"/>
                <a:ea typeface="Quattrocento Sans"/>
                <a:cs typeface="Quattrocento Sans"/>
                <a:sym typeface="Quattrocento Sans"/>
              </a:rPr>
              <a:t> of </a:t>
            </a:r>
            <a:r>
              <a:rPr lang="fr-FR" dirty="0" err="1">
                <a:solidFill>
                  <a:schemeClr val="dk1"/>
                </a:solidFill>
                <a:latin typeface="Quattrocento Sans" panose="020B0604020202020204" charset="0"/>
                <a:ea typeface="Quattrocento Sans"/>
                <a:cs typeface="Quattrocento Sans"/>
                <a:sym typeface="Quattrocento Sans"/>
              </a:rPr>
              <a:t>Givens</a:t>
            </a:r>
            <a:r>
              <a:rPr lang="fr-FR" dirty="0">
                <a:solidFill>
                  <a:schemeClr val="dk1"/>
                </a:solidFill>
                <a:latin typeface="Quattrocento Sans" panose="020B0604020202020204" charset="0"/>
                <a:ea typeface="Quattrocento Sans"/>
                <a:cs typeface="Quattrocento Sans"/>
                <a:sym typeface="Quattrocento Sans"/>
              </a:rPr>
              <a:t> Rotations for </a:t>
            </a:r>
            <a:r>
              <a:rPr lang="fr-FR" dirty="0" err="1">
                <a:solidFill>
                  <a:schemeClr val="dk1"/>
                </a:solidFill>
                <a:latin typeface="Quattrocento Sans" panose="020B0604020202020204" charset="0"/>
                <a:ea typeface="Quattrocento Sans"/>
                <a:cs typeface="Quattrocento Sans"/>
                <a:sym typeface="Quattrocento Sans"/>
              </a:rPr>
              <a:t>example</a:t>
            </a:r>
            <a:endParaRPr lang="fr-FR" dirty="0">
              <a:solidFill>
                <a:schemeClr val="dk1"/>
              </a:solidFill>
              <a:latin typeface="Quattrocento Sans" panose="020B0604020202020204" charset="0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" name="Google Shape;530;p40">
            <a:extLst>
              <a:ext uri="{FF2B5EF4-FFF2-40B4-BE49-F238E27FC236}">
                <a16:creationId xmlns:a16="http://schemas.microsoft.com/office/drawing/2014/main" id="{D876FC98-3CE3-422A-8E2A-76F9CCAACC69}"/>
              </a:ext>
            </a:extLst>
          </p:cNvPr>
          <p:cNvSpPr txBox="1"/>
          <p:nvPr/>
        </p:nvSpPr>
        <p:spPr>
          <a:xfrm>
            <a:off x="6290666" y="1489000"/>
            <a:ext cx="2853509" cy="1174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dk1"/>
                </a:solidFill>
                <a:latin typeface="Quattrocento Sans" panose="020B0604020202020204" charset="0"/>
                <a:ea typeface="Quattrocento Sans"/>
                <a:cs typeface="Quattrocento Sans"/>
                <a:sym typeface="Quattrocento Sans"/>
              </a:rPr>
              <a:t>D: </a:t>
            </a:r>
            <a:r>
              <a:rPr lang="en-US" sz="1200" dirty="0">
                <a:latin typeface="Quattrocento Sans" panose="020B0604020202020204" charset="0"/>
              </a:rPr>
              <a:t>diagonal matrix whose entries are independent random variables uniformly distributed on the complex unit circle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F: </a:t>
            </a:r>
            <a:r>
              <a:rPr lang="fr-FR" sz="1200" dirty="0" err="1">
                <a:latin typeface="Quattrocento Sans" panose="020B0604020202020204" charset="0"/>
              </a:rPr>
              <a:t>unitary</a:t>
            </a:r>
            <a:r>
              <a:rPr lang="fr-FR" sz="1200" dirty="0">
                <a:latin typeface="Quattrocento Sans" panose="020B0604020202020204" charset="0"/>
              </a:rPr>
              <a:t> </a:t>
            </a:r>
            <a:r>
              <a:rPr lang="fr-FR" sz="1200" dirty="0" err="1">
                <a:latin typeface="Quattrocento Sans" panose="020B0604020202020204" charset="0"/>
              </a:rPr>
              <a:t>discrete</a:t>
            </a:r>
            <a:r>
              <a:rPr lang="fr-FR" sz="1200" dirty="0">
                <a:latin typeface="Quattrocento Sans" panose="020B0604020202020204" charset="0"/>
              </a:rPr>
              <a:t> Fourier </a:t>
            </a:r>
            <a:r>
              <a:rPr lang="fr-FR" sz="1200" dirty="0" err="1">
                <a:latin typeface="Quattrocento Sans" panose="020B0604020202020204" charset="0"/>
              </a:rPr>
              <a:t>transform</a:t>
            </a:r>
            <a:endParaRPr lang="fr-FR" sz="1200" dirty="0">
              <a:latin typeface="Quattrocento Sans" panose="020B060402020202020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R: Sampling matrix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dirty="0">
              <a:latin typeface="Quattrocento Sans" panose="020B0604020202020204" charset="0"/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6F11F8A-8AC0-4DD5-86F6-9DC67C889ACD}"/>
              </a:ext>
            </a:extLst>
          </p:cNvPr>
          <p:cNvCxnSpPr>
            <a:stCxn id="78" idx="2"/>
          </p:cNvCxnSpPr>
          <p:nvPr/>
        </p:nvCxnSpPr>
        <p:spPr>
          <a:xfrm flipH="1">
            <a:off x="1862429" y="2523317"/>
            <a:ext cx="1" cy="78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C13C0F42-D6D4-47D8-A693-B6F71618B47D}"/>
              </a:ext>
            </a:extLst>
          </p:cNvPr>
          <p:cNvCxnSpPr>
            <a:cxnSpLocks/>
          </p:cNvCxnSpPr>
          <p:nvPr/>
        </p:nvCxnSpPr>
        <p:spPr>
          <a:xfrm>
            <a:off x="2702542" y="2115243"/>
            <a:ext cx="1238393" cy="13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54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49" y="896112"/>
            <a:ext cx="6281681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I – Compute Q fixed precision problem</a:t>
            </a:r>
            <a:endParaRPr dirty="0"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11A7105-18F7-4B83-9866-2B88A38D0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144" y="1731559"/>
            <a:ext cx="1876761" cy="32562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4DBD519-6CE8-4AB1-9FC3-00466ED38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196" y="2257404"/>
            <a:ext cx="4449516" cy="919277"/>
          </a:xfrm>
          <a:prstGeom prst="rect">
            <a:avLst/>
          </a:prstGeom>
        </p:spPr>
      </p:pic>
      <p:sp>
        <p:nvSpPr>
          <p:cNvPr id="23" name="Google Shape;530;p40">
            <a:extLst>
              <a:ext uri="{FF2B5EF4-FFF2-40B4-BE49-F238E27FC236}">
                <a16:creationId xmlns:a16="http://schemas.microsoft.com/office/drawing/2014/main" id="{42B2705E-A45B-407F-8D7B-B689FCC8607E}"/>
              </a:ext>
            </a:extLst>
          </p:cNvPr>
          <p:cNvSpPr txBox="1"/>
          <p:nvPr/>
        </p:nvSpPr>
        <p:spPr>
          <a:xfrm>
            <a:off x="1257949" y="1793360"/>
            <a:ext cx="886384" cy="263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fr-FR" b="1" dirty="0" err="1">
                <a:solidFill>
                  <a:schemeClr val="dk1"/>
                </a:solidFill>
                <a:latin typeface="Quattrocento Sans" panose="020B0604020202020204" charset="0"/>
                <a:ea typeface="Quattrocento Sans"/>
                <a:cs typeface="Quattrocento Sans"/>
                <a:sym typeface="Quattrocento Sans"/>
              </a:rPr>
              <a:t>Problem</a:t>
            </a:r>
            <a:r>
              <a:rPr lang="fr-FR" b="1" dirty="0">
                <a:solidFill>
                  <a:schemeClr val="dk1"/>
                </a:solidFill>
                <a:latin typeface="Quattrocento Sans" panose="020B0604020202020204" charset="0"/>
                <a:ea typeface="Quattrocento Sans"/>
                <a:cs typeface="Quattrocento Sans"/>
                <a:sym typeface="Quattrocento Sans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Google Shape;530;p40">
                <a:extLst>
                  <a:ext uri="{FF2B5EF4-FFF2-40B4-BE49-F238E27FC236}">
                    <a16:creationId xmlns:a16="http://schemas.microsoft.com/office/drawing/2014/main" id="{5D5527CD-F59F-4E29-9EEF-13673C717DA4}"/>
                  </a:ext>
                </a:extLst>
              </p:cNvPr>
              <p:cNvSpPr txBox="1"/>
              <p:nvPr/>
            </p:nvSpPr>
            <p:spPr>
              <a:xfrm>
                <a:off x="1257949" y="2518828"/>
                <a:ext cx="2921247" cy="24073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/>
                <a:r>
                  <a:rPr lang="fr-FR" b="1" dirty="0">
                    <a:solidFill>
                      <a:schemeClr val="dk1"/>
                    </a:solidFill>
                    <a:latin typeface="Quattrocento Sans" panose="020B0604020202020204" charset="0"/>
                    <a:ea typeface="Quattrocento Sans"/>
                    <a:cs typeface="Quattrocento Sans"/>
                    <a:sym typeface="Quattrocento Sans"/>
                  </a:rPr>
                  <a:t>Solution:</a:t>
                </a:r>
                <a:r>
                  <a:rPr lang="fr-FR" dirty="0">
                    <a:solidFill>
                      <a:schemeClr val="dk1"/>
                    </a:solidFill>
                    <a:latin typeface="Quattrocento Sans" panose="020B0604020202020204" charset="0"/>
                    <a:ea typeface="Quattrocento Sans"/>
                    <a:cs typeface="Quattrocento Sans"/>
                    <a:sym typeface="Quattrocento Sans"/>
                  </a:rPr>
                  <a:t> 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Quattrocento Sans" panose="020B0604020202020204" charset="0"/>
                  </a:rPr>
                  <a:t>Generate Q incrementally.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dk1"/>
                  </a:solidFill>
                  <a:latin typeface="Quattrocento Sans" panose="020B0604020202020204" charset="0"/>
                  <a:ea typeface="Quattrocento Sans"/>
                  <a:cs typeface="Quattrocento Sans"/>
                  <a:sym typeface="Quattrocento Sans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dk1"/>
                    </a:solidFill>
                    <a:latin typeface="Quattrocento Sans" panose="020B0604020202020204" charset="0"/>
                    <a:ea typeface="Quattrocento Sans"/>
                    <a:cs typeface="Quattrocento Sans"/>
                    <a:sym typeface="Quattrocento Sans"/>
                  </a:rPr>
                  <a:t>Check the error criteria at each iteration.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dk1"/>
                  </a:solidFill>
                  <a:latin typeface="Quattrocento Sans" panose="020B0604020202020204" charset="0"/>
                  <a:ea typeface="Quattrocento Sans"/>
                  <a:cs typeface="Quattrocento Sans"/>
                  <a:sym typeface="Quattrocento Sans"/>
                </a:endParaRPr>
              </a:p>
              <a:p>
                <a:pPr lvl="0"/>
                <a:endParaRPr lang="en-US" dirty="0">
                  <a:solidFill>
                    <a:schemeClr val="dk1"/>
                  </a:solidFill>
                  <a:latin typeface="Quattrocento Sans" panose="020B0604020202020204" charset="0"/>
                  <a:ea typeface="Quattrocento Sans"/>
                  <a:cs typeface="Quattrocento Sans"/>
                  <a:sym typeface="Quattrocento Sans"/>
                </a:endParaRPr>
              </a:p>
              <a:p>
                <a:pPr lvl="0"/>
                <a:endParaRPr lang="en-US" dirty="0">
                  <a:solidFill>
                    <a:schemeClr val="dk1"/>
                  </a:solidFill>
                  <a:latin typeface="Quattrocento Sans" panose="020B0604020202020204" charset="0"/>
                  <a:ea typeface="Quattrocento Sans"/>
                  <a:cs typeface="Quattrocento Sans"/>
                  <a:sym typeface="Quattrocento Sans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Quattrocento Sans" panose="020B0604020202020204" charset="0"/>
                  </a:rPr>
                  <a:t>r consecutive q (</a:t>
                </a:r>
                <a:r>
                  <a:rPr lang="en-US" dirty="0" err="1">
                    <a:latin typeface="Quattrocento Sans" panose="020B0604020202020204" charset="0"/>
                  </a:rPr>
                  <a:t>i</a:t>
                </a:r>
                <a:r>
                  <a:rPr lang="en-US" dirty="0">
                    <a:latin typeface="Quattrocento Sans" panose="020B0604020202020204" charset="0"/>
                  </a:rPr>
                  <a:t>) whose norms are smaller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den>
                    </m:f>
                  </m:oMath>
                </a14:m>
                <a:endParaRPr lang="fr-FR" dirty="0">
                  <a:solidFill>
                    <a:schemeClr val="dk1"/>
                  </a:solidFill>
                  <a:latin typeface="Quattrocento Sans" panose="020B0604020202020204" charset="0"/>
                  <a:ea typeface="Quattrocento Sans"/>
                  <a:cs typeface="Quattrocento Sans"/>
                  <a:sym typeface="Quattrocento Sans"/>
                </a:endParaRPr>
              </a:p>
            </p:txBody>
          </p:sp>
        </mc:Choice>
        <mc:Fallback xmlns="">
          <p:sp>
            <p:nvSpPr>
              <p:cNvPr id="24" name="Google Shape;530;p40">
                <a:extLst>
                  <a:ext uri="{FF2B5EF4-FFF2-40B4-BE49-F238E27FC236}">
                    <a16:creationId xmlns:a16="http://schemas.microsoft.com/office/drawing/2014/main" id="{5D5527CD-F59F-4E29-9EEF-13673C717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949" y="2518828"/>
                <a:ext cx="2921247" cy="2407342"/>
              </a:xfrm>
              <a:prstGeom prst="rect">
                <a:avLst/>
              </a:prstGeom>
              <a:blipFill>
                <a:blip r:embed="rId5"/>
                <a:stretch>
                  <a:fillRect l="-3750" t="-22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67D5227-3472-43CF-97E5-275CF65B2CA6}"/>
              </a:ext>
            </a:extLst>
          </p:cNvPr>
          <p:cNvCxnSpPr/>
          <p:nvPr/>
        </p:nvCxnSpPr>
        <p:spPr>
          <a:xfrm>
            <a:off x="2492062" y="3676918"/>
            <a:ext cx="0" cy="46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834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49" y="896112"/>
            <a:ext cx="6281681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II – Compute SVD - standard</a:t>
            </a:r>
            <a:endParaRPr dirty="0"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065D34FD-81CC-4C76-8CBE-3C5DF9181E80}"/>
                  </a:ext>
                </a:extLst>
              </p:cNvPr>
              <p:cNvSpPr txBox="1"/>
              <p:nvPr/>
            </p:nvSpPr>
            <p:spPr>
              <a:xfrm>
                <a:off x="-931821" y="1885581"/>
                <a:ext cx="5260442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 lvl="0">
                  <a:buClr>
                    <a:schemeClr val="accent1"/>
                  </a:buClr>
                  <a:buSzPts val="2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 ≈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𝐶𝐵</m:t>
                      </m:r>
                      <m:r>
                        <a:rPr lang="fr-F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 </m:t>
                      </m:r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fr-F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a:rPr lang="fr-F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 </m:t>
                      </m:r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fr-F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fr-F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</m:t>
                      </m:r>
                      <m:r>
                        <a:rPr lang="fr-FR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ora"/>
                          <a:sym typeface="Lora"/>
                        </a:rPr>
                        <m:t>𝜮</m:t>
                      </m:r>
                      <m:sSup>
                        <m:sSupPr>
                          <m:ctrlPr>
                            <a:rPr lang="ar-A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Lora"/>
                            </a:rPr>
                          </m:ctrlPr>
                        </m:sSupPr>
                        <m:e>
                          <m:r>
                            <a:rPr lang="ar-A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Lora"/>
                            </a:rPr>
                            <m:t>𝑽</m:t>
                          </m:r>
                        </m:e>
                        <m:sup>
                          <m:r>
                            <a:rPr lang="ar-A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Lora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065D34FD-81CC-4C76-8CBE-3C5DF918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1821" y="1885581"/>
                <a:ext cx="5260442" cy="311560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Google Shape;530;p40">
            <a:extLst>
              <a:ext uri="{FF2B5EF4-FFF2-40B4-BE49-F238E27FC236}">
                <a16:creationId xmlns:a16="http://schemas.microsoft.com/office/drawing/2014/main" id="{15F226FF-8C0D-4620-932B-4EF5F8D7DA17}"/>
              </a:ext>
            </a:extLst>
          </p:cNvPr>
          <p:cNvSpPr txBox="1"/>
          <p:nvPr/>
        </p:nvSpPr>
        <p:spPr>
          <a:xfrm>
            <a:off x="736355" y="1675521"/>
            <a:ext cx="886383" cy="19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fr-FR" b="1" dirty="0" err="1">
                <a:solidFill>
                  <a:schemeClr val="dk1"/>
                </a:solidFill>
                <a:latin typeface="Quattrocento Sans" panose="020B0604020202020204" charset="0"/>
                <a:ea typeface="Quattrocento Sans"/>
                <a:cs typeface="Quattrocento Sans"/>
                <a:sym typeface="Quattrocento Sans"/>
              </a:rPr>
              <a:t>Reminder</a:t>
            </a:r>
            <a:endParaRPr lang="fr-FR" b="1" dirty="0">
              <a:solidFill>
                <a:schemeClr val="dk1"/>
              </a:solidFill>
              <a:latin typeface="Quattrocento Sans" panose="020B0604020202020204" charset="0"/>
              <a:ea typeface="Quattrocento Sans"/>
              <a:cs typeface="Quattrocento Sans"/>
              <a:sym typeface="Quattrocento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Google Shape;530;p40">
                <a:extLst>
                  <a:ext uri="{FF2B5EF4-FFF2-40B4-BE49-F238E27FC236}">
                    <a16:creationId xmlns:a16="http://schemas.microsoft.com/office/drawing/2014/main" id="{7B3F07B7-1C92-4B69-9CB4-CC39A2880BBC}"/>
                  </a:ext>
                </a:extLst>
              </p:cNvPr>
              <p:cNvSpPr txBox="1"/>
              <p:nvPr/>
            </p:nvSpPr>
            <p:spPr>
              <a:xfrm>
                <a:off x="4328621" y="3391645"/>
                <a:ext cx="1101483" cy="1821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  <a:ea typeface="Lora"/>
                          <a:cs typeface="Lora"/>
                          <a:sym typeface="Lora"/>
                        </a:rPr>
                        <m:t>B</m:t>
                      </m:r>
                      <m:r>
                        <a:rPr lang="fr-FR" sz="1200">
                          <a:latin typeface="Cambria Math" panose="02040503050406030204" pitchFamily="18" charset="0"/>
                          <a:ea typeface="Lora"/>
                          <a:cs typeface="Lora"/>
                          <a:sym typeface="Lora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fr-FR" sz="1200" b="1" i="1" smtClean="0">
                              <a:latin typeface="Cambria Math" panose="02040503050406030204" pitchFamily="18" charset="0"/>
                              <a:sym typeface="Lora"/>
                            </a:rPr>
                          </m:ctrlPr>
                        </m:acc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  <a:sym typeface="Lora"/>
                            </a:rPr>
                            <m:t>𝑼</m:t>
                          </m:r>
                        </m:e>
                      </m:acc>
                      <m:r>
                        <a:rPr lang="fr-FR" sz="1200" b="1" i="1">
                          <a:latin typeface="Cambria Math" panose="02040503050406030204" pitchFamily="18" charset="0"/>
                          <a:ea typeface="Lora"/>
                          <a:cs typeface="Lora"/>
                          <a:sym typeface="Lora"/>
                        </a:rPr>
                        <m:t> </m:t>
                      </m:r>
                      <m:r>
                        <a:rPr lang="fr-FR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ora"/>
                          <a:sym typeface="Lora"/>
                        </a:rPr>
                        <m:t>𝜮</m:t>
                      </m:r>
                      <m:r>
                        <a:rPr lang="fr-FR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ora"/>
                          <a:sym typeface="Lora"/>
                        </a:rPr>
                        <m:t> </m:t>
                      </m:r>
                      <m:sSup>
                        <m:sSupPr>
                          <m:ctrlPr>
                            <a:rPr lang="ar-AE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Lora"/>
                            </a:rPr>
                          </m:ctrlPr>
                        </m:sSupPr>
                        <m:e>
                          <m:r>
                            <a:rPr lang="ar-AE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Lora"/>
                            </a:rPr>
                            <m:t>𝑽</m:t>
                          </m:r>
                        </m:e>
                        <m:sup>
                          <m:r>
                            <a:rPr lang="ar-AE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Lora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ar-AE" sz="1200" b="1" dirty="0"/>
              </a:p>
              <a:p>
                <a:pPr lvl="0" algn="ctr"/>
                <a:endParaRPr sz="12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mc:Choice>
        <mc:Fallback xmlns="">
          <p:sp>
            <p:nvSpPr>
              <p:cNvPr id="22" name="Google Shape;530;p40">
                <a:extLst>
                  <a:ext uri="{FF2B5EF4-FFF2-40B4-BE49-F238E27FC236}">
                    <a16:creationId xmlns:a16="http://schemas.microsoft.com/office/drawing/2014/main" id="{7B3F07B7-1C92-4B69-9CB4-CC39A2880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621" y="3391645"/>
                <a:ext cx="1101483" cy="182120"/>
              </a:xfrm>
              <a:prstGeom prst="rect">
                <a:avLst/>
              </a:prstGeom>
              <a:blipFill>
                <a:blip r:embed="rId4"/>
                <a:stretch>
                  <a:fillRect t="-26667"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Google Shape;530;p40">
                <a:extLst>
                  <a:ext uri="{FF2B5EF4-FFF2-40B4-BE49-F238E27FC236}">
                    <a16:creationId xmlns:a16="http://schemas.microsoft.com/office/drawing/2014/main" id="{6257E6EB-36BC-45DD-8B44-EA0D8159B58F}"/>
                  </a:ext>
                </a:extLst>
              </p:cNvPr>
              <p:cNvSpPr txBox="1"/>
              <p:nvPr/>
            </p:nvSpPr>
            <p:spPr>
              <a:xfrm>
                <a:off x="1437260" y="3391645"/>
                <a:ext cx="1973965" cy="433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fr-FR" sz="1200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fr-FR" sz="1200" b="0" i="0" dirty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fr-FR" sz="1200" dirty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fr-FR" sz="1200" b="0" i="0" dirty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fr-FR" sz="1200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fr-FR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fr-FR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fr-FR" sz="1200" dirty="0">
                  <a:latin typeface="Quattrocento Sans" panose="020B0604020202020204" charset="0"/>
                </a:endParaRPr>
              </a:p>
              <a:p>
                <a:pPr algn="ctr"/>
                <a:endParaRPr lang="fr-FR" sz="1200" dirty="0">
                  <a:latin typeface="Quattrocento Sans" panose="020B0604020202020204" charset="0"/>
                </a:endParaRPr>
              </a:p>
              <a:p>
                <a:pPr algn="ctr"/>
                <a:r>
                  <a:rPr lang="fr-FR" sz="1200" dirty="0">
                    <a:latin typeface="Quattrocento Sans" panose="020B0604020202020204" charset="0"/>
                  </a:rPr>
                  <a:t>B </a:t>
                </a:r>
                <a:r>
                  <a:rPr lang="fr-FR" sz="1200" dirty="0" err="1">
                    <a:latin typeface="Quattrocento Sans" panose="020B0604020202020204" charset="0"/>
                  </a:rPr>
                  <a:t>is</a:t>
                </a:r>
                <a:r>
                  <a:rPr lang="fr-FR" sz="1200" dirty="0">
                    <a:latin typeface="Quattrocento Sans" panose="020B0604020202020204" charset="0"/>
                  </a:rPr>
                  <a:t> </a:t>
                </a:r>
                <a:r>
                  <a:rPr lang="fr-FR" sz="1200" dirty="0" err="1">
                    <a:latin typeface="Quattrocento Sans" panose="020B0604020202020204" charset="0"/>
                  </a:rPr>
                  <a:t>smaller</a:t>
                </a:r>
                <a:r>
                  <a:rPr lang="fr-FR" sz="1200" dirty="0">
                    <a:latin typeface="Quattrocento Sans" panose="020B0604020202020204" charset="0"/>
                  </a:rPr>
                  <a:t> </a:t>
                </a:r>
                <a:r>
                  <a:rPr lang="fr-FR" sz="1200" dirty="0" err="1">
                    <a:latin typeface="Quattrocento Sans" panose="020B0604020202020204" charset="0"/>
                  </a:rPr>
                  <a:t>than</a:t>
                </a:r>
                <a:r>
                  <a:rPr lang="fr-FR" sz="1200" dirty="0">
                    <a:latin typeface="Quattrocento Sans" panose="020B0604020202020204" charset="0"/>
                  </a:rPr>
                  <a:t> A</a:t>
                </a:r>
              </a:p>
            </p:txBody>
          </p:sp>
        </mc:Choice>
        <mc:Fallback xmlns="">
          <p:sp>
            <p:nvSpPr>
              <p:cNvPr id="23" name="Google Shape;530;p40">
                <a:extLst>
                  <a:ext uri="{FF2B5EF4-FFF2-40B4-BE49-F238E27FC236}">
                    <a16:creationId xmlns:a16="http://schemas.microsoft.com/office/drawing/2014/main" id="{6257E6EB-36BC-45DD-8B44-EA0D8159B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260" y="3391645"/>
                <a:ext cx="1973965" cy="433649"/>
              </a:xfrm>
              <a:prstGeom prst="rect">
                <a:avLst/>
              </a:prstGeom>
              <a:blipFill>
                <a:blip r:embed="rId5"/>
                <a:stretch>
                  <a:fillRect b="-597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Google Shape;530;p40">
                <a:extLst>
                  <a:ext uri="{FF2B5EF4-FFF2-40B4-BE49-F238E27FC236}">
                    <a16:creationId xmlns:a16="http://schemas.microsoft.com/office/drawing/2014/main" id="{206DB47C-EA9D-47A9-B19C-68AC45151303}"/>
                  </a:ext>
                </a:extLst>
              </p:cNvPr>
              <p:cNvSpPr txBox="1"/>
              <p:nvPr/>
            </p:nvSpPr>
            <p:spPr>
              <a:xfrm>
                <a:off x="6505768" y="3341215"/>
                <a:ext cx="1863397" cy="10527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  <a:sym typeface="Lora"/>
                        </a:rPr>
                        <m:t>𝑼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  <a:sym typeface="Lora"/>
                        </a:rPr>
                        <m:t>=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  <a:sym typeface="Lora"/>
                        </a:rPr>
                        <m:t>𝑸</m:t>
                      </m:r>
                      <m:acc>
                        <m:accPr>
                          <m:chr m:val="̃"/>
                          <m:ctrlPr>
                            <a:rPr lang="fr-FR" sz="1200" b="1" i="1" smtClean="0">
                              <a:latin typeface="Cambria Math" panose="02040503050406030204" pitchFamily="18" charset="0"/>
                              <a:sym typeface="Lora"/>
                            </a:rPr>
                          </m:ctrlPr>
                        </m:accPr>
                        <m:e>
                          <m:r>
                            <a:rPr lang="fr-FR" sz="1200" b="1" i="1">
                              <a:latin typeface="Cambria Math" panose="02040503050406030204" pitchFamily="18" charset="0"/>
                              <a:sym typeface="Lora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lang="fr-FR" sz="1200" b="1" dirty="0">
                  <a:latin typeface="Quattrocento Sans"/>
                  <a:sym typeface="Lora"/>
                </a:endParaRPr>
              </a:p>
              <a:p>
                <a:pPr lvl="0" algn="ctr"/>
                <a:endParaRPr lang="fr-FR" sz="12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  <a:p>
                <a:pPr lvl="0" algn="ctr"/>
                <a:r>
                  <a:rPr lang="fr-FR" sz="1200" dirty="0" err="1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Retain</a:t>
                </a:r>
                <a:r>
                  <a:rPr lang="fr-FR" sz="1200" dirty="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lang="fr-FR" sz="1200" dirty="0" err="1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only</a:t>
                </a:r>
                <a:r>
                  <a:rPr lang="fr-FR" sz="1200" dirty="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the dominant k </a:t>
                </a:r>
                <a:r>
                  <a:rPr lang="fr-FR" sz="1200" dirty="0" err="1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singular</a:t>
                </a:r>
                <a:r>
                  <a:rPr lang="fr-FR" sz="1200" dirty="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values and </a:t>
                </a:r>
                <a:r>
                  <a:rPr lang="fr-FR" sz="1200" dirty="0" err="1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vectors</a:t>
                </a:r>
                <a:r>
                  <a:rPr lang="fr-FR" sz="1200" dirty="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endParaRPr sz="12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mc:Choice>
        <mc:Fallback xmlns="">
          <p:sp>
            <p:nvSpPr>
              <p:cNvPr id="24" name="Google Shape;530;p40">
                <a:extLst>
                  <a:ext uri="{FF2B5EF4-FFF2-40B4-BE49-F238E27FC236}">
                    <a16:creationId xmlns:a16="http://schemas.microsoft.com/office/drawing/2014/main" id="{206DB47C-EA9D-47A9-B19C-68AC45151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768" y="3341215"/>
                <a:ext cx="1863397" cy="1052717"/>
              </a:xfrm>
              <a:prstGeom prst="rect">
                <a:avLst/>
              </a:prstGeom>
              <a:blipFill>
                <a:blip r:embed="rId6"/>
                <a:stretch>
                  <a:fillRect l="-2941" t="-5202" r="-42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oogle Shape;509;p40">
            <a:extLst>
              <a:ext uri="{FF2B5EF4-FFF2-40B4-BE49-F238E27FC236}">
                <a16:creationId xmlns:a16="http://schemas.microsoft.com/office/drawing/2014/main" id="{D06E4B66-62D6-44F8-BBE4-ED841956979D}"/>
              </a:ext>
            </a:extLst>
          </p:cNvPr>
          <p:cNvGrpSpPr/>
          <p:nvPr/>
        </p:nvGrpSpPr>
        <p:grpSpPr>
          <a:xfrm>
            <a:off x="1976596" y="2792832"/>
            <a:ext cx="473400" cy="473400"/>
            <a:chOff x="1786339" y="1703401"/>
            <a:chExt cx="473400" cy="473400"/>
          </a:xfrm>
        </p:grpSpPr>
        <p:sp>
          <p:nvSpPr>
            <p:cNvPr id="26" name="Google Shape;510;p40">
              <a:extLst>
                <a:ext uri="{FF2B5EF4-FFF2-40B4-BE49-F238E27FC236}">
                  <a16:creationId xmlns:a16="http://schemas.microsoft.com/office/drawing/2014/main" id="{6447488A-EE9E-40AC-BD07-E619368CE94A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" name="Google Shape;511;p40">
              <a:extLst>
                <a:ext uri="{FF2B5EF4-FFF2-40B4-BE49-F238E27FC236}">
                  <a16:creationId xmlns:a16="http://schemas.microsoft.com/office/drawing/2014/main" id="{DAC0041B-C885-4D08-8930-3E0B7431F453}"/>
                </a:ext>
              </a:extLst>
            </p:cNvPr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</a:t>
              </a:r>
              <a:endParaRPr sz="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8" name="Google Shape;509;p40">
            <a:extLst>
              <a:ext uri="{FF2B5EF4-FFF2-40B4-BE49-F238E27FC236}">
                <a16:creationId xmlns:a16="http://schemas.microsoft.com/office/drawing/2014/main" id="{AD090089-C148-4FD3-AD81-CB2CF063F626}"/>
              </a:ext>
            </a:extLst>
          </p:cNvPr>
          <p:cNvGrpSpPr/>
          <p:nvPr/>
        </p:nvGrpSpPr>
        <p:grpSpPr>
          <a:xfrm>
            <a:off x="4644941" y="2855608"/>
            <a:ext cx="334744" cy="334744"/>
            <a:chOff x="1855667" y="1772729"/>
            <a:chExt cx="334744" cy="334744"/>
          </a:xfrm>
        </p:grpSpPr>
        <p:sp>
          <p:nvSpPr>
            <p:cNvPr id="29" name="Google Shape;510;p40">
              <a:extLst>
                <a:ext uri="{FF2B5EF4-FFF2-40B4-BE49-F238E27FC236}">
                  <a16:creationId xmlns:a16="http://schemas.microsoft.com/office/drawing/2014/main" id="{CD1F5A2F-F12A-4239-81C3-88E50180C905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" name="Google Shape;511;p40">
              <a:extLst>
                <a:ext uri="{FF2B5EF4-FFF2-40B4-BE49-F238E27FC236}">
                  <a16:creationId xmlns:a16="http://schemas.microsoft.com/office/drawing/2014/main" id="{F95B7CA5-CE69-4AD6-86D0-D68BC6EC9ABA}"/>
                </a:ext>
              </a:extLst>
            </p:cNvPr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 sz="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" name="Google Shape;509;p40">
            <a:extLst>
              <a:ext uri="{FF2B5EF4-FFF2-40B4-BE49-F238E27FC236}">
                <a16:creationId xmlns:a16="http://schemas.microsoft.com/office/drawing/2014/main" id="{001F51BF-421D-423E-835C-83BF9D8BCA15}"/>
              </a:ext>
            </a:extLst>
          </p:cNvPr>
          <p:cNvGrpSpPr/>
          <p:nvPr/>
        </p:nvGrpSpPr>
        <p:grpSpPr>
          <a:xfrm>
            <a:off x="7167404" y="2786280"/>
            <a:ext cx="473400" cy="473400"/>
            <a:chOff x="1786339" y="1703401"/>
            <a:chExt cx="473400" cy="473400"/>
          </a:xfrm>
        </p:grpSpPr>
        <p:sp>
          <p:nvSpPr>
            <p:cNvPr id="32" name="Google Shape;510;p40">
              <a:extLst>
                <a:ext uri="{FF2B5EF4-FFF2-40B4-BE49-F238E27FC236}">
                  <a16:creationId xmlns:a16="http://schemas.microsoft.com/office/drawing/2014/main" id="{82977E3B-2659-4FE8-BCD0-F3AB178C3210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" name="Google Shape;511;p40">
              <a:extLst>
                <a:ext uri="{FF2B5EF4-FFF2-40B4-BE49-F238E27FC236}">
                  <a16:creationId xmlns:a16="http://schemas.microsoft.com/office/drawing/2014/main" id="{EF92CFBB-BE29-40C8-8B3A-20A4ECC414E1}"/>
                </a:ext>
              </a:extLst>
            </p:cNvPr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 sz="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3D796CFE-40CC-49D8-8056-8A037B6469C3}"/>
                  </a:ext>
                </a:extLst>
              </p:cNvPr>
              <p:cNvSpPr txBox="1"/>
              <p:nvPr/>
            </p:nvSpPr>
            <p:spPr>
              <a:xfrm>
                <a:off x="2346716" y="4614729"/>
                <a:ext cx="5065294" cy="312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fr-FR" b="0" i="1" smtClean="0">
                              <a:latin typeface="Cambria Math" panose="02040503050406030204" pitchFamily="18" charset="0"/>
                              <a:sym typeface="Lora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sym typeface="Lora"/>
                            </a:rPr>
                            <m:t>𝐴</m:t>
                          </m:r>
                        </m:e>
                      </m:acc>
                      <m:r>
                        <a:rPr lang="fr-FR" b="0" i="0" smtClean="0">
                          <a:latin typeface="Cambria Math" panose="02040503050406030204" pitchFamily="18" charset="0"/>
                          <a:ea typeface="Lora"/>
                          <a:cs typeface="Lora"/>
                          <a:sym typeface="Lora"/>
                        </a:rPr>
                        <m:t>=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Lora"/>
                          <a:cs typeface="Lora"/>
                          <a:sym typeface="Lora"/>
                        </a:rPr>
                        <m:t>𝑼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Lora"/>
                          <a:cs typeface="Lora"/>
                          <a:sym typeface="Lora"/>
                        </a:rPr>
                        <m:t> 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ora"/>
                          <a:sym typeface="Lora"/>
                        </a:rPr>
                        <m:t>𝚺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ora"/>
                          <a:sym typeface="Lora"/>
                        </a:rPr>
                        <m:t> </m:t>
                      </m:r>
                      <m:sSup>
                        <m:sSupPr>
                          <m:ctrlPr>
                            <a:rPr lang="ar-A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Lora"/>
                            </a:rPr>
                          </m:ctrlPr>
                        </m:sSupPr>
                        <m:e>
                          <m:r>
                            <a:rPr lang="ar-A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Lora"/>
                            </a:rPr>
                            <m:t>𝑽</m:t>
                          </m:r>
                        </m:e>
                        <m:sup>
                          <m:r>
                            <a:rPr lang="ar-A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Lora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3D796CFE-40CC-49D8-8056-8A037B646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716" y="4614729"/>
                <a:ext cx="5065294" cy="312201"/>
              </a:xfrm>
              <a:prstGeom prst="rect">
                <a:avLst/>
              </a:prstGeom>
              <a:blipFill>
                <a:blip r:embed="rId7"/>
                <a:stretch>
                  <a:fillRect t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75790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515</Words>
  <Application>Microsoft Office PowerPoint</Application>
  <PresentationFormat>Affichage à l'écran (16:9)</PresentationFormat>
  <Paragraphs>129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Quattrocento Sans</vt:lpstr>
      <vt:lpstr>Lora</vt:lpstr>
      <vt:lpstr>Cambria Math</vt:lpstr>
      <vt:lpstr>Viola template</vt:lpstr>
      <vt:lpstr>Randomized SVD</vt:lpstr>
      <vt:lpstr>Motivation</vt:lpstr>
      <vt:lpstr>Trade-off</vt:lpstr>
      <vt:lpstr>Base equations</vt:lpstr>
      <vt:lpstr>Overview</vt:lpstr>
      <vt:lpstr>Part I – Compute Q with fixed rank problem </vt:lpstr>
      <vt:lpstr>Part I – Compute Q with accelerated tecnique</vt:lpstr>
      <vt:lpstr>Part I – Compute Q fixed precision problem</vt:lpstr>
      <vt:lpstr>Part II – Compute SVD - standard</vt:lpstr>
      <vt:lpstr>Part II – Compute SVD – special cases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Randomized SVD</dc:title>
  <cp:lastModifiedBy>Eduardo vital Brasil</cp:lastModifiedBy>
  <cp:revision>14</cp:revision>
  <dcterms:modified xsi:type="dcterms:W3CDTF">2021-12-03T11:17:20Z</dcterms:modified>
</cp:coreProperties>
</file>