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notesMasterIdLst>
    <p:notesMasterId r:id="rId13"/>
  </p:notesMasterIdLst>
  <p:sldIdLst>
    <p:sldId id="256"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80" y="2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F0F2B-3B78-477A-A2A6-EA04C831EB2C}" type="datetimeFigureOut">
              <a:rPr lang="zh-CN" altLang="en-US" smtClean="0"/>
              <a:t>2021/7/14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4B035-E347-44FA-B101-771D33B86453}" type="slidenum">
              <a:rPr lang="zh-CN" altLang="en-US" smtClean="0"/>
              <a:t>‹#›</a:t>
            </a:fld>
            <a:endParaRPr lang="zh-CN" altLang="en-US"/>
          </a:p>
        </p:txBody>
      </p:sp>
    </p:spTree>
    <p:extLst>
      <p:ext uri="{BB962C8B-B14F-4D97-AF65-F5344CB8AC3E}">
        <p14:creationId xmlns:p14="http://schemas.microsoft.com/office/powerpoint/2010/main" val="2357596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B2C6E85-4BE4-4F4A-BE97-1690B77124FC}" type="datetimeFigureOut">
              <a:rPr lang="zh-CN" altLang="en-US" smtClean="0"/>
              <a:t>2021/7/14</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C4AADB38-37BF-4EE0-BAF2-DB134C23E0B9}" type="slidenum">
              <a:rPr lang="zh-CN" altLang="en-US" smtClean="0"/>
              <a:t>‹#›</a:t>
            </a:fld>
            <a:endParaRPr lang="zh-CN" altLang="en-US"/>
          </a:p>
        </p:txBody>
      </p:sp>
    </p:spTree>
    <p:extLst>
      <p:ext uri="{BB962C8B-B14F-4D97-AF65-F5344CB8AC3E}">
        <p14:creationId xmlns:p14="http://schemas.microsoft.com/office/powerpoint/2010/main" val="73430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B2C6E85-4BE4-4F4A-BE97-1690B77124FC}" type="datetimeFigureOut">
              <a:rPr lang="zh-CN" altLang="en-US" smtClean="0"/>
              <a:t>2021/7/14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4AADB38-37BF-4EE0-BAF2-DB134C23E0B9}" type="slidenum">
              <a:rPr lang="zh-CN" altLang="en-US" smtClean="0"/>
              <a:t>‹#›</a:t>
            </a:fld>
            <a:endParaRPr lang="zh-CN" altLang="en-US"/>
          </a:p>
        </p:txBody>
      </p:sp>
    </p:spTree>
    <p:extLst>
      <p:ext uri="{BB962C8B-B14F-4D97-AF65-F5344CB8AC3E}">
        <p14:creationId xmlns:p14="http://schemas.microsoft.com/office/powerpoint/2010/main" val="115215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B2C6E85-4BE4-4F4A-BE97-1690B77124FC}" type="datetimeFigureOut">
              <a:rPr lang="zh-CN" altLang="en-US" smtClean="0"/>
              <a:t>2021/7/14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AADB38-37BF-4EE0-BAF2-DB134C23E0B9}" type="slidenum">
              <a:rPr lang="zh-CN" altLang="en-US" smtClean="0"/>
              <a:t>‹#›</a:t>
            </a:fld>
            <a:endParaRPr lang="zh-CN" altLang="en-US"/>
          </a:p>
        </p:txBody>
      </p:sp>
    </p:spTree>
    <p:extLst>
      <p:ext uri="{BB962C8B-B14F-4D97-AF65-F5344CB8AC3E}">
        <p14:creationId xmlns:p14="http://schemas.microsoft.com/office/powerpoint/2010/main" val="1395839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B2C6E85-4BE4-4F4A-BE97-1690B77124FC}" type="datetimeFigureOut">
              <a:rPr lang="zh-CN" altLang="en-US" smtClean="0"/>
              <a:t>2021/7/14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AADB38-37BF-4EE0-BAF2-DB134C23E0B9}" type="slidenum">
              <a:rPr lang="zh-CN" altLang="en-US" smtClean="0"/>
              <a:t>‹#›</a:t>
            </a:fld>
            <a:endParaRPr lang="zh-CN" altLang="en-US"/>
          </a:p>
        </p:txBody>
      </p:sp>
    </p:spTree>
    <p:extLst>
      <p:ext uri="{BB962C8B-B14F-4D97-AF65-F5344CB8AC3E}">
        <p14:creationId xmlns:p14="http://schemas.microsoft.com/office/powerpoint/2010/main" val="773436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B2C6E85-4BE4-4F4A-BE97-1690B77124FC}" type="datetimeFigureOut">
              <a:rPr lang="zh-CN" altLang="en-US" smtClean="0"/>
              <a:t>2021/7/14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AADB38-37BF-4EE0-BAF2-DB134C23E0B9}" type="slidenum">
              <a:rPr lang="zh-CN" altLang="en-US" smtClean="0"/>
              <a:t>‹#›</a:t>
            </a:fld>
            <a:endParaRPr lang="zh-CN" altLang="en-US"/>
          </a:p>
        </p:txBody>
      </p:sp>
    </p:spTree>
    <p:extLst>
      <p:ext uri="{BB962C8B-B14F-4D97-AF65-F5344CB8AC3E}">
        <p14:creationId xmlns:p14="http://schemas.microsoft.com/office/powerpoint/2010/main" val="3912977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B2C6E85-4BE4-4F4A-BE97-1690B77124FC}" type="datetimeFigureOut">
              <a:rPr lang="zh-CN" altLang="en-US" smtClean="0"/>
              <a:t>2021/7/14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AADB38-37BF-4EE0-BAF2-DB134C23E0B9}" type="slidenum">
              <a:rPr lang="zh-CN" altLang="en-US" smtClean="0"/>
              <a:t>‹#›</a:t>
            </a:fld>
            <a:endParaRPr lang="zh-CN" altLang="en-US"/>
          </a:p>
        </p:txBody>
      </p:sp>
    </p:spTree>
    <p:extLst>
      <p:ext uri="{BB962C8B-B14F-4D97-AF65-F5344CB8AC3E}">
        <p14:creationId xmlns:p14="http://schemas.microsoft.com/office/powerpoint/2010/main" val="1843125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B2C6E85-4BE4-4F4A-BE97-1690B77124FC}" type="datetimeFigureOut">
              <a:rPr lang="zh-CN" altLang="en-US" smtClean="0"/>
              <a:t>2021/7/14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AADB38-37BF-4EE0-BAF2-DB134C23E0B9}" type="slidenum">
              <a:rPr lang="zh-CN" altLang="en-US" smtClean="0"/>
              <a:t>‹#›</a:t>
            </a:fld>
            <a:endParaRPr lang="zh-CN" altLang="en-US"/>
          </a:p>
        </p:txBody>
      </p:sp>
    </p:spTree>
    <p:extLst>
      <p:ext uri="{BB962C8B-B14F-4D97-AF65-F5344CB8AC3E}">
        <p14:creationId xmlns:p14="http://schemas.microsoft.com/office/powerpoint/2010/main" val="2640087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2C6E85-4BE4-4F4A-BE97-1690B77124FC}" type="datetimeFigureOut">
              <a:rPr lang="zh-CN" altLang="en-US" smtClean="0"/>
              <a:t>2021/7/14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AADB38-37BF-4EE0-BAF2-DB134C23E0B9}" type="slidenum">
              <a:rPr lang="zh-CN" altLang="en-US" smtClean="0"/>
              <a:t>‹#›</a:t>
            </a:fld>
            <a:endParaRPr lang="zh-CN" altLang="en-US"/>
          </a:p>
        </p:txBody>
      </p:sp>
    </p:spTree>
    <p:extLst>
      <p:ext uri="{BB962C8B-B14F-4D97-AF65-F5344CB8AC3E}">
        <p14:creationId xmlns:p14="http://schemas.microsoft.com/office/powerpoint/2010/main" val="3161968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2C6E85-4BE4-4F4A-BE97-1690B77124FC}" type="datetimeFigureOut">
              <a:rPr lang="zh-CN" altLang="en-US" smtClean="0"/>
              <a:t>2021/7/14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AADB38-37BF-4EE0-BAF2-DB134C23E0B9}" type="slidenum">
              <a:rPr lang="zh-CN" altLang="en-US" smtClean="0"/>
              <a:t>‹#›</a:t>
            </a:fld>
            <a:endParaRPr lang="zh-CN" altLang="en-US"/>
          </a:p>
        </p:txBody>
      </p:sp>
    </p:spTree>
    <p:extLst>
      <p:ext uri="{BB962C8B-B14F-4D97-AF65-F5344CB8AC3E}">
        <p14:creationId xmlns:p14="http://schemas.microsoft.com/office/powerpoint/2010/main" val="193640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2C6E85-4BE4-4F4A-BE97-1690B77124FC}" type="datetimeFigureOut">
              <a:rPr lang="zh-CN" altLang="en-US" smtClean="0"/>
              <a:t>2021/7/14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C4AADB38-37BF-4EE0-BAF2-DB134C23E0B9}" type="slidenum">
              <a:rPr lang="zh-CN" altLang="en-US" smtClean="0"/>
              <a:t>‹#›</a:t>
            </a:fld>
            <a:endParaRPr lang="zh-CN" altLang="en-US"/>
          </a:p>
        </p:txBody>
      </p:sp>
    </p:spTree>
    <p:extLst>
      <p:ext uri="{BB962C8B-B14F-4D97-AF65-F5344CB8AC3E}">
        <p14:creationId xmlns:p14="http://schemas.microsoft.com/office/powerpoint/2010/main" val="146172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B2C6E85-4BE4-4F4A-BE97-1690B77124FC}" type="datetimeFigureOut">
              <a:rPr lang="zh-CN" altLang="en-US" smtClean="0"/>
              <a:t>2021/7/14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AADB38-37BF-4EE0-BAF2-DB134C23E0B9}" type="slidenum">
              <a:rPr lang="zh-CN" altLang="en-US" smtClean="0"/>
              <a:t>‹#›</a:t>
            </a:fld>
            <a:endParaRPr lang="zh-CN" altLang="en-US"/>
          </a:p>
        </p:txBody>
      </p:sp>
    </p:spTree>
    <p:extLst>
      <p:ext uri="{BB962C8B-B14F-4D97-AF65-F5344CB8AC3E}">
        <p14:creationId xmlns:p14="http://schemas.microsoft.com/office/powerpoint/2010/main" val="209156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B2C6E85-4BE4-4F4A-BE97-1690B77124FC}" type="datetimeFigureOut">
              <a:rPr lang="zh-CN" altLang="en-US" smtClean="0"/>
              <a:t>2021/7/14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4AADB38-37BF-4EE0-BAF2-DB134C23E0B9}" type="slidenum">
              <a:rPr lang="zh-CN" altLang="en-US" smtClean="0"/>
              <a:t>‹#›</a:t>
            </a:fld>
            <a:endParaRPr lang="zh-CN" altLang="en-US"/>
          </a:p>
        </p:txBody>
      </p:sp>
    </p:spTree>
    <p:extLst>
      <p:ext uri="{BB962C8B-B14F-4D97-AF65-F5344CB8AC3E}">
        <p14:creationId xmlns:p14="http://schemas.microsoft.com/office/powerpoint/2010/main" val="178261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B2C6E85-4BE4-4F4A-BE97-1690B77124FC}" type="datetimeFigureOut">
              <a:rPr lang="zh-CN" altLang="en-US" smtClean="0"/>
              <a:t>2021/7/14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4AADB38-37BF-4EE0-BAF2-DB134C23E0B9}" type="slidenum">
              <a:rPr lang="zh-CN" altLang="en-US" smtClean="0"/>
              <a:t>‹#›</a:t>
            </a:fld>
            <a:endParaRPr lang="zh-CN" altLang="en-US"/>
          </a:p>
        </p:txBody>
      </p:sp>
    </p:spTree>
    <p:extLst>
      <p:ext uri="{BB962C8B-B14F-4D97-AF65-F5344CB8AC3E}">
        <p14:creationId xmlns:p14="http://schemas.microsoft.com/office/powerpoint/2010/main" val="327704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B2C6E85-4BE4-4F4A-BE97-1690B77124FC}" type="datetimeFigureOut">
              <a:rPr lang="zh-CN" altLang="en-US" smtClean="0"/>
              <a:t>2021/7/14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4AADB38-37BF-4EE0-BAF2-DB134C23E0B9}" type="slidenum">
              <a:rPr lang="zh-CN" altLang="en-US" smtClean="0"/>
              <a:t>‹#›</a:t>
            </a:fld>
            <a:endParaRPr lang="zh-CN" altLang="en-US"/>
          </a:p>
        </p:txBody>
      </p:sp>
    </p:spTree>
    <p:extLst>
      <p:ext uri="{BB962C8B-B14F-4D97-AF65-F5344CB8AC3E}">
        <p14:creationId xmlns:p14="http://schemas.microsoft.com/office/powerpoint/2010/main" val="1593981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C6E85-4BE4-4F4A-BE97-1690B77124FC}" type="datetimeFigureOut">
              <a:rPr lang="zh-CN" altLang="en-US" smtClean="0"/>
              <a:t>2021/7/14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4AADB38-37BF-4EE0-BAF2-DB134C23E0B9}" type="slidenum">
              <a:rPr lang="zh-CN" altLang="en-US" smtClean="0"/>
              <a:t>‹#›</a:t>
            </a:fld>
            <a:endParaRPr lang="zh-CN" altLang="en-US"/>
          </a:p>
        </p:txBody>
      </p:sp>
    </p:spTree>
    <p:extLst>
      <p:ext uri="{BB962C8B-B14F-4D97-AF65-F5344CB8AC3E}">
        <p14:creationId xmlns:p14="http://schemas.microsoft.com/office/powerpoint/2010/main" val="3777375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B2C6E85-4BE4-4F4A-BE97-1690B77124FC}" type="datetimeFigureOut">
              <a:rPr lang="zh-CN" altLang="en-US" smtClean="0"/>
              <a:t>2021/7/14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4AADB38-37BF-4EE0-BAF2-DB134C23E0B9}" type="slidenum">
              <a:rPr lang="zh-CN" altLang="en-US" smtClean="0"/>
              <a:t>‹#›</a:t>
            </a:fld>
            <a:endParaRPr lang="zh-CN" altLang="en-US"/>
          </a:p>
        </p:txBody>
      </p:sp>
    </p:spTree>
    <p:extLst>
      <p:ext uri="{BB962C8B-B14F-4D97-AF65-F5344CB8AC3E}">
        <p14:creationId xmlns:p14="http://schemas.microsoft.com/office/powerpoint/2010/main" val="2410933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B2C6E85-4BE4-4F4A-BE97-1690B77124FC}" type="datetimeFigureOut">
              <a:rPr lang="zh-CN" altLang="en-US" smtClean="0"/>
              <a:t>2021/7/14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4AADB38-37BF-4EE0-BAF2-DB134C23E0B9}" type="slidenum">
              <a:rPr lang="zh-CN" altLang="en-US" smtClean="0"/>
              <a:t>‹#›</a:t>
            </a:fld>
            <a:endParaRPr lang="zh-CN" altLang="en-US"/>
          </a:p>
        </p:txBody>
      </p:sp>
    </p:spTree>
    <p:extLst>
      <p:ext uri="{BB962C8B-B14F-4D97-AF65-F5344CB8AC3E}">
        <p14:creationId xmlns:p14="http://schemas.microsoft.com/office/powerpoint/2010/main" val="395500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solidFill>
                  <a:prstClr val="black">
                    <a:tint val="75000"/>
                  </a:prstClr>
                </a:solidFill>
              </a:rPr>
              <a:pPr/>
              <a:t>2021/7/14</a:t>
            </a:fld>
            <a:endParaRPr lang="zh-CN" altLang="en-US">
              <a:solidFill>
                <a:prstClr val="black">
                  <a:tint val="75000"/>
                </a:prstClr>
              </a:solidFill>
            </a:endParaRP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0220069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80" y="2093976"/>
            <a:ext cx="9913362" cy="896592"/>
          </a:xfrm>
        </p:spPr>
        <p:txBody>
          <a:bodyPr/>
          <a:lstStyle/>
          <a:p>
            <a:r>
              <a:rPr lang="en-US" altLang="zh-CN" sz="3600" b="1" dirty="0">
                <a:latin typeface="Times New Roman" panose="02020603050405020304" pitchFamily="18" charset="0"/>
                <a:cs typeface="Times New Roman" panose="02020603050405020304" pitchFamily="18" charset="0"/>
              </a:rPr>
              <a:t>IBM Applied Data Science Capstone</a:t>
            </a:r>
            <a:endParaRPr lang="zh-CN" altLang="en-US" sz="3600"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2679905" y="3535655"/>
            <a:ext cx="6831673" cy="1086237"/>
          </a:xfrm>
        </p:spPr>
        <p:txBody>
          <a:bodyPr/>
          <a:lstStyle/>
          <a:p>
            <a:r>
              <a:rPr lang="en-US" altLang="zh-CN" dirty="0"/>
              <a:t>Opening a New Chinese Restaurant in NYC, USA</a:t>
            </a:r>
            <a:endParaRPr lang="zh-CN" altLang="en-US" dirty="0"/>
          </a:p>
        </p:txBody>
      </p:sp>
      <p:sp>
        <p:nvSpPr>
          <p:cNvPr id="4" name="文本框 3"/>
          <p:cNvSpPr txBox="1"/>
          <p:nvPr/>
        </p:nvSpPr>
        <p:spPr>
          <a:xfrm>
            <a:off x="9776202" y="5093208"/>
            <a:ext cx="1234440" cy="646331"/>
          </a:xfrm>
          <a:prstGeom prst="rect">
            <a:avLst/>
          </a:prstGeom>
          <a:noFill/>
        </p:spPr>
        <p:txBody>
          <a:bodyPr wrap="square" rtlCol="0">
            <a:spAutoFit/>
          </a:bodyPr>
          <a:lstStyle/>
          <a:p>
            <a:r>
              <a:rPr lang="en-US" altLang="zh-CN" dirty="0" err="1" smtClean="0">
                <a:latin typeface="Times New Roman" panose="02020603050405020304" pitchFamily="18" charset="0"/>
                <a:cs typeface="Times New Roman" panose="02020603050405020304" pitchFamily="18" charset="0"/>
              </a:rPr>
              <a:t>Yiming</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Du</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July 2021</a:t>
            </a:r>
            <a:endParaRPr lang="zh-CN"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921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75167" y="651341"/>
            <a:ext cx="2295665" cy="507831"/>
          </a:xfrm>
          <a:prstGeom prst="rect">
            <a:avLst/>
          </a:prstGeom>
        </p:spPr>
        <p:txBody>
          <a:bodyPr wrap="square">
            <a:spAutoFit/>
          </a:bodyPr>
          <a:lstStyle/>
          <a:p>
            <a:pPr marL="8961">
              <a:lnSpc>
                <a:spcPct val="150000"/>
              </a:lnSpc>
              <a:buSzPct val="92000"/>
              <a:tabLst>
                <a:tab pos="334698" algn="l"/>
              </a:tabLst>
            </a:pPr>
            <a:r>
              <a:rPr lang="en-US" altLang="zh-CN" b="1" spc="80" dirty="0" smtClean="0">
                <a:solidFill>
                  <a:srgbClr val="005495"/>
                </a:solidFill>
                <a:latin typeface="Arial"/>
                <a:cs typeface="Arial"/>
              </a:rPr>
              <a:t>6.</a:t>
            </a:r>
            <a:r>
              <a:rPr lang="en-US" altLang="zh-CN" b="1" spc="80" dirty="0" smtClean="0">
                <a:solidFill>
                  <a:srgbClr val="005495"/>
                </a:solidFill>
                <a:latin typeface="Arial"/>
                <a:cs typeface="Arial"/>
              </a:rPr>
              <a:t>   Conclusion</a:t>
            </a:r>
          </a:p>
        </p:txBody>
      </p:sp>
      <p:sp>
        <p:nvSpPr>
          <p:cNvPr id="3" name="文本框 2"/>
          <p:cNvSpPr txBox="1"/>
          <p:nvPr/>
        </p:nvSpPr>
        <p:spPr>
          <a:xfrm>
            <a:off x="1591056" y="1472184"/>
            <a:ext cx="9710928" cy="424731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b="1" dirty="0" smtClean="0">
                <a:latin typeface="Times New Roman" panose="02020603050405020304" pitchFamily="18" charset="0"/>
                <a:cs typeface="Times New Roman" panose="02020603050405020304" pitchFamily="18" charset="0"/>
              </a:rPr>
              <a:t>I will open a Chinese restaurant in Brooklyn.</a:t>
            </a:r>
          </a:p>
          <a:p>
            <a:endParaRPr lang="en-US" altLang="zh-CN" dirty="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Advantage</a:t>
            </a:r>
          </a:p>
          <a:p>
            <a:endParaRPr lang="en-US" altLang="zh-CN" b="1"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1. Brooklyn has multiple neighborhoods, and the average customer “likes” rate exceeds 30. </a:t>
            </a: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2. The concentration of Chinese restaurants is less than that of Manhattan's Chinatown. Therefore, opening a Chinese restaurant in Brooklyn is less competitive than opening a Chinese restaurant in Chinatown.</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rPr>
              <a:t>R</a:t>
            </a:r>
            <a:r>
              <a:rPr lang="en-US" altLang="zh-CN" dirty="0" smtClean="0">
                <a:latin typeface="Times New Roman" panose="02020603050405020304" pitchFamily="18" charset="0"/>
                <a:cs typeface="Times New Roman" panose="02020603050405020304" pitchFamily="18" charset="0"/>
              </a:rPr>
              <a:t>eal estate prices in Brooklyn are much cheaper than in Manhattan, so the rent and cost of opening a restaurant will be lower than in Chinatown in Manhattan. </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4. Brooklyn is the most populous borough on the western end of Long Island. The culture, society and race of this area are very diverse.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045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69154" y="4369091"/>
            <a:ext cx="9913362" cy="896592"/>
          </a:xfrm>
        </p:spPr>
        <p:txBody>
          <a:bodyPr/>
          <a:lstStyle/>
          <a:p>
            <a:r>
              <a:rPr lang="en-US" altLang="zh-CN" sz="3600" b="1" dirty="0">
                <a:latin typeface="Times New Roman" panose="02020603050405020304" pitchFamily="18" charset="0"/>
                <a:cs typeface="Times New Roman" panose="02020603050405020304" pitchFamily="18" charset="0"/>
              </a:rPr>
              <a:t>Thank you for watching</a:t>
            </a:r>
            <a:endParaRPr lang="zh-CN" altLang="en-US" sz="3600" b="1"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5325835" y="928008"/>
            <a:ext cx="3077936" cy="3077936"/>
          </a:xfrm>
          <a:prstGeom prst="rect">
            <a:avLst/>
          </a:prstGeom>
        </p:spPr>
      </p:pic>
    </p:spTree>
    <p:extLst>
      <p:ext uri="{BB962C8B-B14F-4D97-AF65-F5344CB8AC3E}">
        <p14:creationId xmlns:p14="http://schemas.microsoft.com/office/powerpoint/2010/main" val="1749351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215896" y="1913928"/>
            <a:ext cx="6452616" cy="3041858"/>
          </a:xfrm>
          <a:prstGeom prst="rect">
            <a:avLst/>
          </a:prstGeom>
        </p:spPr>
        <p:txBody>
          <a:bodyPr wrap="square">
            <a:spAutoFit/>
          </a:bodyPr>
          <a:lstStyle/>
          <a:p>
            <a:pPr marL="334249" indent="-325288">
              <a:lnSpc>
                <a:spcPct val="150000"/>
              </a:lnSpc>
              <a:buSzPct val="92000"/>
              <a:buFont typeface="Arial"/>
              <a:buAutoNum type="arabicPlain" startAt="2"/>
              <a:tabLst>
                <a:tab pos="334698" algn="l"/>
              </a:tabLst>
            </a:pPr>
            <a:r>
              <a:rPr lang="en-US" altLang="zh-CN" b="1" spc="80" dirty="0" smtClean="0">
                <a:solidFill>
                  <a:srgbClr val="005495"/>
                </a:solidFill>
                <a:latin typeface="Arial"/>
                <a:cs typeface="Arial"/>
              </a:rPr>
              <a:t> Business Problem</a:t>
            </a:r>
            <a:endParaRPr lang="en-US" altLang="zh-CN" b="1" dirty="0">
              <a:solidFill>
                <a:prstClr val="black"/>
              </a:solidFill>
              <a:latin typeface="Arial"/>
              <a:cs typeface="Arial"/>
            </a:endParaRPr>
          </a:p>
          <a:p>
            <a:pPr marL="334249" indent="-325288">
              <a:lnSpc>
                <a:spcPct val="150000"/>
              </a:lnSpc>
              <a:spcBef>
                <a:spcPts val="1662"/>
              </a:spcBef>
              <a:buSzPct val="92000"/>
              <a:buFont typeface="Arial"/>
              <a:buAutoNum type="arabicPlain" startAt="2"/>
              <a:tabLst>
                <a:tab pos="334698" algn="l"/>
              </a:tabLst>
            </a:pPr>
            <a:r>
              <a:rPr lang="en-US" altLang="zh-CN" b="1" spc="80" dirty="0" smtClean="0">
                <a:solidFill>
                  <a:srgbClr val="005495"/>
                </a:solidFill>
                <a:latin typeface="Arial"/>
                <a:cs typeface="Arial"/>
              </a:rPr>
              <a:t> Data</a:t>
            </a:r>
            <a:r>
              <a:rPr lang="zh-CN" altLang="en-US" b="1" spc="80" dirty="0">
                <a:solidFill>
                  <a:srgbClr val="005495"/>
                </a:solidFill>
                <a:latin typeface="Arial"/>
                <a:cs typeface="Arial"/>
              </a:rPr>
              <a:t> </a:t>
            </a:r>
            <a:r>
              <a:rPr lang="en-US" altLang="zh-CN" b="1" spc="80" dirty="0" smtClean="0">
                <a:solidFill>
                  <a:srgbClr val="005495"/>
                </a:solidFill>
                <a:latin typeface="Arial"/>
                <a:cs typeface="Arial"/>
              </a:rPr>
              <a:t>and Methodology</a:t>
            </a:r>
            <a:endParaRPr lang="en-US" altLang="zh-CN" b="1" spc="80" dirty="0" smtClean="0">
              <a:solidFill>
                <a:srgbClr val="005495"/>
              </a:solidFill>
              <a:latin typeface="Arial"/>
              <a:cs typeface="Arial"/>
            </a:endParaRPr>
          </a:p>
          <a:p>
            <a:pPr marL="334249" indent="-325288">
              <a:lnSpc>
                <a:spcPct val="150000"/>
              </a:lnSpc>
              <a:spcBef>
                <a:spcPts val="1662"/>
              </a:spcBef>
              <a:buSzPct val="92000"/>
              <a:buFont typeface="Arial"/>
              <a:buAutoNum type="arabicPlain" startAt="2"/>
              <a:tabLst>
                <a:tab pos="334698" algn="l"/>
              </a:tabLst>
            </a:pPr>
            <a:r>
              <a:rPr lang="en-US" altLang="zh-CN" b="1" spc="14" dirty="0" smtClean="0">
                <a:solidFill>
                  <a:srgbClr val="005495"/>
                </a:solidFill>
                <a:latin typeface="Arial"/>
                <a:cs typeface="Arial"/>
              </a:rPr>
              <a:t> Exploratory Data Analysis</a:t>
            </a:r>
          </a:p>
          <a:p>
            <a:pPr marL="334249" indent="-325288">
              <a:lnSpc>
                <a:spcPct val="150000"/>
              </a:lnSpc>
              <a:spcBef>
                <a:spcPts val="1662"/>
              </a:spcBef>
              <a:buSzPct val="92000"/>
              <a:buFont typeface="Arial"/>
              <a:buAutoNum type="arabicPlain" startAt="2"/>
              <a:tabLst>
                <a:tab pos="334698" algn="l"/>
              </a:tabLst>
            </a:pPr>
            <a:r>
              <a:rPr lang="en-US" altLang="zh-CN" b="1" spc="14" dirty="0" smtClean="0">
                <a:solidFill>
                  <a:srgbClr val="005495"/>
                </a:solidFill>
                <a:latin typeface="Arial"/>
                <a:cs typeface="Arial"/>
              </a:rPr>
              <a:t> Discussion</a:t>
            </a:r>
            <a:endParaRPr lang="en-US" altLang="zh-CN" b="1" spc="14" dirty="0" smtClean="0">
              <a:solidFill>
                <a:srgbClr val="005495"/>
              </a:solidFill>
              <a:latin typeface="Arial"/>
              <a:cs typeface="Arial"/>
            </a:endParaRPr>
          </a:p>
          <a:p>
            <a:pPr marL="334249" indent="-325288">
              <a:lnSpc>
                <a:spcPct val="150000"/>
              </a:lnSpc>
              <a:spcBef>
                <a:spcPts val="1662"/>
              </a:spcBef>
              <a:buSzPct val="92000"/>
              <a:buFont typeface="Arial"/>
              <a:buAutoNum type="arabicPlain" startAt="2"/>
              <a:tabLst>
                <a:tab pos="334698" algn="l"/>
              </a:tabLst>
            </a:pPr>
            <a:r>
              <a:rPr lang="en-US" altLang="zh-CN" b="1" spc="92" dirty="0" smtClean="0">
                <a:solidFill>
                  <a:srgbClr val="005495"/>
                </a:solidFill>
                <a:latin typeface="Arial"/>
                <a:cs typeface="Arial"/>
              </a:rPr>
              <a:t> Conclusion</a:t>
            </a:r>
            <a:endParaRPr lang="en-US" altLang="zh-CN" b="1" dirty="0">
              <a:solidFill>
                <a:prstClr val="black"/>
              </a:solidFill>
              <a:latin typeface="Arial"/>
              <a:cs typeface="Arial"/>
            </a:endParaRPr>
          </a:p>
        </p:txBody>
      </p:sp>
      <p:sp>
        <p:nvSpPr>
          <p:cNvPr id="8" name="矩形 7"/>
          <p:cNvSpPr/>
          <p:nvPr/>
        </p:nvSpPr>
        <p:spPr>
          <a:xfrm>
            <a:off x="2215896" y="1406097"/>
            <a:ext cx="2173672" cy="507831"/>
          </a:xfrm>
          <a:prstGeom prst="rect">
            <a:avLst/>
          </a:prstGeom>
        </p:spPr>
        <p:txBody>
          <a:bodyPr wrap="none">
            <a:spAutoFit/>
          </a:bodyPr>
          <a:lstStyle/>
          <a:p>
            <a:pPr marL="8961">
              <a:lnSpc>
                <a:spcPct val="150000"/>
              </a:lnSpc>
              <a:buSzPct val="92000"/>
              <a:tabLst>
                <a:tab pos="334698" algn="l"/>
              </a:tabLst>
            </a:pPr>
            <a:r>
              <a:rPr lang="en-US" altLang="zh-CN" b="1" spc="80" dirty="0" smtClean="0">
                <a:solidFill>
                  <a:srgbClr val="005495"/>
                </a:solidFill>
                <a:latin typeface="Arial"/>
                <a:cs typeface="Arial"/>
              </a:rPr>
              <a:t>1    Introduction</a:t>
            </a:r>
            <a:endParaRPr lang="en-US" altLang="zh-CN" b="1" spc="80" dirty="0">
              <a:solidFill>
                <a:srgbClr val="005495"/>
              </a:solidFill>
              <a:latin typeface="Arial"/>
              <a:cs typeface="Arial"/>
            </a:endParaRPr>
          </a:p>
        </p:txBody>
      </p:sp>
    </p:spTree>
    <p:extLst>
      <p:ext uri="{BB962C8B-B14F-4D97-AF65-F5344CB8AC3E}">
        <p14:creationId xmlns:p14="http://schemas.microsoft.com/office/powerpoint/2010/main" val="1311868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75167" y="651341"/>
            <a:ext cx="2295665" cy="507831"/>
          </a:xfrm>
          <a:prstGeom prst="rect">
            <a:avLst/>
          </a:prstGeom>
        </p:spPr>
        <p:txBody>
          <a:bodyPr wrap="square">
            <a:spAutoFit/>
          </a:bodyPr>
          <a:lstStyle/>
          <a:p>
            <a:pPr marL="8961">
              <a:lnSpc>
                <a:spcPct val="150000"/>
              </a:lnSpc>
              <a:buSzPct val="92000"/>
              <a:tabLst>
                <a:tab pos="334698" algn="l"/>
              </a:tabLst>
            </a:pPr>
            <a:r>
              <a:rPr lang="en-US" altLang="zh-CN" b="1" spc="80" dirty="0" smtClean="0">
                <a:solidFill>
                  <a:srgbClr val="005495"/>
                </a:solidFill>
                <a:latin typeface="Arial"/>
                <a:cs typeface="Arial"/>
              </a:rPr>
              <a:t>1.   Introduction</a:t>
            </a:r>
            <a:endParaRPr lang="en-US" altLang="zh-CN" b="1" spc="80" dirty="0">
              <a:solidFill>
                <a:srgbClr val="005495"/>
              </a:solidFill>
              <a:latin typeface="Arial"/>
              <a:cs typeface="Arial"/>
            </a:endParaRPr>
          </a:p>
        </p:txBody>
      </p:sp>
      <p:sp>
        <p:nvSpPr>
          <p:cNvPr id="3" name="文本框 2"/>
          <p:cNvSpPr txBox="1"/>
          <p:nvPr/>
        </p:nvSpPr>
        <p:spPr>
          <a:xfrm>
            <a:off x="2148840" y="1655064"/>
            <a:ext cx="8476488" cy="2246769"/>
          </a:xfrm>
          <a:prstGeom prst="rect">
            <a:avLst/>
          </a:prstGeom>
          <a:noFill/>
        </p:spPr>
        <p:txBody>
          <a:bodyPr wrap="square" rtlCol="0">
            <a:spAutoFit/>
          </a:bodyPr>
          <a:lstStyle/>
          <a:p>
            <a:r>
              <a:rPr lang="en-US" altLang="zh-CN" sz="2000" dirty="0" smtClean="0">
                <a:latin typeface="Times New Roman" panose="02020603050405020304" pitchFamily="18" charset="0"/>
                <a:cs typeface="Times New Roman" panose="02020603050405020304" pitchFamily="18" charset="0"/>
              </a:rPr>
              <a:t>New York City is the largest city and largest port in the United States.  As of 2017, New York City has a total area of 1214.4 square kilometers and a population of approximately 8.62 million. The food culture of New York is influenced by many immigrants, so it is very diverse. New York City is also a gathering place for fine restaurants. Common exotic foods in New York City include Italian, French, Spanish, Russian, British, Greek, Moroccan, Chinese, Brazilian, and Japanese dishes.</a:t>
            </a:r>
            <a:endParaRPr lang="zh-CN" altLang="en-US" sz="2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533650" y="4005643"/>
            <a:ext cx="7460742" cy="2486025"/>
          </a:xfrm>
          <a:prstGeom prst="rect">
            <a:avLst/>
          </a:prstGeom>
        </p:spPr>
      </p:pic>
      <p:sp>
        <p:nvSpPr>
          <p:cNvPr id="5" name="文本框 4"/>
          <p:cNvSpPr txBox="1"/>
          <p:nvPr/>
        </p:nvSpPr>
        <p:spPr>
          <a:xfrm>
            <a:off x="3063240" y="6488668"/>
            <a:ext cx="6784848" cy="369332"/>
          </a:xfrm>
          <a:prstGeom prst="rect">
            <a:avLst/>
          </a:prstGeom>
          <a:noFill/>
        </p:spPr>
        <p:txBody>
          <a:bodyPr wrap="square" rtlCol="0">
            <a:spAutoFit/>
          </a:bodyPr>
          <a:lstStyle/>
          <a:p>
            <a:pPr algn="ctr"/>
            <a:r>
              <a:rPr lang="en-US" altLang="zh-CN" dirty="0"/>
              <a:t>I</a:t>
            </a:r>
            <a:r>
              <a:rPr lang="en-US" altLang="zh-CN" dirty="0" smtClean="0"/>
              <a:t>mage </a:t>
            </a:r>
            <a:r>
              <a:rPr lang="en-US" altLang="zh-CN" dirty="0" err="1" smtClean="0"/>
              <a:t>source:www.baidu.com</a:t>
            </a:r>
            <a:endParaRPr lang="zh-CN" altLang="en-US" dirty="0"/>
          </a:p>
        </p:txBody>
      </p:sp>
    </p:spTree>
    <p:extLst>
      <p:ext uri="{BB962C8B-B14F-4D97-AF65-F5344CB8AC3E}">
        <p14:creationId xmlns:p14="http://schemas.microsoft.com/office/powerpoint/2010/main" val="1105836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75167" y="651341"/>
            <a:ext cx="3658121" cy="872034"/>
          </a:xfrm>
          <a:prstGeom prst="rect">
            <a:avLst/>
          </a:prstGeom>
        </p:spPr>
        <p:txBody>
          <a:bodyPr wrap="square">
            <a:spAutoFit/>
          </a:bodyPr>
          <a:lstStyle/>
          <a:p>
            <a:pPr marL="8961">
              <a:lnSpc>
                <a:spcPct val="150000"/>
              </a:lnSpc>
              <a:buSzPct val="92000"/>
              <a:tabLst>
                <a:tab pos="334698" algn="l"/>
              </a:tabLst>
            </a:pPr>
            <a:r>
              <a:rPr lang="en-US" altLang="zh-CN" b="1" spc="80" dirty="0" smtClean="0">
                <a:solidFill>
                  <a:srgbClr val="005495"/>
                </a:solidFill>
                <a:latin typeface="Arial"/>
                <a:cs typeface="Arial"/>
              </a:rPr>
              <a:t>2.</a:t>
            </a:r>
            <a:r>
              <a:rPr lang="en-US" altLang="zh-CN" b="1" spc="80" dirty="0" smtClean="0">
                <a:solidFill>
                  <a:srgbClr val="005495"/>
                </a:solidFill>
                <a:latin typeface="Arial"/>
                <a:cs typeface="Arial"/>
              </a:rPr>
              <a:t>   Business Problem</a:t>
            </a:r>
            <a:endParaRPr lang="en-US" altLang="zh-CN" b="1" dirty="0">
              <a:solidFill>
                <a:prstClr val="black"/>
              </a:solidFill>
              <a:latin typeface="Arial"/>
              <a:cs typeface="Arial"/>
            </a:endParaRPr>
          </a:p>
          <a:p>
            <a:pPr marL="8961">
              <a:lnSpc>
                <a:spcPct val="150000"/>
              </a:lnSpc>
              <a:buSzPct val="92000"/>
              <a:tabLst>
                <a:tab pos="334698" algn="l"/>
              </a:tabLst>
            </a:pPr>
            <a:endParaRPr lang="en-US" altLang="zh-CN" b="1" spc="80" dirty="0">
              <a:solidFill>
                <a:srgbClr val="005495"/>
              </a:solidFill>
              <a:latin typeface="Arial"/>
              <a:cs typeface="Arial"/>
            </a:endParaRPr>
          </a:p>
        </p:txBody>
      </p:sp>
      <p:sp>
        <p:nvSpPr>
          <p:cNvPr id="6" name="文本框 5"/>
          <p:cNvSpPr txBox="1"/>
          <p:nvPr/>
        </p:nvSpPr>
        <p:spPr>
          <a:xfrm>
            <a:off x="1947672" y="1523375"/>
            <a:ext cx="8915400" cy="2554545"/>
          </a:xfrm>
          <a:prstGeom prst="rect">
            <a:avLst/>
          </a:prstGeom>
          <a:noFill/>
        </p:spPr>
        <p:txBody>
          <a:bodyPr wrap="square" rtlCol="0">
            <a:spAutoFit/>
          </a:bodyPr>
          <a:lstStyle/>
          <a:p>
            <a:r>
              <a:rPr lang="en-US" altLang="zh-CN" sz="2000" dirty="0" smtClean="0">
                <a:latin typeface="Times New Roman" panose="02020603050405020304" pitchFamily="18" charset="0"/>
                <a:cs typeface="Times New Roman" panose="02020603050405020304" pitchFamily="18" charset="0"/>
              </a:rPr>
              <a:t>This project finally explored the best locations for Chinese restaurants throughout New York City. New York is a cosmopolitan city, where people of all nationalities blend together, so it has a long tradition of restaurants of different nationalities. In recent decades, there have been a lot of Chinese tourists and immigrants in New York, so Chinese restaurants are very popular. Everyone understands that the location of a restaurant is one of the most important factors affecting the success or failure of a restaurant.  So if I want to open a new Chinese restaurant in New York, what factors do I need to consider? </a:t>
            </a:r>
            <a:endParaRPr lang="zh-CN" altLang="en-US" sz="2000"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rotWithShape="1">
          <a:blip r:embed="rId2"/>
          <a:srcRect t="19876"/>
          <a:stretch/>
        </p:blipFill>
        <p:spPr>
          <a:xfrm>
            <a:off x="3273552" y="4077920"/>
            <a:ext cx="5961888" cy="2359152"/>
          </a:xfrm>
          <a:prstGeom prst="rect">
            <a:avLst/>
          </a:prstGeom>
        </p:spPr>
      </p:pic>
      <p:sp>
        <p:nvSpPr>
          <p:cNvPr id="8" name="文本框 7"/>
          <p:cNvSpPr txBox="1"/>
          <p:nvPr/>
        </p:nvSpPr>
        <p:spPr>
          <a:xfrm>
            <a:off x="2944368" y="6501384"/>
            <a:ext cx="6967728" cy="369332"/>
          </a:xfrm>
          <a:prstGeom prst="rect">
            <a:avLst/>
          </a:prstGeom>
          <a:noFill/>
        </p:spPr>
        <p:txBody>
          <a:bodyPr wrap="square" rtlCol="0">
            <a:spAutoFit/>
          </a:bodyPr>
          <a:lstStyle/>
          <a:p>
            <a:pPr algn="ctr"/>
            <a:r>
              <a:rPr lang="en-US" altLang="zh-CN" dirty="0" smtClean="0"/>
              <a:t>Image </a:t>
            </a:r>
            <a:r>
              <a:rPr lang="en-US" altLang="zh-CN" dirty="0" err="1" smtClean="0"/>
              <a:t>source:www.baidu.com</a:t>
            </a:r>
            <a:endParaRPr lang="en-US" altLang="zh-CN" dirty="0"/>
          </a:p>
        </p:txBody>
      </p:sp>
    </p:spTree>
    <p:extLst>
      <p:ext uri="{BB962C8B-B14F-4D97-AF65-F5344CB8AC3E}">
        <p14:creationId xmlns:p14="http://schemas.microsoft.com/office/powerpoint/2010/main" val="308215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75167" y="651341"/>
            <a:ext cx="5121161" cy="507831"/>
          </a:xfrm>
          <a:prstGeom prst="rect">
            <a:avLst/>
          </a:prstGeom>
        </p:spPr>
        <p:txBody>
          <a:bodyPr wrap="square">
            <a:spAutoFit/>
          </a:bodyPr>
          <a:lstStyle/>
          <a:p>
            <a:pPr marL="8961">
              <a:lnSpc>
                <a:spcPct val="150000"/>
              </a:lnSpc>
              <a:buSzPct val="92000"/>
              <a:tabLst>
                <a:tab pos="334698" algn="l"/>
              </a:tabLst>
            </a:pPr>
            <a:r>
              <a:rPr lang="en-US" altLang="zh-CN" b="1" spc="80" dirty="0" smtClean="0">
                <a:solidFill>
                  <a:srgbClr val="005495"/>
                </a:solidFill>
                <a:latin typeface="Arial"/>
                <a:cs typeface="Arial"/>
              </a:rPr>
              <a:t>3.</a:t>
            </a:r>
            <a:r>
              <a:rPr lang="en-US" altLang="zh-CN" b="1" spc="80" dirty="0" smtClean="0">
                <a:solidFill>
                  <a:srgbClr val="005495"/>
                </a:solidFill>
                <a:latin typeface="Arial"/>
                <a:cs typeface="Arial"/>
              </a:rPr>
              <a:t>   Data and Methodology</a:t>
            </a:r>
            <a:endParaRPr lang="en-US" altLang="zh-CN" b="1" spc="80" dirty="0">
              <a:solidFill>
                <a:srgbClr val="005495"/>
              </a:solidFill>
              <a:latin typeface="Arial"/>
              <a:cs typeface="Arial"/>
            </a:endParaRPr>
          </a:p>
        </p:txBody>
      </p:sp>
      <p:sp>
        <p:nvSpPr>
          <p:cNvPr id="3" name="文本框 2"/>
          <p:cNvSpPr txBox="1"/>
          <p:nvPr/>
        </p:nvSpPr>
        <p:spPr>
          <a:xfrm>
            <a:off x="1837944" y="1673352"/>
            <a:ext cx="8833104" cy="1754326"/>
          </a:xfrm>
          <a:prstGeom prst="rect">
            <a:avLst/>
          </a:prstGeom>
          <a:noFill/>
        </p:spPr>
        <p:txBody>
          <a:bodyPr wrap="square" rtlCol="0">
            <a:spAutoFit/>
          </a:bodyPr>
          <a:lstStyle/>
          <a:p>
            <a:pPr algn="just"/>
            <a:r>
              <a:rPr lang="en-US" altLang="zh-CN" dirty="0" smtClean="0">
                <a:latin typeface="Times New Roman" panose="02020603050405020304" pitchFamily="18" charset="0"/>
                <a:cs typeface="Times New Roman" panose="02020603050405020304" pitchFamily="18" charset="0"/>
              </a:rPr>
              <a:t>we need data on New York City’s neighborhoods and administrative districts , including boundaries, latitude, longitude, restaurants, and restaurant ratings and tips. New York City data including neighborhoods and administrative districts, latitude and longitude will be obtained from the data source: https://cocl.us/new_york_dataset. All data related to the location and quality of Chinese restaurants will be obtained through the </a:t>
            </a:r>
            <a:r>
              <a:rPr lang="en-US" altLang="zh-CN" dirty="0" err="1" smtClean="0">
                <a:latin typeface="Times New Roman" panose="02020603050405020304" pitchFamily="18" charset="0"/>
                <a:cs typeface="Times New Roman" panose="02020603050405020304" pitchFamily="18" charset="0"/>
              </a:rPr>
              <a:t>FourSquare</a:t>
            </a:r>
            <a:r>
              <a:rPr lang="en-US" altLang="zh-CN" dirty="0" smtClean="0">
                <a:latin typeface="Times New Roman" panose="02020603050405020304" pitchFamily="18" charset="0"/>
                <a:cs typeface="Times New Roman" panose="02020603050405020304" pitchFamily="18" charset="0"/>
              </a:rPr>
              <a:t> API used by the request library in Python.</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920240" y="3703320"/>
            <a:ext cx="8915400" cy="1477328"/>
          </a:xfrm>
          <a:prstGeom prst="rect">
            <a:avLst/>
          </a:prstGeom>
          <a:noFill/>
        </p:spPr>
        <p:txBody>
          <a:bodyPr wrap="square" rtlCol="0">
            <a:spAutoFit/>
          </a:bodyPr>
          <a:lstStyle/>
          <a:p>
            <a:pPr algn="just"/>
            <a:r>
              <a:rPr lang="en-US" altLang="zh-CN" dirty="0" smtClean="0">
                <a:latin typeface="Times New Roman" panose="02020603050405020304" pitchFamily="18" charset="0"/>
                <a:cs typeface="Times New Roman" panose="02020603050405020304" pitchFamily="18" charset="0"/>
              </a:rPr>
              <a:t>Data will be collected from https://cocl.us/new_york_dataset and cleaned and processed into a </a:t>
            </a:r>
            <a:r>
              <a:rPr lang="en-US" altLang="zh-CN" dirty="0" err="1" smtClean="0">
                <a:latin typeface="Times New Roman" panose="02020603050405020304" pitchFamily="18" charset="0"/>
                <a:cs typeface="Times New Roman" panose="02020603050405020304" pitchFamily="18" charset="0"/>
              </a:rPr>
              <a:t>dataframe</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FourSquare</a:t>
            </a:r>
            <a:r>
              <a:rPr lang="en-US" altLang="zh-CN" dirty="0" smtClean="0">
                <a:latin typeface="Times New Roman" panose="02020603050405020304" pitchFamily="18" charset="0"/>
                <a:cs typeface="Times New Roman" panose="02020603050405020304" pitchFamily="18" charset="0"/>
              </a:rPr>
              <a:t> be used to locate all venues and then filtered by Chinese restaurants. Ratings, tips, and likes by users will be counted and added to the </a:t>
            </a:r>
            <a:r>
              <a:rPr lang="en-US" altLang="zh-CN" dirty="0" err="1" smtClean="0">
                <a:latin typeface="Times New Roman" panose="02020603050405020304" pitchFamily="18" charset="0"/>
                <a:cs typeface="Times New Roman" panose="02020603050405020304" pitchFamily="18" charset="0"/>
              </a:rPr>
              <a:t>dataframe</a:t>
            </a:r>
            <a:r>
              <a:rPr lang="en-US" altLang="zh-CN" dirty="0" smtClean="0">
                <a:latin typeface="Times New Roman" panose="02020603050405020304" pitchFamily="18" charset="0"/>
                <a:cs typeface="Times New Roman" panose="02020603050405020304" pitchFamily="18" charset="0"/>
              </a:rPr>
              <a:t>. Data will be sorted based on “Likes”. Finally, the data will be visually assessed using graphing from Python libraries.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566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4420" y="459053"/>
            <a:ext cx="4919993" cy="507831"/>
          </a:xfrm>
          <a:prstGeom prst="rect">
            <a:avLst/>
          </a:prstGeom>
        </p:spPr>
        <p:txBody>
          <a:bodyPr wrap="square">
            <a:spAutoFit/>
          </a:bodyPr>
          <a:lstStyle/>
          <a:p>
            <a:pPr marL="8961">
              <a:lnSpc>
                <a:spcPct val="150000"/>
              </a:lnSpc>
              <a:buSzPct val="92000"/>
              <a:tabLst>
                <a:tab pos="334698" algn="l"/>
              </a:tabLst>
            </a:pPr>
            <a:r>
              <a:rPr lang="en-US" altLang="zh-CN" b="1" spc="80" dirty="0" smtClean="0">
                <a:solidFill>
                  <a:srgbClr val="005495"/>
                </a:solidFill>
                <a:latin typeface="Arial"/>
                <a:cs typeface="Arial"/>
              </a:rPr>
              <a:t>4.</a:t>
            </a:r>
            <a:r>
              <a:rPr lang="en-US" altLang="zh-CN" b="1" spc="80" dirty="0" smtClean="0">
                <a:solidFill>
                  <a:srgbClr val="005495"/>
                </a:solidFill>
                <a:latin typeface="Arial"/>
                <a:cs typeface="Arial"/>
              </a:rPr>
              <a:t> Exploratory Data Analysis</a:t>
            </a:r>
            <a:endParaRPr lang="en-US" altLang="zh-CN" b="1" spc="80" dirty="0">
              <a:solidFill>
                <a:srgbClr val="005495"/>
              </a:solidFill>
              <a:latin typeface="Arial"/>
              <a:cs typeface="Arial"/>
            </a:endParaRPr>
          </a:p>
        </p:txBody>
      </p:sp>
      <p:sp>
        <p:nvSpPr>
          <p:cNvPr id="3" name="矩形 2"/>
          <p:cNvSpPr/>
          <p:nvPr/>
        </p:nvSpPr>
        <p:spPr>
          <a:xfrm>
            <a:off x="1218970" y="1955030"/>
            <a:ext cx="5059718" cy="369332"/>
          </a:xfrm>
          <a:prstGeom prst="rect">
            <a:avLst/>
          </a:prstGeom>
        </p:spPr>
        <p:txBody>
          <a:bodyPr wrap="none">
            <a:spAutoFit/>
          </a:bodyPr>
          <a:lstStyle/>
          <a:p>
            <a:r>
              <a:rPr lang="en-US" altLang="zh-CN" dirty="0" smtClean="0"/>
              <a:t>Relationship between Neighborhoods and Borough</a:t>
            </a:r>
            <a:endParaRPr lang="zh-CN" altLang="en-US" dirty="0"/>
          </a:p>
        </p:txBody>
      </p:sp>
      <p:pic>
        <p:nvPicPr>
          <p:cNvPr id="4" name="图片 3"/>
          <p:cNvPicPr>
            <a:picLocks noChangeAspect="1"/>
          </p:cNvPicPr>
          <p:nvPr/>
        </p:nvPicPr>
        <p:blipFill>
          <a:blip r:embed="rId2"/>
          <a:stretch>
            <a:fillRect/>
          </a:stretch>
        </p:blipFill>
        <p:spPr>
          <a:xfrm>
            <a:off x="1218970" y="2544149"/>
            <a:ext cx="5175443" cy="2859956"/>
          </a:xfrm>
          <a:prstGeom prst="rect">
            <a:avLst/>
          </a:prstGeom>
        </p:spPr>
      </p:pic>
      <p:sp>
        <p:nvSpPr>
          <p:cNvPr id="5" name="矩形 4"/>
          <p:cNvSpPr/>
          <p:nvPr/>
        </p:nvSpPr>
        <p:spPr>
          <a:xfrm>
            <a:off x="6958584" y="459053"/>
            <a:ext cx="4775987" cy="646331"/>
          </a:xfrm>
          <a:prstGeom prst="rect">
            <a:avLst/>
          </a:prstGeom>
        </p:spPr>
        <p:txBody>
          <a:bodyPr wrap="none">
            <a:spAutoFit/>
          </a:bodyPr>
          <a:lstStyle/>
          <a:p>
            <a:r>
              <a:rPr lang="en-US" altLang="zh-CN" dirty="0"/>
              <a:t>Relationship</a:t>
            </a:r>
            <a:r>
              <a:rPr lang="en-US" altLang="zh-CN" b="1" dirty="0" smtClean="0">
                <a:effectLst/>
                <a:latin typeface="Times New Roman" panose="02020603050405020304" pitchFamily="18" charset="0"/>
                <a:ea typeface="宋体" panose="02010600030101010101" pitchFamily="2" charset="-122"/>
              </a:rPr>
              <a:t> </a:t>
            </a:r>
            <a:r>
              <a:rPr lang="en-US" altLang="zh-CN" dirty="0"/>
              <a:t>between </a:t>
            </a:r>
            <a:r>
              <a:rPr lang="en-US" altLang="zh-CN" dirty="0" smtClean="0"/>
              <a:t>Borough/ </a:t>
            </a:r>
            <a:r>
              <a:rPr lang="en-US" altLang="zh-CN" dirty="0" smtClean="0"/>
              <a:t>Neighborhoods </a:t>
            </a:r>
          </a:p>
          <a:p>
            <a:r>
              <a:rPr lang="en-US" altLang="zh-CN" dirty="0" smtClean="0"/>
              <a:t>and </a:t>
            </a:r>
            <a:r>
              <a:rPr lang="en-US" altLang="zh-CN" dirty="0"/>
              <a:t>Chinese restaurants</a:t>
            </a:r>
            <a:endParaRPr lang="zh-CN" altLang="en-US" dirty="0"/>
          </a:p>
        </p:txBody>
      </p:sp>
      <p:pic>
        <p:nvPicPr>
          <p:cNvPr id="6" name="图片 5"/>
          <p:cNvPicPr/>
          <p:nvPr/>
        </p:nvPicPr>
        <p:blipFill>
          <a:blip r:embed="rId3"/>
          <a:stretch>
            <a:fillRect/>
          </a:stretch>
        </p:blipFill>
        <p:spPr>
          <a:xfrm>
            <a:off x="6819377" y="1105384"/>
            <a:ext cx="5274310" cy="2657475"/>
          </a:xfrm>
          <a:prstGeom prst="rect">
            <a:avLst/>
          </a:prstGeom>
        </p:spPr>
      </p:pic>
      <p:pic>
        <p:nvPicPr>
          <p:cNvPr id="7" name="图片 6"/>
          <p:cNvPicPr/>
          <p:nvPr/>
        </p:nvPicPr>
        <p:blipFill>
          <a:blip r:embed="rId4"/>
          <a:stretch>
            <a:fillRect/>
          </a:stretch>
        </p:blipFill>
        <p:spPr>
          <a:xfrm>
            <a:off x="6819377" y="3762859"/>
            <a:ext cx="5274310" cy="2903220"/>
          </a:xfrm>
          <a:prstGeom prst="rect">
            <a:avLst/>
          </a:prstGeom>
        </p:spPr>
      </p:pic>
    </p:spTree>
    <p:extLst>
      <p:ext uri="{BB962C8B-B14F-4D97-AF65-F5344CB8AC3E}">
        <p14:creationId xmlns:p14="http://schemas.microsoft.com/office/powerpoint/2010/main" val="4276584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75167" y="651341"/>
            <a:ext cx="4471937" cy="507831"/>
          </a:xfrm>
          <a:prstGeom prst="rect">
            <a:avLst/>
          </a:prstGeom>
        </p:spPr>
        <p:txBody>
          <a:bodyPr wrap="square">
            <a:spAutoFit/>
          </a:bodyPr>
          <a:lstStyle/>
          <a:p>
            <a:pPr marL="8961">
              <a:lnSpc>
                <a:spcPct val="150000"/>
              </a:lnSpc>
              <a:buSzPct val="92000"/>
              <a:tabLst>
                <a:tab pos="334698" algn="l"/>
              </a:tabLst>
            </a:pPr>
            <a:r>
              <a:rPr lang="en-US" altLang="zh-CN" b="1" spc="80" dirty="0" smtClean="0">
                <a:solidFill>
                  <a:srgbClr val="005495"/>
                </a:solidFill>
                <a:latin typeface="Arial"/>
                <a:cs typeface="Arial"/>
              </a:rPr>
              <a:t>4. Exploratory Data Analysis</a:t>
            </a:r>
            <a:endParaRPr lang="en-US" altLang="zh-CN" b="1" spc="80" dirty="0">
              <a:solidFill>
                <a:srgbClr val="005495"/>
              </a:solidFill>
              <a:latin typeface="Arial"/>
              <a:cs typeface="Arial"/>
            </a:endParaRPr>
          </a:p>
        </p:txBody>
      </p:sp>
      <p:pic>
        <p:nvPicPr>
          <p:cNvPr id="3" name="图片 2"/>
          <p:cNvPicPr/>
          <p:nvPr/>
        </p:nvPicPr>
        <p:blipFill>
          <a:blip r:embed="rId2"/>
          <a:stretch>
            <a:fillRect/>
          </a:stretch>
        </p:blipFill>
        <p:spPr>
          <a:xfrm>
            <a:off x="3145014" y="3623373"/>
            <a:ext cx="6547625" cy="2548827"/>
          </a:xfrm>
          <a:prstGeom prst="rect">
            <a:avLst/>
          </a:prstGeom>
        </p:spPr>
      </p:pic>
      <p:sp>
        <p:nvSpPr>
          <p:cNvPr id="4" name="文本框 3"/>
          <p:cNvSpPr txBox="1"/>
          <p:nvPr/>
        </p:nvSpPr>
        <p:spPr>
          <a:xfrm>
            <a:off x="2071116" y="1213009"/>
            <a:ext cx="8951976" cy="2031325"/>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After data cleaning and analysis, we found that there are 171 Chinese restaurants in New York. The specific code and process can be seen in the notebook. From the following two charts, we can find some interesting phenomena. From a borough perspective, as we can see below, although Manhattan has the least number of neighborhoods (Neighborhoods per Borough: NYC), it has many Chinese restaurants. Brooklyn has the most Chinese restaurants, followed by Queens. From the “Chinese Restaurants per Neighborhood” chart, it can be seen that Chinatown has the most Chinese restaurants, and Chinatown is located in Manhattan</a:t>
            </a:r>
            <a:r>
              <a:rPr lang="en-US" altLang="zh-CN" dirty="0" smtClean="0"/>
              <a:t>.</a:t>
            </a:r>
            <a:endParaRPr lang="zh-CN" altLang="en-US" dirty="0"/>
          </a:p>
        </p:txBody>
      </p:sp>
      <p:sp>
        <p:nvSpPr>
          <p:cNvPr id="5" name="矩形 4"/>
          <p:cNvSpPr/>
          <p:nvPr/>
        </p:nvSpPr>
        <p:spPr>
          <a:xfrm>
            <a:off x="4287473" y="6252710"/>
            <a:ext cx="4262705" cy="369332"/>
          </a:xfrm>
          <a:prstGeom prst="rect">
            <a:avLst/>
          </a:prstGeom>
        </p:spPr>
        <p:txBody>
          <a:bodyPr wrap="square">
            <a:spAutoFit/>
          </a:bodyPr>
          <a:lstStyle/>
          <a:p>
            <a:r>
              <a:rPr lang="en-US" altLang="zh-CN" dirty="0" smtClean="0">
                <a:effectLst/>
                <a:latin typeface="Times New Roman" panose="02020603050405020304" pitchFamily="18" charset="0"/>
                <a:ea typeface="宋体" panose="02010600030101010101" pitchFamily="2" charset="-122"/>
              </a:rPr>
              <a:t>Figure . Chinese Restaurants in Chinatown</a:t>
            </a:r>
            <a:endParaRPr lang="zh-CN" altLang="en-US" dirty="0"/>
          </a:p>
        </p:txBody>
      </p:sp>
    </p:spTree>
    <p:extLst>
      <p:ext uri="{BB962C8B-B14F-4D97-AF65-F5344CB8AC3E}">
        <p14:creationId xmlns:p14="http://schemas.microsoft.com/office/powerpoint/2010/main" val="486599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75167" y="651341"/>
            <a:ext cx="3914153" cy="507831"/>
          </a:xfrm>
          <a:prstGeom prst="rect">
            <a:avLst/>
          </a:prstGeom>
        </p:spPr>
        <p:txBody>
          <a:bodyPr wrap="square">
            <a:spAutoFit/>
          </a:bodyPr>
          <a:lstStyle/>
          <a:p>
            <a:pPr marL="8961">
              <a:lnSpc>
                <a:spcPct val="150000"/>
              </a:lnSpc>
              <a:buSzPct val="92000"/>
              <a:tabLst>
                <a:tab pos="334698" algn="l"/>
              </a:tabLst>
            </a:pPr>
            <a:r>
              <a:rPr lang="en-US" altLang="zh-CN" b="1" spc="80" dirty="0" smtClean="0">
                <a:solidFill>
                  <a:srgbClr val="005495"/>
                </a:solidFill>
                <a:latin typeface="Arial"/>
                <a:cs typeface="Arial"/>
              </a:rPr>
              <a:t>4. Exploratory Data Analysis</a:t>
            </a:r>
            <a:endParaRPr lang="en-US" altLang="zh-CN" b="1" spc="80" dirty="0">
              <a:solidFill>
                <a:srgbClr val="005495"/>
              </a:solidFill>
              <a:latin typeface="Arial"/>
              <a:cs typeface="Arial"/>
            </a:endParaRPr>
          </a:p>
        </p:txBody>
      </p:sp>
      <p:pic>
        <p:nvPicPr>
          <p:cNvPr id="3" name="图片 2"/>
          <p:cNvPicPr/>
          <p:nvPr/>
        </p:nvPicPr>
        <p:blipFill>
          <a:blip r:embed="rId2"/>
          <a:stretch>
            <a:fillRect/>
          </a:stretch>
        </p:blipFill>
        <p:spPr>
          <a:xfrm>
            <a:off x="7536180" y="1338834"/>
            <a:ext cx="3619500" cy="4046982"/>
          </a:xfrm>
          <a:prstGeom prst="rect">
            <a:avLst/>
          </a:prstGeom>
        </p:spPr>
      </p:pic>
      <p:sp>
        <p:nvSpPr>
          <p:cNvPr id="5" name="文本框 4"/>
          <p:cNvSpPr txBox="1"/>
          <p:nvPr/>
        </p:nvSpPr>
        <p:spPr>
          <a:xfrm>
            <a:off x="1508760" y="1338834"/>
            <a:ext cx="5504688" cy="3970318"/>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We analyzed the top 10 neighborhoods with the highest average preference of Chinese restaurants </a:t>
            </a:r>
            <a:r>
              <a:rPr lang="en-US" altLang="zh-CN" dirty="0" smtClean="0">
                <a:latin typeface="Times New Roman" panose="02020603050405020304" pitchFamily="18" charset="0"/>
                <a:cs typeface="Times New Roman" panose="02020603050405020304" pitchFamily="18" charset="0"/>
              </a:rPr>
              <a:t>.From </a:t>
            </a:r>
            <a:r>
              <a:rPr lang="en-US" altLang="zh-CN" dirty="0">
                <a:latin typeface="Times New Roman" panose="02020603050405020304" pitchFamily="18" charset="0"/>
                <a:cs typeface="Times New Roman" panose="02020603050405020304" pitchFamily="18" charset="0"/>
              </a:rPr>
              <a:t>the chart, we can see that the average restaurant preferences vary greatly. The maximum value is 363 and the minimum value is only 10. In order to facilitate subsequent analysis, we use Average Likes=30.0 as the cut-off point to select the most suitable location for Chinese restaurants.</a:t>
            </a:r>
            <a:endParaRPr lang="zh-CN" altLang="zh-CN" dirty="0">
              <a:latin typeface="Times New Roman" panose="02020603050405020304" pitchFamily="18" charset="0"/>
              <a:cs typeface="Times New Roman" panose="02020603050405020304" pitchFamily="18" charset="0"/>
            </a:endParaRPr>
          </a:p>
          <a:p>
            <a:endParaRPr lang="en-US" altLang="zh-CN" dirty="0" smtClean="0"/>
          </a:p>
          <a:p>
            <a:r>
              <a:rPr lang="en-US" altLang="zh-CN" dirty="0">
                <a:latin typeface="Times New Roman" panose="02020603050405020304" pitchFamily="18" charset="0"/>
                <a:cs typeface="Times New Roman" panose="02020603050405020304" pitchFamily="18" charset="0"/>
              </a:rPr>
              <a:t>Then we need to analyze average likes of Chinese Restaurants for each Borough. Through analysis, we have concluded that Chinese restaurants in Brooklyn are the most popular on average. Then, we will consider all the neighborhoods with average likes greater or equal 30.0 to visualize on a map.</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037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75167" y="651341"/>
            <a:ext cx="2295665" cy="872034"/>
          </a:xfrm>
          <a:prstGeom prst="rect">
            <a:avLst/>
          </a:prstGeom>
        </p:spPr>
        <p:txBody>
          <a:bodyPr wrap="square">
            <a:spAutoFit/>
          </a:bodyPr>
          <a:lstStyle/>
          <a:p>
            <a:pPr marL="8961">
              <a:lnSpc>
                <a:spcPct val="150000"/>
              </a:lnSpc>
              <a:buSzPct val="92000"/>
              <a:tabLst>
                <a:tab pos="334698" algn="l"/>
              </a:tabLst>
            </a:pPr>
            <a:r>
              <a:rPr lang="en-US" altLang="zh-CN" b="1" spc="14" dirty="0" smtClean="0">
                <a:solidFill>
                  <a:srgbClr val="005495"/>
                </a:solidFill>
                <a:latin typeface="Arial"/>
                <a:cs typeface="Arial"/>
              </a:rPr>
              <a:t>5.   Discussion</a:t>
            </a:r>
          </a:p>
          <a:p>
            <a:pPr marL="8961">
              <a:lnSpc>
                <a:spcPct val="150000"/>
              </a:lnSpc>
              <a:buSzPct val="92000"/>
              <a:tabLst>
                <a:tab pos="334698" algn="l"/>
              </a:tabLst>
            </a:pPr>
            <a:endParaRPr lang="en-US" altLang="zh-CN" b="1" spc="80" dirty="0">
              <a:solidFill>
                <a:srgbClr val="005495"/>
              </a:solidFill>
              <a:latin typeface="Arial"/>
              <a:cs typeface="Arial"/>
            </a:endParaRPr>
          </a:p>
        </p:txBody>
      </p:sp>
      <p:sp>
        <p:nvSpPr>
          <p:cNvPr id="3" name="文本框 2"/>
          <p:cNvSpPr txBox="1"/>
          <p:nvPr/>
        </p:nvSpPr>
        <p:spPr>
          <a:xfrm>
            <a:off x="1417320" y="1523375"/>
            <a:ext cx="10168128" cy="2585323"/>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All the project analysis depends on the accuracy of Four Square data. More comprehensive analysis and future work need to incorporate data from other external databases. </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Through our various analyses above, we can draw conclusions. Among the Chinese restaurants in New York, Chinese restaurants in Manhattan and Brooklyn are highly liked on average. At the same time, we got 171 Chinese Restaurants across New York City. From a borough perspective, although Manhattan has the least number of neighborhoods(Neighborhoods per Borough: NYC), it has a lot of Chinese restaurants. Brooklyn has the most Chinese restaurants, followed by Queens. From the “Chinese Restaurants per Neighborhood” chart, we can see that Chinatown has the most Chinese restaurants, and Chinatown is located in Manhattan.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31010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82</TotalTime>
  <Words>952</Words>
  <Application>Microsoft Office PowerPoint</Application>
  <PresentationFormat>宽屏</PresentationFormat>
  <Paragraphs>47</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华文楷体</vt:lpstr>
      <vt:lpstr>宋体</vt:lpstr>
      <vt:lpstr>Arial</vt:lpstr>
      <vt:lpstr>Calibri</vt:lpstr>
      <vt:lpstr>Corbel</vt:lpstr>
      <vt:lpstr>Times New Roman</vt:lpstr>
      <vt:lpstr>视差</vt:lpstr>
      <vt:lpstr>IBM Applied Data Science Capstone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for watching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Capstone</dc:title>
  <dc:creator>杜嘟嘟</dc:creator>
  <cp:lastModifiedBy>杜嘟嘟</cp:lastModifiedBy>
  <cp:revision>7</cp:revision>
  <dcterms:created xsi:type="dcterms:W3CDTF">2021-07-14T15:41:07Z</dcterms:created>
  <dcterms:modified xsi:type="dcterms:W3CDTF">2021-07-14T17:03:55Z</dcterms:modified>
</cp:coreProperties>
</file>