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4"/>
  </p:sldMasterIdLst>
  <p:notesMasterIdLst>
    <p:notesMasterId r:id="rId29"/>
  </p:notesMasterIdLst>
  <p:sldIdLst>
    <p:sldId id="256" r:id="rId5"/>
    <p:sldId id="277" r:id="rId6"/>
    <p:sldId id="278" r:id="rId7"/>
    <p:sldId id="279" r:id="rId8"/>
    <p:sldId id="280" r:id="rId9"/>
    <p:sldId id="281" r:id="rId10"/>
    <p:sldId id="282" r:id="rId11"/>
    <p:sldId id="283" r:id="rId12"/>
    <p:sldId id="284" r:id="rId13"/>
    <p:sldId id="285" r:id="rId14"/>
    <p:sldId id="286" r:id="rId15"/>
    <p:sldId id="287" r:id="rId16"/>
    <p:sldId id="288" r:id="rId17"/>
    <p:sldId id="290" r:id="rId18"/>
    <p:sldId id="289" r:id="rId19"/>
    <p:sldId id="291" r:id="rId20"/>
    <p:sldId id="293" r:id="rId21"/>
    <p:sldId id="294" r:id="rId22"/>
    <p:sldId id="295" r:id="rId23"/>
    <p:sldId id="296" r:id="rId24"/>
    <p:sldId id="297" r:id="rId25"/>
    <p:sldId id="298" r:id="rId26"/>
    <p:sldId id="299" r:id="rId27"/>
    <p:sldId id="300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20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52ADB1-275D-430A-89EE-5C7E6CFF6FF2}" type="datetimeFigureOut">
              <a:rPr lang="en-US" smtClean="0"/>
              <a:t>9/6/2024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725628-3A68-42F4-BA86-9818179531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258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7005E26E-BCB2-4FD5-8FD5-81A5EAE94C21}" type="datetime1">
              <a:rPr lang="en-US" smtClean="0"/>
              <a:t>9/6/2024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2E9B8-0487-42E4-B571-744A3D775783}" type="datetime1">
              <a:rPr lang="en-US" smtClean="0"/>
              <a:t>9/6/2024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2E32D-1E84-43FD-8158-FFFE757EB0E8}" type="datetime1">
              <a:rPr lang="en-US" smtClean="0"/>
              <a:t>9/6/2024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5C470-CD19-455C-B830-6D252EAD7FE5}" type="datetime1">
              <a:rPr lang="en-US" smtClean="0"/>
              <a:t>9/6/2024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5C43C-50D9-4F49-A136-0EFF292F93ED}" type="datetime1">
              <a:rPr lang="en-US" smtClean="0"/>
              <a:t>9/6/2024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3B1A3-0AEF-4064-A724-D27D660C8653}" type="datetime1">
              <a:rPr lang="en-US" smtClean="0"/>
              <a:t>9/6/2024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D0F2-BF66-4A24-9384-A0129B196518}" type="datetime1">
              <a:rPr lang="en-US" smtClean="0"/>
              <a:t>9/6/2024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18A6C-4F6B-48D2-BDB0-D7413B3FDB0A}" type="datetime1">
              <a:rPr lang="en-US" smtClean="0"/>
              <a:t>9/6/2024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1ECED-6ECE-4989-B917-9D4D7E6D3C76}" type="datetime1">
              <a:rPr lang="en-US" smtClean="0"/>
              <a:t>9/6/2024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570E1-CB40-488E-8C6F-EF4211DFFCB0}" type="datetime1">
              <a:rPr lang="en-US" smtClean="0"/>
              <a:t>9/6/2024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EB6AF-9F5C-43BE-879E-CB9514111250}" type="datetime1">
              <a:rPr lang="en-US" smtClean="0"/>
              <a:t>9/6/2024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7EE424C-FCA3-4EDD-B274-8E055D649B7D}" type="datetime1">
              <a:rPr lang="en-US" smtClean="0"/>
              <a:t>9/6/2024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.to/dbolotov/observability-with-grafana-cloud-and-opentelemetry-in-net-microservices-448c" TargetMode="External"/><Relationship Id="rId2" Type="http://schemas.openxmlformats.org/officeDocument/2006/relationships/hyperlink" Target="https://dev.to/kim-ch/observability-net-opentelemetry-collector-25g1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outube.com/playlist?list=PLdvI3YlPDGgdFG2mlXOy403V0J3MhRHeE" TargetMode="External"/><Relationship Id="rId4" Type="http://schemas.openxmlformats.org/officeDocument/2006/relationships/hyperlink" Target="https://learn.microsoft.com/en-us/dotnet/core/diagnostics/observability-prgrja-example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0BD1B1-AA22-48F1-B3ED-579CD284605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2444" b="-1"/>
          <a:stretch/>
        </p:blipFill>
        <p:spPr>
          <a:xfrm>
            <a:off x="0" y="-140341"/>
            <a:ext cx="12191980" cy="6858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EAA48FC5-3C83-4F1B-BC33-DF0B588F831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6786" y="3064931"/>
            <a:ext cx="8295215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D84FB-5D02-47D2-98FD-4F01A02E2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09349" y="3429000"/>
            <a:ext cx="7501651" cy="1090938"/>
          </a:xfrm>
        </p:spPr>
        <p:txBody>
          <a:bodyPr anchor="b">
            <a:noAutofit/>
          </a:bodyPr>
          <a:lstStyle/>
          <a:p>
            <a:pPr algn="l"/>
            <a:r>
              <a:rPr lang="en-US" sz="3600" dirty="0" smtClean="0">
                <a:solidFill>
                  <a:srgbClr val="FFFFFF"/>
                </a:solidFill>
              </a:rPr>
              <a:t>Enable telemetry monitoring in .net</a:t>
            </a:r>
            <a:r>
              <a:rPr lang="en-US" sz="3600" dirty="0" smtClean="0">
                <a:solidFill>
                  <a:srgbClr val="FFFFFF"/>
                </a:solidFill>
              </a:rPr>
              <a:t>8 with Grafana Observability stack</a:t>
            </a:r>
            <a:endParaRPr lang="en-US" sz="36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F6641D-ADF3-40BD-9BA3-E740E77C8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09349" y="4779313"/>
            <a:ext cx="7501650" cy="514816"/>
          </a:xfrm>
        </p:spPr>
        <p:txBody>
          <a:bodyPr anchor="t">
            <a:normAutofit/>
          </a:bodyPr>
          <a:lstStyle/>
          <a:p>
            <a:r>
              <a:rPr lang="en-US" dirty="0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Muhammad Kashif Javed</a:t>
            </a:r>
            <a:endParaRPr lang="en-US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2F01714-1A39-4194-BD47-8A9960C5998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09349" y="4666480"/>
            <a:ext cx="6832499" cy="0"/>
          </a:xfrm>
          <a:prstGeom prst="line">
            <a:avLst/>
          </a:prstGeom>
          <a:ln w="22225">
            <a:solidFill>
              <a:srgbClr val="4AC4E3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6257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Nuget</a:t>
            </a:r>
            <a:r>
              <a:rPr lang="en-US" dirty="0" smtClean="0"/>
              <a:t> packages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4128" y="2084832"/>
            <a:ext cx="7687748" cy="1571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972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Registering required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7" y="2084832"/>
            <a:ext cx="9720073" cy="4023360"/>
          </a:xfrm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Clr>
                <a:schemeClr val="tx1"/>
              </a:buClr>
              <a:buNone/>
            </a:pPr>
            <a:r>
              <a:rPr lang="en-US" b="1" dirty="0" smtClean="0"/>
              <a:t>Logging setup</a:t>
            </a:r>
          </a:p>
          <a:p>
            <a:pPr marL="0" indent="0">
              <a:buClr>
                <a:schemeClr val="tx1"/>
              </a:buClr>
              <a:buNone/>
            </a:pP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7" y="2554871"/>
            <a:ext cx="9720073" cy="3553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191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Registering required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084832"/>
            <a:ext cx="9720073" cy="4023360"/>
          </a:xfrm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Clr>
                <a:schemeClr val="tx1"/>
              </a:buClr>
              <a:buNone/>
            </a:pPr>
            <a:r>
              <a:rPr lang="en-US" b="1" dirty="0" smtClean="0"/>
              <a:t>Tracing setup</a:t>
            </a:r>
          </a:p>
          <a:p>
            <a:pPr marL="0" indent="0">
              <a:buClr>
                <a:schemeClr val="tx1"/>
              </a:buClr>
              <a:buNone/>
            </a:pPr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8" y="2521749"/>
            <a:ext cx="9720073" cy="4220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893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Registering required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7" y="2084832"/>
            <a:ext cx="9720073" cy="4023360"/>
          </a:xfrm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Clr>
                <a:schemeClr val="tx1"/>
              </a:buClr>
              <a:buNone/>
            </a:pPr>
            <a:r>
              <a:rPr lang="en-US" b="1" dirty="0" smtClean="0"/>
              <a:t>Metrics setup</a:t>
            </a:r>
          </a:p>
          <a:p>
            <a:pPr marL="0" indent="0">
              <a:buClr>
                <a:schemeClr val="tx1"/>
              </a:buClr>
              <a:buNone/>
            </a:pPr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7" y="2515221"/>
            <a:ext cx="9720073" cy="4284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8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Finally adding All setup to </a:t>
            </a:r>
            <a:r>
              <a:rPr lang="en-US" dirty="0" err="1" smtClean="0"/>
              <a:t>program.cs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7" y="2084832"/>
            <a:ext cx="9720073" cy="533677"/>
          </a:xfrm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Clr>
                <a:schemeClr val="tx1"/>
              </a:buClr>
              <a:buNone/>
            </a:pPr>
            <a:r>
              <a:rPr lang="en-US" b="1" dirty="0" smtClean="0"/>
              <a:t>Registering setup to services in </a:t>
            </a:r>
            <a:r>
              <a:rPr lang="en-US" b="1" dirty="0" err="1" smtClean="0"/>
              <a:t>program.cs</a:t>
            </a:r>
            <a:endParaRPr lang="en-US" b="1" dirty="0" smtClean="0"/>
          </a:p>
          <a:p>
            <a:pPr marL="0" indent="0">
              <a:buClr>
                <a:schemeClr val="tx1"/>
              </a:buClr>
              <a:buNone/>
            </a:pP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6" y="2524668"/>
            <a:ext cx="9720074" cy="157184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126" y="4332687"/>
            <a:ext cx="9720074" cy="8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007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configuration in </a:t>
            </a:r>
            <a:r>
              <a:rPr lang="en-US" dirty="0" err="1" smtClean="0"/>
              <a:t>appsettings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4128" y="2084832"/>
            <a:ext cx="7087589" cy="1352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547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Dockerfile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8" y="1840557"/>
            <a:ext cx="9269119" cy="3991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646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Docker-compose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7" y="2084832"/>
            <a:ext cx="9720073" cy="2553670"/>
          </a:xfrm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Clr>
                <a:schemeClr val="tx1"/>
              </a:buClr>
              <a:buNone/>
            </a:pPr>
            <a:r>
              <a:rPr lang="en-US" b="1" dirty="0" smtClean="0"/>
              <a:t>Application </a:t>
            </a:r>
            <a:r>
              <a:rPr lang="en-US" b="1" dirty="0" smtClean="0"/>
              <a:t>setup</a:t>
            </a:r>
          </a:p>
          <a:p>
            <a:pPr marL="0" indent="0">
              <a:buClr>
                <a:schemeClr val="tx1"/>
              </a:buClr>
              <a:buNone/>
            </a:pP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6" y="2496088"/>
            <a:ext cx="9720074" cy="3200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539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Docker-compose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7" y="2084832"/>
            <a:ext cx="9720073" cy="1132193"/>
          </a:xfrm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Clr>
                <a:schemeClr val="tx1"/>
              </a:buClr>
              <a:buNone/>
            </a:pPr>
            <a:r>
              <a:rPr lang="en-US" b="1" dirty="0" err="1" smtClean="0"/>
              <a:t>Promtail</a:t>
            </a:r>
            <a:r>
              <a:rPr lang="en-US" b="1" dirty="0" smtClean="0"/>
              <a:t> </a:t>
            </a:r>
            <a:r>
              <a:rPr lang="en-US" b="1" dirty="0" smtClean="0"/>
              <a:t>setup</a:t>
            </a:r>
          </a:p>
          <a:p>
            <a:pPr marL="0" indent="0">
              <a:buClr>
                <a:schemeClr val="tx1"/>
              </a:buClr>
              <a:buNone/>
            </a:pPr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6" y="2488409"/>
            <a:ext cx="9720074" cy="147675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127" y="4032859"/>
            <a:ext cx="9720074" cy="2725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780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Docker-compose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7" y="2084832"/>
            <a:ext cx="9720073" cy="1132193"/>
          </a:xfrm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Clr>
                <a:schemeClr val="tx1"/>
              </a:buClr>
              <a:buNone/>
            </a:pPr>
            <a:r>
              <a:rPr lang="en-US" b="1" dirty="0" smtClean="0"/>
              <a:t>Loki </a:t>
            </a:r>
            <a:r>
              <a:rPr lang="en-US" b="1" dirty="0" smtClean="0"/>
              <a:t>setup</a:t>
            </a:r>
          </a:p>
          <a:p>
            <a:pPr marL="0" indent="0">
              <a:buClr>
                <a:schemeClr val="tx1"/>
              </a:buClr>
              <a:buNone/>
            </a:pP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6" y="2471667"/>
            <a:ext cx="9720074" cy="100026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127" y="3603860"/>
            <a:ext cx="9720074" cy="1924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766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</a:bodyPr>
          <a:lstStyle/>
          <a:p>
            <a:r>
              <a:rPr lang="en-US" dirty="0" smtClean="0"/>
              <a:t>What is open-telemetry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Open-Telemetry </a:t>
            </a:r>
            <a:r>
              <a:rPr lang="en-GB" dirty="0"/>
              <a:t>is an open-source project that provides a set of tools and standards for collecting and managing </a:t>
            </a:r>
            <a:r>
              <a:rPr lang="en-GB" dirty="0" smtClean="0"/>
              <a:t>telemetry (logs, traces &amp; metrics) data. Telemetry data is used </a:t>
            </a:r>
            <a:r>
              <a:rPr lang="en-GB" dirty="0"/>
              <a:t>to monitor and observe the performance and </a:t>
            </a:r>
            <a:r>
              <a:rPr lang="en-GB" dirty="0" smtClean="0"/>
              <a:t>behaviour </a:t>
            </a:r>
            <a:r>
              <a:rPr lang="en-GB" dirty="0"/>
              <a:t>of </a:t>
            </a:r>
            <a:r>
              <a:rPr lang="en-GB" dirty="0" smtClean="0"/>
              <a:t>applications.</a:t>
            </a:r>
            <a:endParaRPr lang="en-GB" dirty="0"/>
          </a:p>
          <a:p>
            <a:r>
              <a:rPr lang="en-GB" dirty="0" smtClean="0"/>
              <a:t>It offers </a:t>
            </a:r>
            <a:r>
              <a:rPr lang="en-GB" dirty="0"/>
              <a:t>a unified approach to observability and to ensure interoperability across different systems and tools. It provides libraries and APIs for instrumenting code, collecting data, and exporting it to various </a:t>
            </a:r>
            <a:r>
              <a:rPr lang="en-GB" dirty="0" err="1"/>
              <a:t>backends</a:t>
            </a:r>
            <a:r>
              <a:rPr lang="en-GB" dirty="0"/>
              <a:t>, helping developers and operators to gain insights into their applications' performance and troubleshoot issues effectively.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741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Docker-compose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7" y="2084832"/>
            <a:ext cx="9720073" cy="1132193"/>
          </a:xfrm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Clr>
                <a:schemeClr val="tx1"/>
              </a:buClr>
              <a:buNone/>
            </a:pPr>
            <a:r>
              <a:rPr lang="en-US" b="1" dirty="0" smtClean="0"/>
              <a:t>Tempo </a:t>
            </a:r>
            <a:r>
              <a:rPr lang="en-US" b="1" dirty="0" smtClean="0"/>
              <a:t>setup</a:t>
            </a:r>
          </a:p>
          <a:p>
            <a:pPr marL="0" indent="0">
              <a:buClr>
                <a:schemeClr val="tx1"/>
              </a:buClr>
              <a:buNone/>
            </a:pP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6" y="2512076"/>
            <a:ext cx="9720074" cy="140989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127" y="4023045"/>
            <a:ext cx="9720074" cy="265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084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Docker-compose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7" y="1852076"/>
            <a:ext cx="9720073" cy="1132193"/>
          </a:xfrm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Clr>
                <a:schemeClr val="tx1"/>
              </a:buClr>
              <a:buNone/>
            </a:pPr>
            <a:r>
              <a:rPr lang="en-US" b="1" dirty="0" smtClean="0"/>
              <a:t>Prometheus </a:t>
            </a:r>
            <a:r>
              <a:rPr lang="en-US" b="1" dirty="0" smtClean="0"/>
              <a:t>setup</a:t>
            </a:r>
          </a:p>
          <a:p>
            <a:pPr marL="0" indent="0">
              <a:buClr>
                <a:schemeClr val="tx1"/>
              </a:buClr>
              <a:buNone/>
            </a:pP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6" y="2227163"/>
            <a:ext cx="9720074" cy="144705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127" y="3816552"/>
            <a:ext cx="9720074" cy="2958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940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Docker-compose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7" y="1852076"/>
            <a:ext cx="9720073" cy="1132193"/>
          </a:xfrm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Clr>
                <a:schemeClr val="tx1"/>
              </a:buClr>
              <a:buNone/>
            </a:pPr>
            <a:r>
              <a:rPr lang="en-US" b="1" dirty="0" smtClean="0"/>
              <a:t>Open-Telemetry collector </a:t>
            </a:r>
            <a:r>
              <a:rPr lang="en-US" b="1" dirty="0" smtClean="0"/>
              <a:t>setup</a:t>
            </a:r>
          </a:p>
          <a:p>
            <a:pPr marL="0" indent="0">
              <a:buClr>
                <a:schemeClr val="tx1"/>
              </a:buClr>
              <a:buNone/>
            </a:pPr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6" y="2261062"/>
            <a:ext cx="9720074" cy="137991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127" y="3734075"/>
            <a:ext cx="9720074" cy="2982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507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Docker-compose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7" y="1852076"/>
            <a:ext cx="9720073" cy="1132193"/>
          </a:xfrm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Clr>
                <a:schemeClr val="tx1"/>
              </a:buClr>
              <a:buNone/>
            </a:pPr>
            <a:r>
              <a:rPr lang="en-US" b="1" dirty="0" smtClean="0"/>
              <a:t>Grafana setup</a:t>
            </a:r>
            <a:endParaRPr lang="en-US" b="1" dirty="0" smtClean="0"/>
          </a:p>
          <a:p>
            <a:pPr marL="0" indent="0">
              <a:buClr>
                <a:schemeClr val="tx1"/>
              </a:buClr>
              <a:buNone/>
            </a:pPr>
            <a:endParaRPr lang="en-US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7" y="2213295"/>
            <a:ext cx="9720073" cy="2741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776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pPr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dev.to/kim-ch/observability-net-opentelemetry-collector-25g1</a:t>
            </a:r>
            <a:endParaRPr lang="en-US" dirty="0" smtClean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dev.to/dbolotov/observability-with-grafana-cloud-and-opentelemetry-in-net-microservices-448c</a:t>
            </a:r>
            <a:endParaRPr lang="en-US" dirty="0" smtClean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learn.microsoft.com/en-us/dotnet/core/diagnostics/observability-prgrja-example</a:t>
            </a:r>
            <a:endParaRPr lang="en-US" dirty="0" smtClean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www.youtube.com/playlist?list=PLdvI3YlPDGgdFG2mlXOy403V0J3MhRHeE</a:t>
            </a:r>
            <a:endParaRPr lang="en-US" dirty="0" smtClean="0"/>
          </a:p>
          <a:p>
            <a:pPr marL="0" indent="0">
              <a:buClr>
                <a:schemeClr val="tx1"/>
              </a:buCl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6113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benefits of using open-telemetry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GB" dirty="0"/>
              <a:t>Unified Observability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GB" dirty="0"/>
              <a:t>Comprehensive Monitoring Solution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GB" dirty="0"/>
              <a:t>Ease of Integration and Use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GB" dirty="0"/>
              <a:t>Enhanced Troubleshooting and Analysis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GB" dirty="0"/>
              <a:t>Scalability and Flexibility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129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Unified </a:t>
            </a:r>
            <a:r>
              <a:rPr lang="en-GB" dirty="0" smtClean="0"/>
              <a:t>Observability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pPr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GB" b="1" dirty="0" smtClean="0"/>
              <a:t>Metrics </a:t>
            </a:r>
            <a:r>
              <a:rPr lang="en-GB" b="1" dirty="0"/>
              <a:t>(Prometheus):</a:t>
            </a:r>
            <a:r>
              <a:rPr lang="en-GB" dirty="0"/>
              <a:t> </a:t>
            </a:r>
            <a:r>
              <a:rPr lang="en-GB" dirty="0" smtClean="0"/>
              <a:t>Open-Telemetry </a:t>
            </a:r>
            <a:r>
              <a:rPr lang="en-GB" dirty="0"/>
              <a:t>can collect detailed metrics from your .NET applications, such as request counts, latencies, and error rates. Prometheus, a powerful time-series database, can store and query these metrics efficiently.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GB" b="1" dirty="0"/>
              <a:t>Logs (Loki):</a:t>
            </a:r>
            <a:r>
              <a:rPr lang="en-GB" dirty="0"/>
              <a:t> </a:t>
            </a:r>
            <a:r>
              <a:rPr lang="en-GB" dirty="0" smtClean="0"/>
              <a:t>Open-Telemetry </a:t>
            </a:r>
            <a:r>
              <a:rPr lang="en-GB" dirty="0"/>
              <a:t>can also handle logs by integrating with Loki, which is designed to work seamlessly with Prometheus. Loki indexes logs in a way that’s optimized for querying alongside metrics.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GB" b="1" dirty="0"/>
              <a:t>Traces (</a:t>
            </a:r>
            <a:r>
              <a:rPr lang="en-GB" b="1" dirty="0" smtClean="0"/>
              <a:t>Open-Telemetry </a:t>
            </a:r>
            <a:r>
              <a:rPr lang="en-GB" b="1" dirty="0"/>
              <a:t>+ Grafana):</a:t>
            </a:r>
            <a:r>
              <a:rPr lang="en-GB" dirty="0"/>
              <a:t> </a:t>
            </a:r>
            <a:r>
              <a:rPr lang="en-GB" dirty="0" smtClean="0"/>
              <a:t>Open-Telemetry </a:t>
            </a:r>
            <a:r>
              <a:rPr lang="en-GB" dirty="0"/>
              <a:t>provides distributed tracing capabilities, capturing end-to-end request flows through your .NET application. Grafana can visualize these traces, providing insights into performance bottlenecks and dependencies.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296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Comprehensive Monitoring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pPr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GB" b="1" dirty="0"/>
              <a:t>Prometheus:</a:t>
            </a:r>
            <a:r>
              <a:rPr lang="en-GB" dirty="0"/>
              <a:t> Gathers and stores metrics data. It supports powerful querying with </a:t>
            </a:r>
            <a:r>
              <a:rPr lang="en-GB" dirty="0" err="1"/>
              <a:t>PromQL</a:t>
            </a:r>
            <a:r>
              <a:rPr lang="en-GB" dirty="0"/>
              <a:t> and integrates well with Grafana for visualizations</a:t>
            </a:r>
            <a:r>
              <a:rPr lang="en-GB" dirty="0" smtClean="0"/>
              <a:t>.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GB" b="1" dirty="0" smtClean="0"/>
              <a:t>Logs </a:t>
            </a:r>
            <a:r>
              <a:rPr lang="en-GB" b="1" dirty="0"/>
              <a:t>(Loki):</a:t>
            </a:r>
            <a:r>
              <a:rPr lang="en-GB" dirty="0"/>
              <a:t> </a:t>
            </a:r>
            <a:r>
              <a:rPr lang="en-GB" dirty="0" smtClean="0"/>
              <a:t>Open-Telemetry </a:t>
            </a:r>
            <a:r>
              <a:rPr lang="en-GB" dirty="0"/>
              <a:t>can also handle logs by integrating with Loki, which is designed to work seamlessly with Prometheus. Loki indexes logs in a way that’s optimized for querying alongside metrics.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GB" b="1" dirty="0"/>
              <a:t>Grafana:</a:t>
            </a:r>
            <a:r>
              <a:rPr lang="en-GB" dirty="0"/>
              <a:t> Serves as the visualization layer for both metrics and logs. It enables you to create dashboards that combine data from Prometheus and Loki, providing a holistic view of your application's health and performance.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68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Ease of Integration and 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pPr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GB" b="1" dirty="0"/>
              <a:t>Standardization:</a:t>
            </a:r>
            <a:r>
              <a:rPr lang="en-GB" dirty="0"/>
              <a:t> </a:t>
            </a:r>
            <a:r>
              <a:rPr lang="en-GB" dirty="0" err="1"/>
              <a:t>OpenTelemetry</a:t>
            </a:r>
            <a:r>
              <a:rPr lang="en-GB" dirty="0"/>
              <a:t> provides a standard way to instrument your .NET code, which simplifies the integration process with Prometheus, Loki, and Grafana</a:t>
            </a:r>
            <a:r>
              <a:rPr lang="en-GB" dirty="0" smtClean="0"/>
              <a:t>.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GB" b="1" dirty="0"/>
              <a:t>Rich Ecosystem:</a:t>
            </a:r>
            <a:r>
              <a:rPr lang="en-GB" dirty="0"/>
              <a:t> Leveraging these tools together allows you to use their full capabilities, from metrics collection and querying to log aggregation and visualization, without needing to develop custom solutions</a:t>
            </a:r>
            <a:r>
              <a:rPr lang="en-GB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3217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Enhanced Troubleshooting and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pPr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GB" b="1" dirty="0"/>
              <a:t>Correlation of Data:</a:t>
            </a:r>
            <a:r>
              <a:rPr lang="en-GB" dirty="0"/>
              <a:t> By integrating logs, metrics, and traces, you can correlate data from different sources. For example, you can identify a spike in errors in Prometheus metrics, then use Loki to find related logs, and finally use traces to understand the end-to-end flow leading to the </a:t>
            </a:r>
            <a:r>
              <a:rPr lang="en-GB" dirty="0" smtClean="0"/>
              <a:t>issue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GB" b="1" dirty="0"/>
              <a:t>Root Cause Analysis:</a:t>
            </a:r>
            <a:r>
              <a:rPr lang="en-GB" dirty="0"/>
              <a:t> Detailed traces and logs, combined with metrics, provide deeper insights into performance problems, helping you pinpoint the root cause more effectively.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507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Scalability and Flexibility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pPr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GB" b="1" dirty="0" smtClean="0"/>
              <a:t>Scalable </a:t>
            </a:r>
            <a:r>
              <a:rPr lang="en-GB" b="1" dirty="0"/>
              <a:t>Metrics Collection:</a:t>
            </a:r>
            <a:r>
              <a:rPr lang="en-GB" dirty="0"/>
              <a:t> Prometheus scales well with high cardinality metrics and large volumes of data, making it suitable for large .NET applications</a:t>
            </a:r>
            <a:r>
              <a:rPr lang="en-GB" dirty="0" smtClean="0"/>
              <a:t>.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GB" b="1" dirty="0"/>
              <a:t>Efficient Log Management:</a:t>
            </a:r>
            <a:r>
              <a:rPr lang="en-GB" dirty="0"/>
              <a:t> Loki is designed to handle large volumes of logs efficiently, and it integrates well with Prometheus and Grafana for a seamless observability experience</a:t>
            </a:r>
            <a:r>
              <a:rPr lang="en-GB" dirty="0" smtClean="0"/>
              <a:t>.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GB" b="1" dirty="0"/>
              <a:t>Customizable Dashboards:</a:t>
            </a:r>
            <a:r>
              <a:rPr lang="en-GB" dirty="0"/>
              <a:t> Grafana offers extensive customization options for creating dashboards, allowing you to tailor the visualizations to your specific needs and preferences.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972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Observability Setup </a:t>
            </a:r>
            <a:r>
              <a:rPr lang="en-US" dirty="0" smtClean="0"/>
              <a:t>Requirements </a:t>
            </a:r>
            <a:r>
              <a:rPr lang="en-US" dirty="0" smtClean="0"/>
              <a:t>for</a:t>
            </a:r>
            <a:r>
              <a:rPr lang="en-US" dirty="0" smtClean="0"/>
              <a:t> .net8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pPr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GB" dirty="0" err="1" smtClean="0"/>
              <a:t>Nuget</a:t>
            </a:r>
            <a:r>
              <a:rPr lang="en-GB" dirty="0" smtClean="0"/>
              <a:t> Packages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GB" dirty="0" smtClean="0"/>
              <a:t>Registering required services.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GB" dirty="0" smtClean="0"/>
              <a:t>Adding required configurations in </a:t>
            </a:r>
            <a:r>
              <a:rPr lang="en-GB" dirty="0" err="1" smtClean="0"/>
              <a:t>appsettings.json</a:t>
            </a:r>
            <a:endParaRPr lang="en-GB" dirty="0" smtClean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GB" dirty="0" smtClean="0"/>
              <a:t>Add </a:t>
            </a:r>
            <a:r>
              <a:rPr lang="en-GB" dirty="0" err="1" smtClean="0"/>
              <a:t>Dockerfile</a:t>
            </a:r>
            <a:endParaRPr lang="en-GB" dirty="0" smtClean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GB" dirty="0" smtClean="0"/>
              <a:t>Setup Docker-compose</a:t>
            </a:r>
          </a:p>
          <a:p>
            <a:pPr lvl="1"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GB" dirty="0" smtClean="0"/>
              <a:t>Register required images and dependency (</a:t>
            </a:r>
            <a:r>
              <a:rPr lang="en-GB" dirty="0"/>
              <a:t>L</a:t>
            </a:r>
            <a:r>
              <a:rPr lang="en-GB" dirty="0" smtClean="0"/>
              <a:t>oki, Prometheus, </a:t>
            </a:r>
            <a:r>
              <a:rPr lang="en-GB" dirty="0" err="1" smtClean="0"/>
              <a:t>Promtail</a:t>
            </a:r>
            <a:r>
              <a:rPr lang="en-GB" dirty="0" smtClean="0"/>
              <a:t>, Open-telemetry) </a:t>
            </a:r>
            <a:r>
              <a:rPr lang="en-GB" dirty="0" err="1" smtClean="0"/>
              <a:t>configs</a:t>
            </a:r>
            <a:r>
              <a:rPr lang="en-GB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878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88A2F88-55C5-4ED1-9541-807C65424763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B61EAB5F-88FC-4FAE-AE3C-037A3C365EB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F44C90D-2A62-4985-9618-3460247437B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Integral design</Template>
  <TotalTime>0</TotalTime>
  <Words>697</Words>
  <Application>Microsoft Office PowerPoint</Application>
  <PresentationFormat>Widescreen</PresentationFormat>
  <Paragraphs>66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Calibri</vt:lpstr>
      <vt:lpstr>Times New Roman</vt:lpstr>
      <vt:lpstr>Tw Cen MT</vt:lpstr>
      <vt:lpstr>Tw Cen MT Condensed</vt:lpstr>
      <vt:lpstr>Wingdings</vt:lpstr>
      <vt:lpstr>Wingdings 3</vt:lpstr>
      <vt:lpstr>Integral</vt:lpstr>
      <vt:lpstr>Enable telemetry monitoring in .net8 with Grafana Observability stack</vt:lpstr>
      <vt:lpstr>What is open-telemetry</vt:lpstr>
      <vt:lpstr>Key benefits of using open-telemetry</vt:lpstr>
      <vt:lpstr>Unified Observability</vt:lpstr>
      <vt:lpstr>Comprehensive Monitoring Solution</vt:lpstr>
      <vt:lpstr>Ease of Integration and Use</vt:lpstr>
      <vt:lpstr>Enhanced Troubleshooting and Analysis</vt:lpstr>
      <vt:lpstr>Scalability and Flexibility</vt:lpstr>
      <vt:lpstr>Observability Setup Requirements for .net8</vt:lpstr>
      <vt:lpstr>Nuget packages</vt:lpstr>
      <vt:lpstr>Registering required services</vt:lpstr>
      <vt:lpstr>Registering required services</vt:lpstr>
      <vt:lpstr>Registering required services</vt:lpstr>
      <vt:lpstr>Finally adding All setup to program.cs </vt:lpstr>
      <vt:lpstr>Adding configuration in appsettings</vt:lpstr>
      <vt:lpstr>Dockerfile</vt:lpstr>
      <vt:lpstr>Docker-compose Setup</vt:lpstr>
      <vt:lpstr>Docker-compose Setup</vt:lpstr>
      <vt:lpstr>Docker-compose Setup</vt:lpstr>
      <vt:lpstr>Docker-compose Setup</vt:lpstr>
      <vt:lpstr>Docker-compose Setup</vt:lpstr>
      <vt:lpstr>Docker-compose Setup</vt:lpstr>
      <vt:lpstr>Docker-compose Setup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2024-09-06T16:01:19Z</dcterms:created>
  <dcterms:modified xsi:type="dcterms:W3CDTF">2024-09-06T18:43:54Z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