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47"/>
  </p:notesMasterIdLst>
  <p:handoutMasterIdLst>
    <p:handoutMasterId r:id="rId48"/>
  </p:handoutMasterIdLst>
  <p:sldIdLst>
    <p:sldId id="256" r:id="rId2"/>
    <p:sldId id="277" r:id="rId3"/>
    <p:sldId id="275" r:id="rId4"/>
    <p:sldId id="267" r:id="rId5"/>
    <p:sldId id="290" r:id="rId6"/>
    <p:sldId id="291" r:id="rId7"/>
    <p:sldId id="292" r:id="rId8"/>
    <p:sldId id="293" r:id="rId9"/>
    <p:sldId id="294" r:id="rId10"/>
    <p:sldId id="295" r:id="rId11"/>
    <p:sldId id="297" r:id="rId12"/>
    <p:sldId id="296" r:id="rId13"/>
    <p:sldId id="298" r:id="rId14"/>
    <p:sldId id="299" r:id="rId15"/>
    <p:sldId id="300" r:id="rId16"/>
    <p:sldId id="301" r:id="rId17"/>
    <p:sldId id="302" r:id="rId18"/>
    <p:sldId id="303" r:id="rId19"/>
    <p:sldId id="271" r:id="rId20"/>
    <p:sldId id="260" r:id="rId21"/>
    <p:sldId id="304" r:id="rId22"/>
    <p:sldId id="305" r:id="rId23"/>
    <p:sldId id="306" r:id="rId24"/>
    <p:sldId id="307" r:id="rId25"/>
    <p:sldId id="308" r:id="rId26"/>
    <p:sldId id="328" r:id="rId27"/>
    <p:sldId id="329" r:id="rId28"/>
    <p:sldId id="309" r:id="rId29"/>
    <p:sldId id="310" r:id="rId30"/>
    <p:sldId id="330" r:id="rId31"/>
    <p:sldId id="331" r:id="rId32"/>
    <p:sldId id="332" r:id="rId33"/>
    <p:sldId id="333" r:id="rId34"/>
    <p:sldId id="313" r:id="rId35"/>
    <p:sldId id="314" r:id="rId36"/>
    <p:sldId id="315" r:id="rId37"/>
    <p:sldId id="320" r:id="rId38"/>
    <p:sldId id="321" r:id="rId39"/>
    <p:sldId id="322" r:id="rId40"/>
    <p:sldId id="323" r:id="rId41"/>
    <p:sldId id="324" r:id="rId42"/>
    <p:sldId id="325" r:id="rId43"/>
    <p:sldId id="327" r:id="rId44"/>
    <p:sldId id="326" r:id="rId45"/>
    <p:sldId id="27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A7FC6"/>
    <a:srgbClr val="F92B3F"/>
    <a:srgbClr val="DFDF03"/>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31" autoAdjust="0"/>
  </p:normalViewPr>
  <p:slideViewPr>
    <p:cSldViewPr>
      <p:cViewPr varScale="1">
        <p:scale>
          <a:sx n="79" d="100"/>
          <a:sy n="79" d="100"/>
        </p:scale>
        <p:origin x="1570"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Lương Đức Duy</c:v>
                </c:pt>
              </c:strCache>
            </c:strRef>
          </c:tx>
          <c:spPr>
            <a:ln w="28575" cap="rnd">
              <a:solidFill>
                <a:schemeClr val="accent1"/>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2</c:v>
                </c:pt>
                <c:pt idx="2">
                  <c:v>4</c:v>
                </c:pt>
                <c:pt idx="3">
                  <c:v>4</c:v>
                </c:pt>
                <c:pt idx="4">
                  <c:v>5</c:v>
                </c:pt>
                <c:pt idx="5">
                  <c:v>4</c:v>
                </c:pt>
              </c:numCache>
            </c:numRef>
          </c:val>
        </c:ser>
        <c:dLbls>
          <c:showLegendKey val="0"/>
          <c:showVal val="0"/>
          <c:showCatName val="0"/>
          <c:showSerName val="0"/>
          <c:showPercent val="0"/>
          <c:showBubbleSize val="0"/>
        </c:dLbls>
        <c:axId val="272243128"/>
        <c:axId val="272247440"/>
      </c:radarChart>
      <c:catAx>
        <c:axId val="272243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7440"/>
        <c:crosses val="autoZero"/>
        <c:auto val="1"/>
        <c:lblAlgn val="ctr"/>
        <c:lblOffset val="100"/>
        <c:noMultiLvlLbl val="0"/>
      </c:catAx>
      <c:valAx>
        <c:axId val="27224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3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Ngô Minh PHương</c:v>
                </c:pt>
              </c:strCache>
            </c:strRef>
          </c:tx>
          <c:spPr>
            <a:ln w="28575" cap="rnd">
              <a:solidFill>
                <a:schemeClr val="accent3"/>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4</c:v>
                </c:pt>
                <c:pt idx="2">
                  <c:v>3</c:v>
                </c:pt>
                <c:pt idx="3">
                  <c:v>2</c:v>
                </c:pt>
                <c:pt idx="4">
                  <c:v>3</c:v>
                </c:pt>
                <c:pt idx="5">
                  <c:v>4</c:v>
                </c:pt>
              </c:numCache>
            </c:numRef>
          </c:val>
        </c:ser>
        <c:dLbls>
          <c:showLegendKey val="0"/>
          <c:showVal val="0"/>
          <c:showCatName val="0"/>
          <c:showSerName val="0"/>
          <c:showPercent val="0"/>
          <c:showBubbleSize val="0"/>
        </c:dLbls>
        <c:axId val="272243520"/>
        <c:axId val="272249792"/>
      </c:radarChart>
      <c:catAx>
        <c:axId val="27224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9792"/>
        <c:crosses val="autoZero"/>
        <c:auto val="1"/>
        <c:lblAlgn val="ctr"/>
        <c:lblOffset val="100"/>
        <c:noMultiLvlLbl val="0"/>
      </c:catAx>
      <c:valAx>
        <c:axId val="2722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3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Hồ Hữu Nhân</c:v>
                </c:pt>
              </c:strCache>
            </c:strRef>
          </c:tx>
          <c:spPr>
            <a:ln w="28575" cap="rnd">
              <a:solidFill>
                <a:schemeClr val="accent2"/>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1</c:v>
                </c:pt>
                <c:pt idx="3">
                  <c:v>2</c:v>
                </c:pt>
                <c:pt idx="4">
                  <c:v>1</c:v>
                </c:pt>
                <c:pt idx="5">
                  <c:v>3</c:v>
                </c:pt>
              </c:numCache>
            </c:numRef>
          </c:val>
        </c:ser>
        <c:dLbls>
          <c:showLegendKey val="0"/>
          <c:showVal val="0"/>
          <c:showCatName val="0"/>
          <c:showSerName val="0"/>
          <c:showPercent val="0"/>
          <c:showBubbleSize val="0"/>
        </c:dLbls>
        <c:axId val="272250184"/>
        <c:axId val="272243912"/>
      </c:radarChart>
      <c:catAx>
        <c:axId val="272250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3912"/>
        <c:crosses val="autoZero"/>
        <c:auto val="1"/>
        <c:lblAlgn val="ctr"/>
        <c:lblOffset val="100"/>
        <c:noMultiLvlLbl val="0"/>
      </c:catAx>
      <c:valAx>
        <c:axId val="272243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50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Trần Thanh Điền</c:v>
                </c:pt>
              </c:strCache>
            </c:strRef>
          </c:tx>
          <c:spPr>
            <a:ln w="28575" cap="rnd">
              <a:solidFill>
                <a:schemeClr val="accent4"/>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2</c:v>
                </c:pt>
                <c:pt idx="3">
                  <c:v>2</c:v>
                </c:pt>
                <c:pt idx="4">
                  <c:v>1</c:v>
                </c:pt>
                <c:pt idx="5">
                  <c:v>3</c:v>
                </c:pt>
              </c:numCache>
            </c:numRef>
          </c:val>
        </c:ser>
        <c:dLbls>
          <c:showLegendKey val="0"/>
          <c:showVal val="0"/>
          <c:showCatName val="0"/>
          <c:showSerName val="0"/>
          <c:showPercent val="0"/>
          <c:showBubbleSize val="0"/>
        </c:dLbls>
        <c:axId val="272244696"/>
        <c:axId val="272245872"/>
      </c:radarChart>
      <c:catAx>
        <c:axId val="272244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5872"/>
        <c:crosses val="autoZero"/>
        <c:auto val="1"/>
        <c:lblAlgn val="ctr"/>
        <c:lblOffset val="100"/>
        <c:noMultiLvlLbl val="0"/>
      </c:catAx>
      <c:valAx>
        <c:axId val="27224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244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8B9DD-B566-4B6A-B565-2033BF7FCCF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6B129AF-869F-4717-B17D-4EEE063615BF}">
      <dgm:prSet phldrT="[Text]" custT="1"/>
      <dgm:spPr/>
      <dgm:t>
        <a:bodyPr/>
        <a:lstStyle/>
        <a:p>
          <a:r>
            <a:rPr lang="en-US" sz="2000" smtClean="0"/>
            <a:t>Lương Đức Duy</a:t>
          </a:r>
          <a:endParaRPr lang="en-US" sz="2000"/>
        </a:p>
      </dgm:t>
    </dgm:pt>
    <dgm:pt modelId="{5111BFE0-56C9-42EB-B487-B4DB5DD99D98}" type="parTrans" cxnId="{8A8463E6-3E7B-466A-AA90-3BBDD27A8BA7}">
      <dgm:prSet/>
      <dgm:spPr/>
      <dgm:t>
        <a:bodyPr/>
        <a:lstStyle/>
        <a:p>
          <a:endParaRPr lang="en-US" sz="1200"/>
        </a:p>
      </dgm:t>
    </dgm:pt>
    <dgm:pt modelId="{A2E133B8-88C8-41ED-9337-BD7590EDCEC8}" type="sibTrans" cxnId="{8A8463E6-3E7B-466A-AA90-3BBDD27A8BA7}">
      <dgm:prSet/>
      <dgm:spPr/>
    </dgm:pt>
    <dgm:pt modelId="{A3F4B639-3C25-41D9-BAF6-E95C1BF754D5}" type="asst">
      <dgm:prSet phldrT="[Text]" custT="1"/>
      <dgm:spPr/>
      <dgm:t>
        <a:bodyPr/>
        <a:lstStyle/>
        <a:p>
          <a:r>
            <a:rPr lang="en-US" sz="2000" smtClean="0"/>
            <a:t>Ngô Minh Phương</a:t>
          </a:r>
          <a:endParaRPr lang="en-US" sz="2000"/>
        </a:p>
      </dgm:t>
    </dgm:pt>
    <dgm:pt modelId="{1BA408A6-5F25-4AEB-9DE2-CE9CFC7E5B71}" type="parTrans" cxnId="{086C148C-B4AD-4E5E-A745-B3C71EF6511A}">
      <dgm:prSet/>
      <dgm:spPr/>
      <dgm:t>
        <a:bodyPr/>
        <a:lstStyle/>
        <a:p>
          <a:endParaRPr lang="en-US" sz="1200"/>
        </a:p>
      </dgm:t>
    </dgm:pt>
    <dgm:pt modelId="{7044F766-C69E-42C1-9E5A-91BD8BAB7AB2}" type="sibTrans" cxnId="{086C148C-B4AD-4E5E-A745-B3C71EF6511A}">
      <dgm:prSet/>
      <dgm:spPr/>
      <dgm:t>
        <a:bodyPr/>
        <a:lstStyle/>
        <a:p>
          <a:endParaRPr lang="en-US" sz="1200"/>
        </a:p>
      </dgm:t>
    </dgm:pt>
    <dgm:pt modelId="{30EDA5EE-7C55-4A70-B036-5E4D0243605B}">
      <dgm:prSet phldrT="[Text]" custT="1"/>
      <dgm:spPr/>
      <dgm:t>
        <a:bodyPr/>
        <a:lstStyle/>
        <a:p>
          <a:r>
            <a:rPr lang="en-US" sz="2000" smtClean="0"/>
            <a:t>Trần Thanh Điền</a:t>
          </a:r>
          <a:endParaRPr lang="en-US" sz="2000"/>
        </a:p>
      </dgm:t>
    </dgm:pt>
    <dgm:pt modelId="{31FDC96C-EAE8-410E-96DA-E0DD0F5F7586}" type="parTrans" cxnId="{1808165F-A0EF-4ED5-BA96-81F889632FFB}">
      <dgm:prSet/>
      <dgm:spPr/>
      <dgm:t>
        <a:bodyPr/>
        <a:lstStyle/>
        <a:p>
          <a:endParaRPr lang="en-US" sz="1200"/>
        </a:p>
      </dgm:t>
    </dgm:pt>
    <dgm:pt modelId="{87AFFDEF-904B-4263-BF81-9DACBFDF6985}" type="sibTrans" cxnId="{1808165F-A0EF-4ED5-BA96-81F889632FFB}">
      <dgm:prSet/>
      <dgm:spPr/>
      <dgm:t>
        <a:bodyPr/>
        <a:lstStyle/>
        <a:p>
          <a:endParaRPr lang="en-US" sz="1200"/>
        </a:p>
      </dgm:t>
    </dgm:pt>
    <dgm:pt modelId="{56724027-9426-44CC-832A-389CFC5CEB30}" type="asst">
      <dgm:prSet phldrT="[Text]" custT="1"/>
      <dgm:spPr/>
      <dgm:t>
        <a:bodyPr/>
        <a:lstStyle/>
        <a:p>
          <a:r>
            <a:rPr lang="en-US" sz="2000" smtClean="0"/>
            <a:t>Hồ Hữu Nhân</a:t>
          </a:r>
          <a:endParaRPr lang="en-US" sz="2000"/>
        </a:p>
      </dgm:t>
    </dgm:pt>
    <dgm:pt modelId="{51D9D0DB-910B-43D6-A78B-2FAD4B91A4ED}" type="parTrans" cxnId="{0D4FA545-FFF8-4E0D-86B7-0A082A85258B}">
      <dgm:prSet/>
      <dgm:spPr/>
      <dgm:t>
        <a:bodyPr/>
        <a:lstStyle/>
        <a:p>
          <a:endParaRPr lang="en-US" sz="1200"/>
        </a:p>
      </dgm:t>
    </dgm:pt>
    <dgm:pt modelId="{EC4335F2-FE33-4720-9C2B-9C2EF2EF9AA3}" type="sibTrans" cxnId="{0D4FA545-FFF8-4E0D-86B7-0A082A85258B}">
      <dgm:prSet/>
      <dgm:spPr/>
      <dgm:t>
        <a:bodyPr/>
        <a:lstStyle/>
        <a:p>
          <a:endParaRPr lang="en-US" sz="1200"/>
        </a:p>
      </dgm:t>
    </dgm:pt>
    <dgm:pt modelId="{1117637E-72AB-4F47-A2AA-63409DF92B1E}" type="pres">
      <dgm:prSet presAssocID="{2F88B9DD-B566-4B6A-B565-2033BF7FCCFC}" presName="mainComposite" presStyleCnt="0">
        <dgm:presLayoutVars>
          <dgm:chPref val="1"/>
          <dgm:dir/>
          <dgm:animOne val="branch"/>
          <dgm:animLvl val="lvl"/>
          <dgm:resizeHandles val="exact"/>
        </dgm:presLayoutVars>
      </dgm:prSet>
      <dgm:spPr/>
      <dgm:t>
        <a:bodyPr/>
        <a:lstStyle/>
        <a:p>
          <a:endParaRPr lang="en-US"/>
        </a:p>
      </dgm:t>
    </dgm:pt>
    <dgm:pt modelId="{391554B6-BC90-4DD9-B35F-6B15578B4D08}" type="pres">
      <dgm:prSet presAssocID="{2F88B9DD-B566-4B6A-B565-2033BF7FCCFC}" presName="hierFlow" presStyleCnt="0"/>
      <dgm:spPr/>
    </dgm:pt>
    <dgm:pt modelId="{549C33DC-7A4E-47E9-868A-B7F4ABE69F1F}" type="pres">
      <dgm:prSet presAssocID="{2F88B9DD-B566-4B6A-B565-2033BF7FCCFC}" presName="hierChild1" presStyleCnt="0">
        <dgm:presLayoutVars>
          <dgm:chPref val="1"/>
          <dgm:animOne val="branch"/>
          <dgm:animLvl val="lvl"/>
        </dgm:presLayoutVars>
      </dgm:prSet>
      <dgm:spPr/>
    </dgm:pt>
    <dgm:pt modelId="{303A68C2-B0B2-4239-9C51-AB71D994404D}" type="pres">
      <dgm:prSet presAssocID="{66B129AF-869F-4717-B17D-4EEE063615BF}" presName="Name14" presStyleCnt="0"/>
      <dgm:spPr/>
    </dgm:pt>
    <dgm:pt modelId="{260FB3EC-1BBC-4443-8786-54B16FFBC457}" type="pres">
      <dgm:prSet presAssocID="{66B129AF-869F-4717-B17D-4EEE063615BF}" presName="level1Shape" presStyleLbl="node0" presStyleIdx="0" presStyleCnt="1">
        <dgm:presLayoutVars>
          <dgm:chPref val="3"/>
        </dgm:presLayoutVars>
      </dgm:prSet>
      <dgm:spPr/>
      <dgm:t>
        <a:bodyPr/>
        <a:lstStyle/>
        <a:p>
          <a:endParaRPr lang="en-US"/>
        </a:p>
      </dgm:t>
    </dgm:pt>
    <dgm:pt modelId="{80C872C0-F8F2-43EA-BD39-AF87B2DB416D}" type="pres">
      <dgm:prSet presAssocID="{66B129AF-869F-4717-B17D-4EEE063615BF}" presName="hierChild2" presStyleCnt="0"/>
      <dgm:spPr/>
    </dgm:pt>
    <dgm:pt modelId="{C0733242-7F5E-4583-B014-99CAE59565A2}" type="pres">
      <dgm:prSet presAssocID="{1BA408A6-5F25-4AEB-9DE2-CE9CFC7E5B71}" presName="Name19" presStyleLbl="parChTrans1D2" presStyleIdx="0" presStyleCnt="3"/>
      <dgm:spPr/>
      <dgm:t>
        <a:bodyPr/>
        <a:lstStyle/>
        <a:p>
          <a:endParaRPr lang="en-US"/>
        </a:p>
      </dgm:t>
    </dgm:pt>
    <dgm:pt modelId="{00370F7A-E1C2-49D1-B069-CB466E1C5199}" type="pres">
      <dgm:prSet presAssocID="{A3F4B639-3C25-41D9-BAF6-E95C1BF754D5}" presName="Name21" presStyleCnt="0"/>
      <dgm:spPr/>
    </dgm:pt>
    <dgm:pt modelId="{0A1C99F2-761D-4B3F-B48B-E37412348E84}" type="pres">
      <dgm:prSet presAssocID="{A3F4B639-3C25-41D9-BAF6-E95C1BF754D5}" presName="level2Shape" presStyleLbl="asst1" presStyleIdx="0" presStyleCnt="2"/>
      <dgm:spPr/>
      <dgm:t>
        <a:bodyPr/>
        <a:lstStyle/>
        <a:p>
          <a:endParaRPr lang="en-US"/>
        </a:p>
      </dgm:t>
    </dgm:pt>
    <dgm:pt modelId="{E46CDDD9-7828-4C3A-BC81-A0FB95E6F265}" type="pres">
      <dgm:prSet presAssocID="{A3F4B639-3C25-41D9-BAF6-E95C1BF754D5}" presName="hierChild3" presStyleCnt="0"/>
      <dgm:spPr/>
    </dgm:pt>
    <dgm:pt modelId="{D7D31D14-1E93-433B-855D-5711188FD657}" type="pres">
      <dgm:prSet presAssocID="{51D9D0DB-910B-43D6-A78B-2FAD4B91A4ED}" presName="Name19" presStyleLbl="parChTrans1D2" presStyleIdx="1" presStyleCnt="3"/>
      <dgm:spPr/>
      <dgm:t>
        <a:bodyPr/>
        <a:lstStyle/>
        <a:p>
          <a:endParaRPr lang="en-US"/>
        </a:p>
      </dgm:t>
    </dgm:pt>
    <dgm:pt modelId="{832A601B-E152-4721-BE21-B236E287094A}" type="pres">
      <dgm:prSet presAssocID="{56724027-9426-44CC-832A-389CFC5CEB30}" presName="Name21" presStyleCnt="0"/>
      <dgm:spPr/>
    </dgm:pt>
    <dgm:pt modelId="{33BC30DF-0E04-4186-A8A8-2A7FCD834C74}" type="pres">
      <dgm:prSet presAssocID="{56724027-9426-44CC-832A-389CFC5CEB30}" presName="level2Shape" presStyleLbl="asst1" presStyleIdx="1" presStyleCnt="2"/>
      <dgm:spPr/>
      <dgm:t>
        <a:bodyPr/>
        <a:lstStyle/>
        <a:p>
          <a:endParaRPr lang="en-US"/>
        </a:p>
      </dgm:t>
    </dgm:pt>
    <dgm:pt modelId="{82E64361-5582-4AAA-8DC2-50DC7AA19A38}" type="pres">
      <dgm:prSet presAssocID="{56724027-9426-44CC-832A-389CFC5CEB30}" presName="hierChild3" presStyleCnt="0"/>
      <dgm:spPr/>
    </dgm:pt>
    <dgm:pt modelId="{41CAAA96-5A2A-40AD-AC34-F06BDDDD64F8}" type="pres">
      <dgm:prSet presAssocID="{31FDC96C-EAE8-410E-96DA-E0DD0F5F7586}" presName="Name19" presStyleLbl="parChTrans1D2" presStyleIdx="2" presStyleCnt="3"/>
      <dgm:spPr/>
      <dgm:t>
        <a:bodyPr/>
        <a:lstStyle/>
        <a:p>
          <a:endParaRPr lang="en-US"/>
        </a:p>
      </dgm:t>
    </dgm:pt>
    <dgm:pt modelId="{497644A0-FD27-42F6-840C-4C922C2E080D}" type="pres">
      <dgm:prSet presAssocID="{30EDA5EE-7C55-4A70-B036-5E4D0243605B}" presName="Name21" presStyleCnt="0"/>
      <dgm:spPr/>
    </dgm:pt>
    <dgm:pt modelId="{B01D8D52-D5BC-4BFC-917F-3C51556413FD}" type="pres">
      <dgm:prSet presAssocID="{30EDA5EE-7C55-4A70-B036-5E4D0243605B}" presName="level2Shape" presStyleLbl="node2" presStyleIdx="0" presStyleCnt="1"/>
      <dgm:spPr/>
      <dgm:t>
        <a:bodyPr/>
        <a:lstStyle/>
        <a:p>
          <a:endParaRPr lang="en-US"/>
        </a:p>
      </dgm:t>
    </dgm:pt>
    <dgm:pt modelId="{62015FE9-C80D-4091-B113-7909D26CE63E}" type="pres">
      <dgm:prSet presAssocID="{30EDA5EE-7C55-4A70-B036-5E4D0243605B}" presName="hierChild3" presStyleCnt="0"/>
      <dgm:spPr/>
    </dgm:pt>
    <dgm:pt modelId="{717B870C-DE21-48B1-931D-316D1D842841}" type="pres">
      <dgm:prSet presAssocID="{2F88B9DD-B566-4B6A-B565-2033BF7FCCFC}" presName="bgShapesFlow" presStyleCnt="0"/>
      <dgm:spPr/>
    </dgm:pt>
  </dgm:ptLst>
  <dgm:cxnLst>
    <dgm:cxn modelId="{B7A67F9F-13D0-457F-B37E-50ABD03AF59D}" type="presOf" srcId="{56724027-9426-44CC-832A-389CFC5CEB30}" destId="{33BC30DF-0E04-4186-A8A8-2A7FCD834C74}" srcOrd="0" destOrd="0" presId="urn:microsoft.com/office/officeart/2005/8/layout/hierarchy6"/>
    <dgm:cxn modelId="{DD68F401-4935-4D81-87A3-801DAFD3A0EA}" type="presOf" srcId="{2F88B9DD-B566-4B6A-B565-2033BF7FCCFC}" destId="{1117637E-72AB-4F47-A2AA-63409DF92B1E}" srcOrd="0" destOrd="0" presId="urn:microsoft.com/office/officeart/2005/8/layout/hierarchy6"/>
    <dgm:cxn modelId="{3F73C4BC-119C-431E-ACB0-C5364864770B}" type="presOf" srcId="{66B129AF-869F-4717-B17D-4EEE063615BF}" destId="{260FB3EC-1BBC-4443-8786-54B16FFBC457}" srcOrd="0" destOrd="0" presId="urn:microsoft.com/office/officeart/2005/8/layout/hierarchy6"/>
    <dgm:cxn modelId="{FC2E94A1-E68A-4BB2-8006-DB6E81BE37F5}" type="presOf" srcId="{30EDA5EE-7C55-4A70-B036-5E4D0243605B}" destId="{B01D8D52-D5BC-4BFC-917F-3C51556413FD}" srcOrd="0" destOrd="0" presId="urn:microsoft.com/office/officeart/2005/8/layout/hierarchy6"/>
    <dgm:cxn modelId="{39D1BB5E-FC32-4CDD-B58D-2936A2400BBB}" type="presOf" srcId="{1BA408A6-5F25-4AEB-9DE2-CE9CFC7E5B71}" destId="{C0733242-7F5E-4583-B014-99CAE59565A2}" srcOrd="0" destOrd="0" presId="urn:microsoft.com/office/officeart/2005/8/layout/hierarchy6"/>
    <dgm:cxn modelId="{8A8463E6-3E7B-466A-AA90-3BBDD27A8BA7}" srcId="{2F88B9DD-B566-4B6A-B565-2033BF7FCCFC}" destId="{66B129AF-869F-4717-B17D-4EEE063615BF}" srcOrd="0" destOrd="0" parTransId="{5111BFE0-56C9-42EB-B487-B4DB5DD99D98}" sibTransId="{A2E133B8-88C8-41ED-9337-BD7590EDCEC8}"/>
    <dgm:cxn modelId="{1808165F-A0EF-4ED5-BA96-81F889632FFB}" srcId="{66B129AF-869F-4717-B17D-4EEE063615BF}" destId="{30EDA5EE-7C55-4A70-B036-5E4D0243605B}" srcOrd="2" destOrd="0" parTransId="{31FDC96C-EAE8-410E-96DA-E0DD0F5F7586}" sibTransId="{87AFFDEF-904B-4263-BF81-9DACBFDF6985}"/>
    <dgm:cxn modelId="{D3DDBDDF-ADE7-48E4-BAAA-E3DC1946A46C}" type="presOf" srcId="{31FDC96C-EAE8-410E-96DA-E0DD0F5F7586}" destId="{41CAAA96-5A2A-40AD-AC34-F06BDDDD64F8}" srcOrd="0" destOrd="0" presId="urn:microsoft.com/office/officeart/2005/8/layout/hierarchy6"/>
    <dgm:cxn modelId="{FA72365B-F0CC-4D3F-9D1A-1E5FC05DCE53}" type="presOf" srcId="{51D9D0DB-910B-43D6-A78B-2FAD4B91A4ED}" destId="{D7D31D14-1E93-433B-855D-5711188FD657}" srcOrd="0" destOrd="0" presId="urn:microsoft.com/office/officeart/2005/8/layout/hierarchy6"/>
    <dgm:cxn modelId="{C8B86C50-C1E9-440F-BB4C-43B1DAA25B5B}" type="presOf" srcId="{A3F4B639-3C25-41D9-BAF6-E95C1BF754D5}" destId="{0A1C99F2-761D-4B3F-B48B-E37412348E84}" srcOrd="0" destOrd="0" presId="urn:microsoft.com/office/officeart/2005/8/layout/hierarchy6"/>
    <dgm:cxn modelId="{0D4FA545-FFF8-4E0D-86B7-0A082A85258B}" srcId="{66B129AF-869F-4717-B17D-4EEE063615BF}" destId="{56724027-9426-44CC-832A-389CFC5CEB30}" srcOrd="1" destOrd="0" parTransId="{51D9D0DB-910B-43D6-A78B-2FAD4B91A4ED}" sibTransId="{EC4335F2-FE33-4720-9C2B-9C2EF2EF9AA3}"/>
    <dgm:cxn modelId="{086C148C-B4AD-4E5E-A745-B3C71EF6511A}" srcId="{66B129AF-869F-4717-B17D-4EEE063615BF}" destId="{A3F4B639-3C25-41D9-BAF6-E95C1BF754D5}" srcOrd="0" destOrd="0" parTransId="{1BA408A6-5F25-4AEB-9DE2-CE9CFC7E5B71}" sibTransId="{7044F766-C69E-42C1-9E5A-91BD8BAB7AB2}"/>
    <dgm:cxn modelId="{339F6869-31C7-486C-BC43-79A255D185FC}" type="presParOf" srcId="{1117637E-72AB-4F47-A2AA-63409DF92B1E}" destId="{391554B6-BC90-4DD9-B35F-6B15578B4D08}" srcOrd="0" destOrd="0" presId="urn:microsoft.com/office/officeart/2005/8/layout/hierarchy6"/>
    <dgm:cxn modelId="{87A0F3B1-270B-4E2C-A4E7-B2C113F09AD8}" type="presParOf" srcId="{391554B6-BC90-4DD9-B35F-6B15578B4D08}" destId="{549C33DC-7A4E-47E9-868A-B7F4ABE69F1F}" srcOrd="0" destOrd="0" presId="urn:microsoft.com/office/officeart/2005/8/layout/hierarchy6"/>
    <dgm:cxn modelId="{8DA0D49A-389D-4D0C-AEC6-D0FB026CFC4B}" type="presParOf" srcId="{549C33DC-7A4E-47E9-868A-B7F4ABE69F1F}" destId="{303A68C2-B0B2-4239-9C51-AB71D994404D}" srcOrd="0" destOrd="0" presId="urn:microsoft.com/office/officeart/2005/8/layout/hierarchy6"/>
    <dgm:cxn modelId="{81F49CAA-D518-4365-8497-EB5B616AD7B0}" type="presParOf" srcId="{303A68C2-B0B2-4239-9C51-AB71D994404D}" destId="{260FB3EC-1BBC-4443-8786-54B16FFBC457}" srcOrd="0" destOrd="0" presId="urn:microsoft.com/office/officeart/2005/8/layout/hierarchy6"/>
    <dgm:cxn modelId="{8E7905D0-7C05-4561-B910-AF716B9137B9}" type="presParOf" srcId="{303A68C2-B0B2-4239-9C51-AB71D994404D}" destId="{80C872C0-F8F2-43EA-BD39-AF87B2DB416D}" srcOrd="1" destOrd="0" presId="urn:microsoft.com/office/officeart/2005/8/layout/hierarchy6"/>
    <dgm:cxn modelId="{AF84C688-628D-476C-B1DF-E55B14A853AC}" type="presParOf" srcId="{80C872C0-F8F2-43EA-BD39-AF87B2DB416D}" destId="{C0733242-7F5E-4583-B014-99CAE59565A2}" srcOrd="0" destOrd="0" presId="urn:microsoft.com/office/officeart/2005/8/layout/hierarchy6"/>
    <dgm:cxn modelId="{64F8BBBE-B0F1-4C89-A286-52B53AFDB864}" type="presParOf" srcId="{80C872C0-F8F2-43EA-BD39-AF87B2DB416D}" destId="{00370F7A-E1C2-49D1-B069-CB466E1C5199}" srcOrd="1" destOrd="0" presId="urn:microsoft.com/office/officeart/2005/8/layout/hierarchy6"/>
    <dgm:cxn modelId="{4EA9AECA-F41F-49AE-BBF3-7003E40E5AFB}" type="presParOf" srcId="{00370F7A-E1C2-49D1-B069-CB466E1C5199}" destId="{0A1C99F2-761D-4B3F-B48B-E37412348E84}" srcOrd="0" destOrd="0" presId="urn:microsoft.com/office/officeart/2005/8/layout/hierarchy6"/>
    <dgm:cxn modelId="{88615567-32A3-447D-8A7C-5052B30DFD54}" type="presParOf" srcId="{00370F7A-E1C2-49D1-B069-CB466E1C5199}" destId="{E46CDDD9-7828-4C3A-BC81-A0FB95E6F265}" srcOrd="1" destOrd="0" presId="urn:microsoft.com/office/officeart/2005/8/layout/hierarchy6"/>
    <dgm:cxn modelId="{67D91817-C609-47B1-838A-9D707FB2E7A2}" type="presParOf" srcId="{80C872C0-F8F2-43EA-BD39-AF87B2DB416D}" destId="{D7D31D14-1E93-433B-855D-5711188FD657}" srcOrd="2" destOrd="0" presId="urn:microsoft.com/office/officeart/2005/8/layout/hierarchy6"/>
    <dgm:cxn modelId="{8D163618-1039-4F5B-87CE-7277E5513891}" type="presParOf" srcId="{80C872C0-F8F2-43EA-BD39-AF87B2DB416D}" destId="{832A601B-E152-4721-BE21-B236E287094A}" srcOrd="3" destOrd="0" presId="urn:microsoft.com/office/officeart/2005/8/layout/hierarchy6"/>
    <dgm:cxn modelId="{CE184A52-AFA0-4547-93D1-286BABFF0263}" type="presParOf" srcId="{832A601B-E152-4721-BE21-B236E287094A}" destId="{33BC30DF-0E04-4186-A8A8-2A7FCD834C74}" srcOrd="0" destOrd="0" presId="urn:microsoft.com/office/officeart/2005/8/layout/hierarchy6"/>
    <dgm:cxn modelId="{8C88E07F-B2D7-4197-8D03-2E7DE033847D}" type="presParOf" srcId="{832A601B-E152-4721-BE21-B236E287094A}" destId="{82E64361-5582-4AAA-8DC2-50DC7AA19A38}" srcOrd="1" destOrd="0" presId="urn:microsoft.com/office/officeart/2005/8/layout/hierarchy6"/>
    <dgm:cxn modelId="{DBE9517E-9DA6-4BDA-8EF2-3B427CA928C3}" type="presParOf" srcId="{80C872C0-F8F2-43EA-BD39-AF87B2DB416D}" destId="{41CAAA96-5A2A-40AD-AC34-F06BDDDD64F8}" srcOrd="4" destOrd="0" presId="urn:microsoft.com/office/officeart/2005/8/layout/hierarchy6"/>
    <dgm:cxn modelId="{C1A9D252-51DB-42EF-8384-090E712C19B7}" type="presParOf" srcId="{80C872C0-F8F2-43EA-BD39-AF87B2DB416D}" destId="{497644A0-FD27-42F6-840C-4C922C2E080D}" srcOrd="5" destOrd="0" presId="urn:microsoft.com/office/officeart/2005/8/layout/hierarchy6"/>
    <dgm:cxn modelId="{FB89F855-E976-4519-B15C-8A388DF02587}" type="presParOf" srcId="{497644A0-FD27-42F6-840C-4C922C2E080D}" destId="{B01D8D52-D5BC-4BFC-917F-3C51556413FD}" srcOrd="0" destOrd="0" presId="urn:microsoft.com/office/officeart/2005/8/layout/hierarchy6"/>
    <dgm:cxn modelId="{EA5683C2-A7B0-4A93-A67E-E63C5D852F85}" type="presParOf" srcId="{497644A0-FD27-42F6-840C-4C922C2E080D}" destId="{62015FE9-C80D-4091-B113-7909D26CE63E}" srcOrd="1" destOrd="0" presId="urn:microsoft.com/office/officeart/2005/8/layout/hierarchy6"/>
    <dgm:cxn modelId="{374A63A2-91FD-4708-98EF-67952F552768}" type="presParOf" srcId="{1117637E-72AB-4F47-A2AA-63409DF92B1E}" destId="{717B870C-DE21-48B1-931D-316D1D84284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B3EC-1BBC-4443-8786-54B16FFBC457}">
      <dsp:nvSpPr>
        <dsp:cNvPr id="0" name=""/>
        <dsp:cNvSpPr/>
      </dsp:nvSpPr>
      <dsp:spPr>
        <a:xfrm>
          <a:off x="2849686" y="113863"/>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2892396" y="156573"/>
        <a:ext cx="2101906" cy="1372797"/>
      </dsp:txXfrm>
    </dsp:sp>
    <dsp:sp modelId="{C0733242-7F5E-4583-B014-99CAE59565A2}">
      <dsp:nvSpPr>
        <dsp:cNvPr id="0" name=""/>
        <dsp:cNvSpPr/>
      </dsp:nvSpPr>
      <dsp:spPr>
        <a:xfrm>
          <a:off x="1099824" y="1572081"/>
          <a:ext cx="2843525" cy="583287"/>
        </a:xfrm>
        <a:custGeom>
          <a:avLst/>
          <a:gdLst/>
          <a:ahLst/>
          <a:cxnLst/>
          <a:rect l="0" t="0" r="0" b="0"/>
          <a:pathLst>
            <a:path>
              <a:moveTo>
                <a:pt x="2843525" y="0"/>
              </a:moveTo>
              <a:lnTo>
                <a:pt x="2843525" y="291643"/>
              </a:lnTo>
              <a:lnTo>
                <a:pt x="0" y="291643"/>
              </a:lnTo>
              <a:lnTo>
                <a:pt x="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99F2-761D-4B3F-B48B-E37412348E84}">
      <dsp:nvSpPr>
        <dsp:cNvPr id="0" name=""/>
        <dsp:cNvSpPr/>
      </dsp:nvSpPr>
      <dsp:spPr>
        <a:xfrm>
          <a:off x="616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48871" y="2198078"/>
        <a:ext cx="2101906" cy="1372797"/>
      </dsp:txXfrm>
    </dsp:sp>
    <dsp:sp modelId="{D7D31D14-1E93-433B-855D-5711188FD657}">
      <dsp:nvSpPr>
        <dsp:cNvPr id="0" name=""/>
        <dsp:cNvSpPr/>
      </dsp:nvSpPr>
      <dsp:spPr>
        <a:xfrm>
          <a:off x="3897630" y="1572081"/>
          <a:ext cx="91440" cy="583287"/>
        </a:xfrm>
        <a:custGeom>
          <a:avLst/>
          <a:gdLst/>
          <a:ahLst/>
          <a:cxnLst/>
          <a:rect l="0" t="0" r="0" b="0"/>
          <a:pathLst>
            <a:path>
              <a:moveTo>
                <a:pt x="45720" y="0"/>
              </a:moveTo>
              <a:lnTo>
                <a:pt x="4572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30DF-0E04-4186-A8A8-2A7FCD834C74}">
      <dsp:nvSpPr>
        <dsp:cNvPr id="0" name=""/>
        <dsp:cNvSpPr/>
      </dsp:nvSpPr>
      <dsp:spPr>
        <a:xfrm>
          <a:off x="2849686"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Hồ Hữu Nhân</a:t>
          </a:r>
          <a:endParaRPr lang="en-US" sz="2000" kern="1200"/>
        </a:p>
      </dsp:txBody>
      <dsp:txXfrm>
        <a:off x="2892396" y="2198078"/>
        <a:ext cx="2101906" cy="1372797"/>
      </dsp:txXfrm>
    </dsp:sp>
    <dsp:sp modelId="{41CAAA96-5A2A-40AD-AC34-F06BDDDD64F8}">
      <dsp:nvSpPr>
        <dsp:cNvPr id="0" name=""/>
        <dsp:cNvSpPr/>
      </dsp:nvSpPr>
      <dsp:spPr>
        <a:xfrm>
          <a:off x="3943350" y="1572081"/>
          <a:ext cx="2843525" cy="583287"/>
        </a:xfrm>
        <a:custGeom>
          <a:avLst/>
          <a:gdLst/>
          <a:ahLst/>
          <a:cxnLst/>
          <a:rect l="0" t="0" r="0" b="0"/>
          <a:pathLst>
            <a:path>
              <a:moveTo>
                <a:pt x="0" y="0"/>
              </a:moveTo>
              <a:lnTo>
                <a:pt x="0" y="291643"/>
              </a:lnTo>
              <a:lnTo>
                <a:pt x="2843525" y="291643"/>
              </a:lnTo>
              <a:lnTo>
                <a:pt x="2843525"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1D8D52-D5BC-4BFC-917F-3C51556413FD}">
      <dsp:nvSpPr>
        <dsp:cNvPr id="0" name=""/>
        <dsp:cNvSpPr/>
      </dsp:nvSpPr>
      <dsp:spPr>
        <a:xfrm>
          <a:off x="569321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Trần Thanh Điền</a:t>
          </a:r>
          <a:endParaRPr lang="en-US" sz="2000" kern="1200"/>
        </a:p>
      </dsp:txBody>
      <dsp:txXfrm>
        <a:off x="5735921" y="2198078"/>
        <a:ext cx="2101906" cy="13727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A0F78-210C-42A8-9015-73D4945E4D7E}" type="datetimeFigureOut">
              <a:rPr lang="en-US" smtClean="0"/>
              <a:t>11/13/2014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BBFA46-226D-4C63-8F0A-0164F5C7DF25}" type="slidenum">
              <a:rPr lang="en-US" smtClean="0"/>
              <a:t>‹#›</a:t>
            </a:fld>
            <a:endParaRPr lang="en-US"/>
          </a:p>
        </p:txBody>
      </p:sp>
    </p:spTree>
    <p:extLst>
      <p:ext uri="{BB962C8B-B14F-4D97-AF65-F5344CB8AC3E}">
        <p14:creationId xmlns:p14="http://schemas.microsoft.com/office/powerpoint/2010/main" val="351012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CBB90-97B5-48CE-B8CA-FEEF31B5640F}" type="datetimeFigureOut">
              <a:rPr lang="en-US" smtClean="0"/>
              <a:t>11/13/2014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2A12F-E0D6-4420-8A13-27D493078F56}" type="slidenum">
              <a:rPr lang="en-US" smtClean="0"/>
              <a:t>‹#›</a:t>
            </a:fld>
            <a:endParaRPr lang="en-US"/>
          </a:p>
        </p:txBody>
      </p:sp>
    </p:spTree>
    <p:extLst>
      <p:ext uri="{BB962C8B-B14F-4D97-AF65-F5344CB8AC3E}">
        <p14:creationId xmlns:p14="http://schemas.microsoft.com/office/powerpoint/2010/main" val="209033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a:t>
            </a:fld>
            <a:endParaRPr lang="en-US"/>
          </a:p>
        </p:txBody>
      </p:sp>
    </p:spTree>
    <p:extLst>
      <p:ext uri="{BB962C8B-B14F-4D97-AF65-F5344CB8AC3E}">
        <p14:creationId xmlns:p14="http://schemas.microsoft.com/office/powerpoint/2010/main" val="312117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13</a:t>
            </a:fld>
            <a:endParaRPr lang="en-US"/>
          </a:p>
        </p:txBody>
      </p:sp>
    </p:spTree>
    <p:extLst>
      <p:ext uri="{BB962C8B-B14F-4D97-AF65-F5344CB8AC3E}">
        <p14:creationId xmlns:p14="http://schemas.microsoft.com/office/powerpoint/2010/main" val="24081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14</a:t>
            </a:fld>
            <a:endParaRPr lang="en-US"/>
          </a:p>
        </p:txBody>
      </p:sp>
    </p:spTree>
    <p:extLst>
      <p:ext uri="{BB962C8B-B14F-4D97-AF65-F5344CB8AC3E}">
        <p14:creationId xmlns:p14="http://schemas.microsoft.com/office/powerpoint/2010/main" val="304475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15</a:t>
            </a:fld>
            <a:endParaRPr lang="en-US"/>
          </a:p>
        </p:txBody>
      </p:sp>
    </p:spTree>
    <p:extLst>
      <p:ext uri="{BB962C8B-B14F-4D97-AF65-F5344CB8AC3E}">
        <p14:creationId xmlns:p14="http://schemas.microsoft.com/office/powerpoint/2010/main" val="279540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16</a:t>
            </a:fld>
            <a:endParaRPr lang="en-US"/>
          </a:p>
        </p:txBody>
      </p:sp>
    </p:spTree>
    <p:extLst>
      <p:ext uri="{BB962C8B-B14F-4D97-AF65-F5344CB8AC3E}">
        <p14:creationId xmlns:p14="http://schemas.microsoft.com/office/powerpoint/2010/main" val="261694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17</a:t>
            </a:fld>
            <a:endParaRPr lang="en-US"/>
          </a:p>
        </p:txBody>
      </p:sp>
    </p:spTree>
    <p:extLst>
      <p:ext uri="{BB962C8B-B14F-4D97-AF65-F5344CB8AC3E}">
        <p14:creationId xmlns:p14="http://schemas.microsoft.com/office/powerpoint/2010/main" val="55891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18</a:t>
            </a:fld>
            <a:endParaRPr lang="en-US"/>
          </a:p>
        </p:txBody>
      </p:sp>
    </p:spTree>
    <p:extLst>
      <p:ext uri="{BB962C8B-B14F-4D97-AF65-F5344CB8AC3E}">
        <p14:creationId xmlns:p14="http://schemas.microsoft.com/office/powerpoint/2010/main" val="110076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Duy</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20</a:t>
            </a:fld>
            <a:endParaRPr lang="en-US"/>
          </a:p>
        </p:txBody>
      </p:sp>
    </p:spTree>
    <p:extLst>
      <p:ext uri="{BB962C8B-B14F-4D97-AF65-F5344CB8AC3E}">
        <p14:creationId xmlns:p14="http://schemas.microsoft.com/office/powerpoint/2010/main" val="153181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21</a:t>
            </a:fld>
            <a:endParaRPr lang="en-US"/>
          </a:p>
        </p:txBody>
      </p:sp>
    </p:spTree>
    <p:extLst>
      <p:ext uri="{BB962C8B-B14F-4D97-AF65-F5344CB8AC3E}">
        <p14:creationId xmlns:p14="http://schemas.microsoft.com/office/powerpoint/2010/main" val="393850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22</a:t>
            </a:fld>
            <a:endParaRPr lang="en-US"/>
          </a:p>
        </p:txBody>
      </p:sp>
    </p:spTree>
    <p:extLst>
      <p:ext uri="{BB962C8B-B14F-4D97-AF65-F5344CB8AC3E}">
        <p14:creationId xmlns:p14="http://schemas.microsoft.com/office/powerpoint/2010/main" val="350530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23</a:t>
            </a:fld>
            <a:endParaRPr lang="en-US"/>
          </a:p>
        </p:txBody>
      </p:sp>
    </p:spTree>
    <p:extLst>
      <p:ext uri="{BB962C8B-B14F-4D97-AF65-F5344CB8AC3E}">
        <p14:creationId xmlns:p14="http://schemas.microsoft.com/office/powerpoint/2010/main" val="214344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5</a:t>
            </a:fld>
            <a:endParaRPr lang="en-US"/>
          </a:p>
        </p:txBody>
      </p:sp>
    </p:spTree>
    <p:extLst>
      <p:ext uri="{BB962C8B-B14F-4D97-AF65-F5344CB8AC3E}">
        <p14:creationId xmlns:p14="http://schemas.microsoft.com/office/powerpoint/2010/main" val="140553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24</a:t>
            </a:fld>
            <a:endParaRPr lang="en-US"/>
          </a:p>
        </p:txBody>
      </p:sp>
    </p:spTree>
    <p:extLst>
      <p:ext uri="{BB962C8B-B14F-4D97-AF65-F5344CB8AC3E}">
        <p14:creationId xmlns:p14="http://schemas.microsoft.com/office/powerpoint/2010/main" val="3602352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25</a:t>
            </a:fld>
            <a:endParaRPr lang="en-US"/>
          </a:p>
        </p:txBody>
      </p:sp>
    </p:spTree>
    <p:extLst>
      <p:ext uri="{BB962C8B-B14F-4D97-AF65-F5344CB8AC3E}">
        <p14:creationId xmlns:p14="http://schemas.microsoft.com/office/powerpoint/2010/main" val="2000097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26</a:t>
            </a:fld>
            <a:endParaRPr lang="en-US"/>
          </a:p>
        </p:txBody>
      </p:sp>
    </p:spTree>
    <p:extLst>
      <p:ext uri="{BB962C8B-B14F-4D97-AF65-F5344CB8AC3E}">
        <p14:creationId xmlns:p14="http://schemas.microsoft.com/office/powerpoint/2010/main" val="404721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27</a:t>
            </a:fld>
            <a:endParaRPr lang="en-US"/>
          </a:p>
        </p:txBody>
      </p:sp>
    </p:spTree>
    <p:extLst>
      <p:ext uri="{BB962C8B-B14F-4D97-AF65-F5344CB8AC3E}">
        <p14:creationId xmlns:p14="http://schemas.microsoft.com/office/powerpoint/2010/main" val="2819508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Nhân</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28</a:t>
            </a:fld>
            <a:endParaRPr lang="en-US"/>
          </a:p>
        </p:txBody>
      </p:sp>
    </p:spTree>
    <p:extLst>
      <p:ext uri="{BB962C8B-B14F-4D97-AF65-F5344CB8AC3E}">
        <p14:creationId xmlns:p14="http://schemas.microsoft.com/office/powerpoint/2010/main" val="243884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29</a:t>
            </a:fld>
            <a:endParaRPr lang="en-US"/>
          </a:p>
        </p:txBody>
      </p:sp>
    </p:spTree>
    <p:extLst>
      <p:ext uri="{BB962C8B-B14F-4D97-AF65-F5344CB8AC3E}">
        <p14:creationId xmlns:p14="http://schemas.microsoft.com/office/powerpoint/2010/main" val="357264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30</a:t>
            </a:fld>
            <a:endParaRPr lang="en-US"/>
          </a:p>
        </p:txBody>
      </p:sp>
    </p:spTree>
    <p:extLst>
      <p:ext uri="{BB962C8B-B14F-4D97-AF65-F5344CB8AC3E}">
        <p14:creationId xmlns:p14="http://schemas.microsoft.com/office/powerpoint/2010/main" val="118006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31</a:t>
            </a:fld>
            <a:endParaRPr lang="en-US"/>
          </a:p>
        </p:txBody>
      </p:sp>
    </p:spTree>
    <p:extLst>
      <p:ext uri="{BB962C8B-B14F-4D97-AF65-F5344CB8AC3E}">
        <p14:creationId xmlns:p14="http://schemas.microsoft.com/office/powerpoint/2010/main" val="336671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32</a:t>
            </a:fld>
            <a:endParaRPr lang="en-US"/>
          </a:p>
        </p:txBody>
      </p:sp>
    </p:spTree>
    <p:extLst>
      <p:ext uri="{BB962C8B-B14F-4D97-AF65-F5344CB8AC3E}">
        <p14:creationId xmlns:p14="http://schemas.microsoft.com/office/powerpoint/2010/main" val="4251912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33</a:t>
            </a:fld>
            <a:endParaRPr lang="en-US"/>
          </a:p>
        </p:txBody>
      </p:sp>
    </p:spTree>
    <p:extLst>
      <p:ext uri="{BB962C8B-B14F-4D97-AF65-F5344CB8AC3E}">
        <p14:creationId xmlns:p14="http://schemas.microsoft.com/office/powerpoint/2010/main" val="216954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6</a:t>
            </a:fld>
            <a:endParaRPr lang="en-US"/>
          </a:p>
        </p:txBody>
      </p:sp>
    </p:spTree>
    <p:extLst>
      <p:ext uri="{BB962C8B-B14F-4D97-AF65-F5344CB8AC3E}">
        <p14:creationId xmlns:p14="http://schemas.microsoft.com/office/powerpoint/2010/main" val="2409149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Điền</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34</a:t>
            </a:fld>
            <a:endParaRPr lang="en-US"/>
          </a:p>
        </p:txBody>
      </p:sp>
    </p:spTree>
    <p:extLst>
      <p:ext uri="{BB962C8B-B14F-4D97-AF65-F5344CB8AC3E}">
        <p14:creationId xmlns:p14="http://schemas.microsoft.com/office/powerpoint/2010/main" val="1133930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Điền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35</a:t>
            </a:fld>
            <a:endParaRPr lang="en-US"/>
          </a:p>
        </p:txBody>
      </p:sp>
    </p:spTree>
    <p:extLst>
      <p:ext uri="{BB962C8B-B14F-4D97-AF65-F5344CB8AC3E}">
        <p14:creationId xmlns:p14="http://schemas.microsoft.com/office/powerpoint/2010/main" val="349308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Điền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36</a:t>
            </a:fld>
            <a:endParaRPr lang="en-US"/>
          </a:p>
        </p:txBody>
      </p:sp>
    </p:spTree>
    <p:extLst>
      <p:ext uri="{BB962C8B-B14F-4D97-AF65-F5344CB8AC3E}">
        <p14:creationId xmlns:p14="http://schemas.microsoft.com/office/powerpoint/2010/main" val="2163458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37</a:t>
            </a:fld>
            <a:endParaRPr lang="en-US"/>
          </a:p>
        </p:txBody>
      </p:sp>
    </p:spTree>
    <p:extLst>
      <p:ext uri="{BB962C8B-B14F-4D97-AF65-F5344CB8AC3E}">
        <p14:creationId xmlns:p14="http://schemas.microsoft.com/office/powerpoint/2010/main" val="113796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38</a:t>
            </a:fld>
            <a:endParaRPr lang="en-US"/>
          </a:p>
        </p:txBody>
      </p:sp>
    </p:spTree>
    <p:extLst>
      <p:ext uri="{BB962C8B-B14F-4D97-AF65-F5344CB8AC3E}">
        <p14:creationId xmlns:p14="http://schemas.microsoft.com/office/powerpoint/2010/main" val="3220923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39</a:t>
            </a:fld>
            <a:endParaRPr lang="en-US"/>
          </a:p>
        </p:txBody>
      </p:sp>
    </p:spTree>
    <p:extLst>
      <p:ext uri="{BB962C8B-B14F-4D97-AF65-F5344CB8AC3E}">
        <p14:creationId xmlns:p14="http://schemas.microsoft.com/office/powerpoint/2010/main" val="755617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40</a:t>
            </a:fld>
            <a:endParaRPr lang="en-US"/>
          </a:p>
        </p:txBody>
      </p:sp>
    </p:spTree>
    <p:extLst>
      <p:ext uri="{BB962C8B-B14F-4D97-AF65-F5344CB8AC3E}">
        <p14:creationId xmlns:p14="http://schemas.microsoft.com/office/powerpoint/2010/main" val="1932804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41</a:t>
            </a:fld>
            <a:endParaRPr lang="en-US"/>
          </a:p>
        </p:txBody>
      </p:sp>
    </p:spTree>
    <p:extLst>
      <p:ext uri="{BB962C8B-B14F-4D97-AF65-F5344CB8AC3E}">
        <p14:creationId xmlns:p14="http://schemas.microsoft.com/office/powerpoint/2010/main" val="2997032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42</a:t>
            </a:fld>
            <a:endParaRPr lang="en-US"/>
          </a:p>
        </p:txBody>
      </p:sp>
    </p:spTree>
    <p:extLst>
      <p:ext uri="{BB962C8B-B14F-4D97-AF65-F5344CB8AC3E}">
        <p14:creationId xmlns:p14="http://schemas.microsoft.com/office/powerpoint/2010/main" val="3885123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43</a:t>
            </a:fld>
            <a:endParaRPr lang="en-US"/>
          </a:p>
        </p:txBody>
      </p:sp>
    </p:spTree>
    <p:extLst>
      <p:ext uri="{BB962C8B-B14F-4D97-AF65-F5344CB8AC3E}">
        <p14:creationId xmlns:p14="http://schemas.microsoft.com/office/powerpoint/2010/main" val="16243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7</a:t>
            </a:fld>
            <a:endParaRPr lang="en-US"/>
          </a:p>
        </p:txBody>
      </p:sp>
    </p:spTree>
    <p:extLst>
      <p:ext uri="{BB962C8B-B14F-4D97-AF65-F5344CB8AC3E}">
        <p14:creationId xmlns:p14="http://schemas.microsoft.com/office/powerpoint/2010/main" val="2699088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44</a:t>
            </a:fld>
            <a:endParaRPr lang="en-US"/>
          </a:p>
        </p:txBody>
      </p:sp>
    </p:spTree>
    <p:extLst>
      <p:ext uri="{BB962C8B-B14F-4D97-AF65-F5344CB8AC3E}">
        <p14:creationId xmlns:p14="http://schemas.microsoft.com/office/powerpoint/2010/main" val="316872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8</a:t>
            </a:fld>
            <a:endParaRPr lang="en-US"/>
          </a:p>
        </p:txBody>
      </p:sp>
    </p:spTree>
    <p:extLst>
      <p:ext uri="{BB962C8B-B14F-4D97-AF65-F5344CB8AC3E}">
        <p14:creationId xmlns:p14="http://schemas.microsoft.com/office/powerpoint/2010/main" val="355891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9</a:t>
            </a:fld>
            <a:endParaRPr lang="en-US"/>
          </a:p>
        </p:txBody>
      </p:sp>
    </p:spTree>
    <p:extLst>
      <p:ext uri="{BB962C8B-B14F-4D97-AF65-F5344CB8AC3E}">
        <p14:creationId xmlns:p14="http://schemas.microsoft.com/office/powerpoint/2010/main" val="79493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10</a:t>
            </a:fld>
            <a:endParaRPr lang="en-US"/>
          </a:p>
        </p:txBody>
      </p:sp>
    </p:spTree>
    <p:extLst>
      <p:ext uri="{BB962C8B-B14F-4D97-AF65-F5344CB8AC3E}">
        <p14:creationId xmlns:p14="http://schemas.microsoft.com/office/powerpoint/2010/main" val="55331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11</a:t>
            </a:fld>
            <a:endParaRPr lang="en-US"/>
          </a:p>
        </p:txBody>
      </p:sp>
    </p:spTree>
    <p:extLst>
      <p:ext uri="{BB962C8B-B14F-4D97-AF65-F5344CB8AC3E}">
        <p14:creationId xmlns:p14="http://schemas.microsoft.com/office/powerpoint/2010/main" val="50720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12</a:t>
            </a:fld>
            <a:endParaRPr lang="en-US"/>
          </a:p>
        </p:txBody>
      </p:sp>
    </p:spTree>
    <p:extLst>
      <p:ext uri="{BB962C8B-B14F-4D97-AF65-F5344CB8AC3E}">
        <p14:creationId xmlns:p14="http://schemas.microsoft.com/office/powerpoint/2010/main" val="34586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Rectangle 10"/>
          <p:cNvSpPr/>
          <p:nvPr userDrawn="1"/>
        </p:nvSpPr>
        <p:spPr>
          <a:xfrm>
            <a:off x="0" y="6324600"/>
            <a:ext cx="9144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userDrawn="1"/>
        </p:nvSpPr>
        <p:spPr>
          <a:xfrm rot="-2700000">
            <a:off x="-1076116" y="5103783"/>
            <a:ext cx="2694077" cy="115467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984968" y="4999073"/>
            <a:ext cx="2801840" cy="134935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5607635" y="4166987"/>
            <a:ext cx="4141027" cy="291463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858000"/>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30048351"/>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 y="4589464"/>
            <a:ext cx="9144000" cy="23145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37172303"/>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200" y="-20515"/>
            <a:ext cx="6781800" cy="6781800"/>
          </a:xfrm>
          <a:prstGeom prst="rect">
            <a:avLst/>
          </a:prstGeom>
        </p:spPr>
      </p:pic>
      <p:sp>
        <p:nvSpPr>
          <p:cNvPr id="7" name="Rectangle 6"/>
          <p:cNvSpPr/>
          <p:nvPr userDrawn="1"/>
        </p:nvSpPr>
        <p:spPr>
          <a:xfrm>
            <a:off x="-1" y="4589464"/>
            <a:ext cx="9144000" cy="23145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5347818"/>
      </p:ext>
    </p:extLst>
  </p:cSld>
  <p:clrMapOvr>
    <a:masterClrMapping/>
  </p:clrMapOvr>
  <p:transition spd="slow">
    <p:push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926" y="152400"/>
            <a:ext cx="6453189" cy="6453189"/>
          </a:xfrm>
          <a:prstGeom prst="rect">
            <a:avLst/>
          </a:prstGeom>
        </p:spPr>
      </p:pic>
      <p:sp>
        <p:nvSpPr>
          <p:cNvPr id="7" name="Rectangle 6"/>
          <p:cNvSpPr/>
          <p:nvPr userDrawn="1"/>
        </p:nvSpPr>
        <p:spPr>
          <a:xfrm>
            <a:off x="-1" y="4589464"/>
            <a:ext cx="9144000" cy="2314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89263336"/>
      </p:ext>
    </p:extLst>
  </p:cSld>
  <p:clrMapOvr>
    <a:masterClrMapping/>
  </p:clrMapOvr>
  <p:transition spd="slow">
    <p:push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22610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747781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51199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0602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3467894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13932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8670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434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81000" y="381000"/>
            <a:ext cx="8382000" cy="3733800"/>
          </a:xfrm>
        </p:spPr>
        <p:txBody>
          <a:bodyPr anchor="b">
            <a:normAutofit/>
          </a:bodyPr>
          <a:lstStyle>
            <a:lvl1pPr algn="ctr">
              <a:lnSpc>
                <a:spcPct val="150000"/>
              </a:lnSpc>
              <a:spcBef>
                <a:spcPts val="1500"/>
              </a:spcBef>
              <a:defRPr sz="4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648200" y="4724400"/>
            <a:ext cx="4114800" cy="165576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16" name="Rectangle 15"/>
          <p:cNvSpPr/>
          <p:nvPr userDrawn="1"/>
        </p:nvSpPr>
        <p:spPr>
          <a:xfrm rot="-2700000">
            <a:off x="-2166149" y="-8326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271099" y="-241036"/>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2653826" y="-14941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343400"/>
            <a:ext cx="9144000" cy="45719"/>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633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anim calcmode="lin" valueType="num">
                      <p:cBhvr>
                        <p:cTn dur="250" fill="hold"/>
                        <p:tgtEl>
                          <p:spTgt spid="3"/>
                        </p:tgtEl>
                        <p:attrNameLst>
                          <p:attrName>ppt_x</p:attrName>
                        </p:attrNameLst>
                      </p:cBhvr>
                      <p:tavLst>
                        <p:tav tm="0">
                          <p:val>
                            <p:strVal val="#ppt_x"/>
                          </p:val>
                        </p:tav>
                        <p:tav tm="100000">
                          <p:val>
                            <p:strVal val="#ppt_x"/>
                          </p:val>
                        </p:tav>
                      </p:tavLst>
                    </p:anim>
                    <p:anim calcmode="lin" valueType="num">
                      <p:cBhvr>
                        <p:cTn dur="25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07664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18382"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11"/>
          <p:cNvSpPr/>
          <p:nvPr userDrawn="1"/>
        </p:nvSpPr>
        <p:spPr>
          <a:xfrm rot="-2700000">
            <a:off x="-2851948"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2977949"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3111027"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812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Tree>
    <p:extLst>
      <p:ext uri="{BB962C8B-B14F-4D97-AF65-F5344CB8AC3E}">
        <p14:creationId xmlns:p14="http://schemas.microsoft.com/office/powerpoint/2010/main" val="23746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
        <p:nvSpPr>
          <p:cNvPr id="12"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7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1872169"/>
            <a:ext cx="7886700" cy="43047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500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Tree>
    <p:extLst>
      <p:ext uri="{BB962C8B-B14F-4D97-AF65-F5344CB8AC3E}">
        <p14:creationId xmlns:p14="http://schemas.microsoft.com/office/powerpoint/2010/main" val="23465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e">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
        <p:nvSpPr>
          <p:cNvPr id="11"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17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1A7FC6"/>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28095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4DDAF6-67E5-4CE7-8B68-89F03695AF98}" type="datetimeFigureOut">
              <a:rPr lang="en-US" smtClean="0"/>
              <a:pPr/>
              <a:t>11/13/2014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382660-0204-41ED-B31C-2ED1FE28A053}" type="slidenum">
              <a:rPr lang="en-US" smtClean="0"/>
              <a:pPr/>
              <a:t>‹#›</a:t>
            </a:fld>
            <a:endParaRPr lang="en-US"/>
          </a:p>
        </p:txBody>
      </p:sp>
    </p:spTree>
    <p:extLst>
      <p:ext uri="{BB962C8B-B14F-4D97-AF65-F5344CB8AC3E}">
        <p14:creationId xmlns:p14="http://schemas.microsoft.com/office/powerpoint/2010/main" val="3312846733"/>
      </p:ext>
    </p:extLst>
  </p:cSld>
  <p:clrMap bg1="lt1" tx1="dk1" bg2="lt2" tx2="dk2" accent1="accent1" accent2="accent2" accent3="accent3" accent4="accent4" accent5="accent5" accent6="accent6" hlink="hlink" folHlink="folHlink"/>
  <p:sldLayoutIdLst>
    <p:sldLayoutId id="2147483872" r:id="rId1"/>
    <p:sldLayoutId id="2147483856" r:id="rId2"/>
    <p:sldLayoutId id="2147483857" r:id="rId3"/>
    <p:sldLayoutId id="2147483867" r:id="rId4"/>
    <p:sldLayoutId id="2147483875" r:id="rId5"/>
    <p:sldLayoutId id="2147483874" r:id="rId6"/>
    <p:sldLayoutId id="2147483870" r:id="rId7"/>
    <p:sldLayoutId id="2147483873" r:id="rId8"/>
    <p:sldLayoutId id="2147483869" r:id="rId9"/>
    <p:sldLayoutId id="2147483858" r:id="rId10"/>
    <p:sldLayoutId id="2147483868" r:id="rId11"/>
    <p:sldLayoutId id="2147483871"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github.com/duduct/BaoTriPhanM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smtClean="0">
                <a:solidFill>
                  <a:schemeClr val="accent6">
                    <a:lumMod val="40000"/>
                    <a:lumOff val="60000"/>
                  </a:schemeClr>
                </a:solidFill>
              </a:rPr>
              <a:t>Báo cáo</a:t>
            </a:r>
            <a:br>
              <a:rPr lang="en-US" sz="2800" smtClean="0">
                <a:solidFill>
                  <a:schemeClr val="accent6">
                    <a:lumMod val="40000"/>
                    <a:lumOff val="60000"/>
                  </a:schemeClr>
                </a:solidFill>
              </a:rPr>
            </a:br>
            <a:r>
              <a:rPr lang="en-US" smtClean="0"/>
              <a:t>Bảo trì sản phẩm Website Quản lý máy biến áp</a:t>
            </a:r>
            <a:endParaRPr lang="en-US"/>
          </a:p>
        </p:txBody>
      </p:sp>
      <p:sp>
        <p:nvSpPr>
          <p:cNvPr id="4" name="Subtitle 2"/>
          <p:cNvSpPr>
            <a:spLocks noGrp="1"/>
          </p:cNvSpPr>
          <p:nvPr>
            <p:ph type="subTitle" idx="1"/>
          </p:nvPr>
        </p:nvSpPr>
        <p:spPr>
          <a:xfrm>
            <a:off x="4648200" y="4724400"/>
            <a:ext cx="4114800" cy="1655762"/>
          </a:xfrm>
        </p:spPr>
        <p:txBody>
          <a:bodyPr/>
          <a:lstStyle/>
          <a:p>
            <a:r>
              <a:rPr lang="en-US" altLang="en-US" smtClean="0"/>
              <a:t>Lương Đức Duy</a:t>
            </a:r>
          </a:p>
          <a:p>
            <a:r>
              <a:rPr lang="en-US" altLang="en-US" smtClean="0"/>
              <a:t>Ngô Minh Phương</a:t>
            </a:r>
          </a:p>
          <a:p>
            <a:r>
              <a:rPr lang="en-US" altLang="en-US" smtClean="0"/>
              <a:t>Hồ Hữu Nhân</a:t>
            </a:r>
          </a:p>
          <a:p>
            <a:r>
              <a:rPr lang="en-US" altLang="en-US" smtClean="0"/>
              <a:t>Trần Thanh Điền</a:t>
            </a:r>
            <a:endParaRPr lang="en-US" altLang="en-US" dirty="0"/>
          </a:p>
        </p:txBody>
      </p:sp>
      <p:sp>
        <p:nvSpPr>
          <p:cNvPr id="24" name="Rectangle 23"/>
          <p:cNvSpPr/>
          <p:nvPr/>
        </p:nvSpPr>
        <p:spPr>
          <a:xfrm>
            <a:off x="381000" y="5312216"/>
            <a:ext cx="4221480" cy="480131"/>
          </a:xfrm>
          <a:prstGeom prst="rect">
            <a:avLst/>
          </a:prstGeom>
        </p:spPr>
        <p:txBody>
          <a:bodyPr wrap="square">
            <a:spAutoFit/>
          </a:bodyPr>
          <a:lstStyle/>
          <a:p>
            <a:pPr algn="r">
              <a:lnSpc>
                <a:spcPct val="90000"/>
              </a:lnSpc>
              <a:spcBef>
                <a:spcPts val="750"/>
              </a:spcBef>
            </a:pPr>
            <a:r>
              <a:rPr lang="en-US" altLang="en-US" sz="2800" smtClean="0">
                <a:solidFill>
                  <a:schemeClr val="tx1">
                    <a:lumMod val="50000"/>
                    <a:lumOff val="50000"/>
                  </a:schemeClr>
                </a:solidFill>
              </a:rPr>
              <a:t>Nhóm 1</a:t>
            </a:r>
            <a:endParaRPr lang="en-US" altLang="en-US" sz="28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normAutofit lnSpcReduction="10000"/>
          </a:bodyPr>
          <a:lstStyle/>
          <a:p>
            <a:pPr lvl="0"/>
            <a:r>
              <a:rPr lang="en-US"/>
              <a:t>PHP: lập trình server-side.</a:t>
            </a:r>
          </a:p>
          <a:p>
            <a:pPr lvl="0"/>
            <a:r>
              <a:rPr lang="en-US"/>
              <a:t>CodeIgniter: framework hỗ trợ PHP được sử dụng trong phần mềm.</a:t>
            </a:r>
          </a:p>
          <a:p>
            <a:pPr lvl="0"/>
            <a:r>
              <a:rPr lang="en-US"/>
              <a:t>Javascript: lập trình client-side.</a:t>
            </a:r>
          </a:p>
          <a:p>
            <a:pPr lvl="0"/>
            <a:r>
              <a:rPr lang="en-US"/>
              <a:t>Jquery: hỗ trợ các thư viện giúp lập trình Javascript nhanh chóng và hiệu quả.</a:t>
            </a:r>
          </a:p>
          <a:p>
            <a:pPr lvl="0"/>
            <a:r>
              <a:rPr lang="en-US"/>
              <a:t>CSS: trang trí giao diện, trình bày bố cục cho sản phẩm.</a:t>
            </a:r>
          </a:p>
          <a:p>
            <a:pPr lvl="0"/>
            <a:r>
              <a:rPr lang="en-US"/>
              <a:t>Less: lập trình CSS theo hướng đối tượng, giúp dễ đọc, dễ bảo trì.</a:t>
            </a:r>
          </a:p>
          <a:p>
            <a:pPr lvl="0"/>
            <a:r>
              <a:rPr lang="en-US"/>
              <a:t>Boostrap 3: framework CSS giúp tăng tốc thiết kế giao diện.</a:t>
            </a:r>
          </a:p>
          <a:p>
            <a:pPr lvl="0"/>
            <a:r>
              <a:rPr lang="en-US"/>
              <a:t>Ajax: hỗ trợ thay đổi nội dung trang bất đồng bộ, không tốn tài nguyên tải lại toàn bộ trang.</a:t>
            </a:r>
          </a:p>
          <a:p>
            <a:pPr lvl="0"/>
            <a:r>
              <a:rPr lang="en-US"/>
              <a:t>HTML: hiển thị nội dung website.</a:t>
            </a:r>
          </a:p>
        </p:txBody>
      </p:sp>
      <p:sp>
        <p:nvSpPr>
          <p:cNvPr id="12" name="Content Placeholder 11"/>
          <p:cNvSpPr>
            <a:spLocks noGrp="1"/>
          </p:cNvSpPr>
          <p:nvPr>
            <p:ph idx="10"/>
          </p:nvPr>
        </p:nvSpPr>
        <p:spPr/>
        <p:txBody>
          <a:bodyPr/>
          <a:lstStyle/>
          <a:p>
            <a:r>
              <a:rPr lang="en-US" smtClean="0"/>
              <a:t>Kỹ thuật, phương pháp</a:t>
            </a:r>
            <a:endParaRPr lang="en-US"/>
          </a:p>
        </p:txBody>
      </p:sp>
    </p:spTree>
    <p:extLst>
      <p:ext uri="{BB962C8B-B14F-4D97-AF65-F5344CB8AC3E}">
        <p14:creationId xmlns:p14="http://schemas.microsoft.com/office/powerpoint/2010/main" val="18081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198877529"/>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18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601322274"/>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104505300"/>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26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508934247"/>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1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Mô hình theo chuẩn IEEE 1219</a:t>
            </a:r>
            <a:endParaRPr lang="en-US"/>
          </a:p>
        </p:txBody>
      </p:sp>
      <p:pic>
        <p:nvPicPr>
          <p:cNvPr id="2" name="Content Placeholder 1"/>
          <p:cNvPicPr>
            <a:picLocks noGrp="1" noChangeAspect="1"/>
          </p:cNvPicPr>
          <p:nvPr>
            <p:ph idx="1"/>
          </p:nvPr>
        </p:nvPicPr>
        <p:blipFill>
          <a:blip r:embed="rId3"/>
          <a:stretch>
            <a:fillRect/>
          </a:stretch>
        </p:blipFill>
        <p:spPr>
          <a:xfrm>
            <a:off x="1429923" y="2449513"/>
            <a:ext cx="6284153" cy="3727450"/>
          </a:xfrm>
          <a:prstGeom prst="rect">
            <a:avLst/>
          </a:prstGeom>
        </p:spPr>
      </p:pic>
    </p:spTree>
    <p:extLst>
      <p:ext uri="{BB962C8B-B14F-4D97-AF65-F5344CB8AC3E}">
        <p14:creationId xmlns:p14="http://schemas.microsoft.com/office/powerpoint/2010/main" val="1512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78" y="2725738"/>
            <a:ext cx="5524500" cy="2190750"/>
          </a:xfrm>
          <a:prstGeom prst="rect">
            <a:avLst/>
          </a:prstGeom>
        </p:spPr>
      </p:pic>
      <p:sp>
        <p:nvSpPr>
          <p:cNvPr id="7" name="Rectangle 6"/>
          <p:cNvSpPr/>
          <p:nvPr/>
        </p:nvSpPr>
        <p:spPr>
          <a:xfrm>
            <a:off x="1902664" y="5137151"/>
            <a:ext cx="4931928" cy="400110"/>
          </a:xfrm>
          <a:prstGeom prst="rect">
            <a:avLst/>
          </a:prstGeom>
        </p:spPr>
        <p:txBody>
          <a:bodyPr wrap="none">
            <a:spAutoFit/>
          </a:bodyPr>
          <a:lstStyle/>
          <a:p>
            <a:r>
              <a:rPr lang="en-US" sz="2000" u="sng">
                <a:hlinkClick r:id="rId4"/>
              </a:rPr>
              <a:t>https://github.com/duduct/BaoTriPhanMem/</a:t>
            </a:r>
            <a:endParaRPr lang="en-US" sz="2000"/>
          </a:p>
        </p:txBody>
      </p:sp>
    </p:spTree>
    <p:extLst>
      <p:ext uri="{BB962C8B-B14F-4D97-AF65-F5344CB8AC3E}">
        <p14:creationId xmlns:p14="http://schemas.microsoft.com/office/powerpoint/2010/main" val="16857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normAutofit fontScale="85000" lnSpcReduction="20000"/>
          </a:bodyPr>
          <a:lstStyle/>
          <a:p>
            <a:pPr marL="0" indent="0">
              <a:buNone/>
            </a:pPr>
            <a:r>
              <a:rPr lang="en-US" sz="2400"/>
              <a:t>Quy trình quản lý sự thay đổi:</a:t>
            </a:r>
          </a:p>
          <a:p>
            <a:pPr lvl="0"/>
            <a:r>
              <a:rPr lang="en-US" sz="2400"/>
              <a:t>Có yêu cầu thay đổi, thành viên bảo trì điền phiếu yêu cầu thay đổi và gửi cho người quản lý dự án.</a:t>
            </a:r>
          </a:p>
          <a:p>
            <a:pPr lvl="0"/>
            <a:r>
              <a:rPr lang="en-US" sz="2400"/>
              <a:t>Người quản lý dự án tiếp nhận phiếu yêu cầu thay đổi và viết phiếu tiếp nhận yêu cầu thay đổi.</a:t>
            </a:r>
          </a:p>
          <a:p>
            <a:pPr lvl="0"/>
            <a:r>
              <a:rPr lang="en-US" sz="2400"/>
              <a:t>Nếu thay đổi hợp lệ cần thực hiện:</a:t>
            </a:r>
          </a:p>
          <a:p>
            <a:pPr lvl="1"/>
            <a:r>
              <a:rPr lang="en-US"/>
              <a:t>Xác định loại thay đổi, sắp xếp mức độ ưu tiên cho yêu cầu thay đổi.</a:t>
            </a:r>
          </a:p>
          <a:p>
            <a:pPr lvl="1"/>
            <a:r>
              <a:rPr lang="en-US"/>
              <a:t>Phân tích sự tác động của yêu cầu thay đổi bao gồm: các thành phần bị ảnh hưởng, đánh giá chi phí để thực hiện yêu cầu thay đổi.</a:t>
            </a:r>
          </a:p>
          <a:p>
            <a:pPr lvl="1"/>
            <a:r>
              <a:rPr lang="en-US"/>
              <a:t>If yêu cầu thay đổi được phê duyệt:</a:t>
            </a:r>
          </a:p>
          <a:p>
            <a:pPr lvl="2"/>
            <a:r>
              <a:rPr lang="en-US" sz="1600"/>
              <a:t>Repeat</a:t>
            </a:r>
          </a:p>
          <a:p>
            <a:pPr lvl="3"/>
            <a:r>
              <a:rPr lang="en-US" sz="1400"/>
              <a:t>Thực hiện thay đổi phần mềm</a:t>
            </a:r>
          </a:p>
          <a:p>
            <a:pPr lvl="3"/>
            <a:r>
              <a:rPr lang="en-US" sz="1400"/>
              <a:t>Ghi nhận lại các thay đổi trên mã nguồn cũng như tài liệu.</a:t>
            </a:r>
          </a:p>
          <a:p>
            <a:pPr lvl="3"/>
            <a:r>
              <a:rPr lang="en-US" sz="1400"/>
              <a:t>Đánh giá chất lượng phần mềm sau khi thực hiện thay đổi.</a:t>
            </a:r>
          </a:p>
          <a:p>
            <a:pPr lvl="2"/>
            <a:r>
              <a:rPr lang="en-US" sz="1600"/>
              <a:t>Until chất lượng phần thay đổi trên phần mềm đã đạt yêu cầu.</a:t>
            </a:r>
          </a:p>
          <a:p>
            <a:pPr lvl="1"/>
            <a:r>
              <a:rPr lang="en-US"/>
              <a:t>Else từ chối thực hiện yêu cầu thay đổi.</a:t>
            </a:r>
          </a:p>
        </p:txBody>
      </p:sp>
    </p:spTree>
    <p:extLst>
      <p:ext uri="{BB962C8B-B14F-4D97-AF65-F5344CB8AC3E}">
        <p14:creationId xmlns:p14="http://schemas.microsoft.com/office/powerpoint/2010/main" val="281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r>
              <a:rPr lang="en-US" smtClean="0"/>
              <a:t>Tham khảo các tiêu chí quản lý chất lượng từ mạng, đàn anh đi trước có kinh nghiệm và từ kinh nghiệm bản thân, từ đó đề xuất chuẩn về chất lượng trong quá trình làm việc.</a:t>
            </a:r>
          </a:p>
          <a:p>
            <a:pPr lvl="0"/>
            <a:r>
              <a:rPr lang="en-US" smtClean="0"/>
              <a:t>Kiểm soát chất lượng</a:t>
            </a:r>
          </a:p>
          <a:p>
            <a:pPr lvl="1"/>
            <a:r>
              <a:rPr lang="en-US" smtClean="0"/>
              <a:t>Nhóm sẽ hoạt động vừa là nhóm bảo trì, vừa là nhóm quản lý chất lượng.</a:t>
            </a:r>
          </a:p>
          <a:p>
            <a:pPr lvl="1"/>
            <a:r>
              <a:rPr lang="en-US" smtClean="0"/>
              <a:t>Tất cả tài liệu và mã nguồn phải được kiểm soát trong suốt quá trình bảo trì phần mềm.</a:t>
            </a:r>
          </a:p>
          <a:p>
            <a:endParaRPr lang="en-US"/>
          </a:p>
        </p:txBody>
      </p:sp>
      <p:sp>
        <p:nvSpPr>
          <p:cNvPr id="12" name="Content Placeholder 11"/>
          <p:cNvSpPr>
            <a:spLocks noGrp="1"/>
          </p:cNvSpPr>
          <p:nvPr>
            <p:ph idx="10"/>
          </p:nvPr>
        </p:nvSpPr>
        <p:spPr/>
        <p:txBody>
          <a:bodyPr/>
          <a:lstStyle/>
          <a:p>
            <a:r>
              <a:rPr lang="en-US" smtClean="0"/>
              <a:t>Quản lý chất lượng</a:t>
            </a:r>
            <a:endParaRPr lang="en-US"/>
          </a:p>
        </p:txBody>
      </p:sp>
    </p:spTree>
    <p:extLst>
      <p:ext uri="{BB962C8B-B14F-4D97-AF65-F5344CB8AC3E}">
        <p14:creationId xmlns:p14="http://schemas.microsoft.com/office/powerpoint/2010/main" val="72519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Đề xuất thay đổi</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531017"/>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726440" y="2052320"/>
            <a:ext cx="2057400" cy="2057400"/>
          </a:xfrm>
          <a:prstGeom prst="ellipse">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t>Kế hoạch thực hiện</a:t>
            </a:r>
            <a:endParaRPr lang="en-US" sz="2000"/>
          </a:p>
        </p:txBody>
      </p:sp>
      <p:sp>
        <p:nvSpPr>
          <p:cNvPr id="14" name="Oval 13"/>
          <p:cNvSpPr/>
          <p:nvPr/>
        </p:nvSpPr>
        <p:spPr>
          <a:xfrm>
            <a:off x="3545840" y="2052320"/>
            <a:ext cx="2057400" cy="2057400"/>
          </a:xfrm>
          <a:prstGeom prst="ellipse">
            <a:avLst/>
          </a:prstGeom>
          <a:solidFill>
            <a:srgbClr val="1A7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Đề xuất thay đổi</a:t>
            </a:r>
            <a:endParaRPr lang="en-US" sz="2000"/>
          </a:p>
        </p:txBody>
      </p:sp>
      <p:sp>
        <p:nvSpPr>
          <p:cNvPr id="15" name="Oval 14"/>
          <p:cNvSpPr/>
          <p:nvPr/>
        </p:nvSpPr>
        <p:spPr>
          <a:xfrm>
            <a:off x="6360160" y="2057400"/>
            <a:ext cx="2057400" cy="2057400"/>
          </a:xfrm>
          <a:prstGeom prst="ellipse">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smtClean="0"/>
              <a:t>Demo</a:t>
            </a:r>
            <a:endParaRPr lang="en-US" sz="2000"/>
          </a:p>
        </p:txBody>
      </p:sp>
    </p:spTree>
    <p:extLst>
      <p:ext uri="{BB962C8B-B14F-4D97-AF65-F5344CB8AC3E}">
        <p14:creationId xmlns:p14="http://schemas.microsoft.com/office/powerpoint/2010/main" val="42786352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a:t>
            </a:r>
            <a:endParaRPr lang="en-US"/>
          </a:p>
        </p:txBody>
      </p:sp>
      <p:sp>
        <p:nvSpPr>
          <p:cNvPr id="11" name="Content Placeholder 10"/>
          <p:cNvSpPr>
            <a:spLocks noGrp="1"/>
          </p:cNvSpPr>
          <p:nvPr>
            <p:ph idx="1"/>
          </p:nvPr>
        </p:nvSpPr>
        <p:spPr>
          <a:xfrm>
            <a:off x="628650" y="1872169"/>
            <a:ext cx="7886700" cy="871031"/>
          </a:xfrm>
        </p:spPr>
        <p:txBody>
          <a:bodyPr>
            <a:noAutofit/>
          </a:bodyPr>
          <a:lstStyle/>
          <a:p>
            <a:pPr marL="0" indent="0">
              <a:buNone/>
            </a:pPr>
            <a:r>
              <a:rPr lang="en-US" sz="1800" b="1" smtClean="0"/>
              <a:t>Hiện trạng</a:t>
            </a:r>
          </a:p>
          <a:p>
            <a:r>
              <a:rPr lang="en-US" sz="1800" smtClean="0"/>
              <a:t>Các </a:t>
            </a:r>
            <a:r>
              <a:rPr lang="en-US" sz="1800"/>
              <a:t>file excel xuất ra chưa ghi rõ nội dung trong tên file mà chỉ mới ghi chung chung như: ThongKe, BaoCao</a:t>
            </a:r>
            <a:r>
              <a:rPr lang="en-US" sz="1800" smtClean="0"/>
              <a:t>.</a:t>
            </a:r>
            <a:endParaRPr lang="en-US" sz="1800"/>
          </a:p>
        </p:txBody>
      </p:sp>
      <p:pic>
        <p:nvPicPr>
          <p:cNvPr id="12" name="Picture 11"/>
          <p:cNvPicPr/>
          <p:nvPr/>
        </p:nvPicPr>
        <p:blipFill>
          <a:blip r:embed="rId3"/>
          <a:stretch>
            <a:fillRect/>
          </a:stretch>
        </p:blipFill>
        <p:spPr>
          <a:xfrm>
            <a:off x="7086600" y="2576984"/>
            <a:ext cx="1328582" cy="1981200"/>
          </a:xfrm>
          <a:prstGeom prst="rect">
            <a:avLst/>
          </a:prstGeom>
        </p:spPr>
      </p:pic>
      <p:sp>
        <p:nvSpPr>
          <p:cNvPr id="14" name="Content Placeholder 10"/>
          <p:cNvSpPr txBox="1">
            <a:spLocks/>
          </p:cNvSpPr>
          <p:nvPr/>
        </p:nvSpPr>
        <p:spPr>
          <a:xfrm>
            <a:off x="628650" y="2715567"/>
            <a:ext cx="5857240" cy="1858010"/>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a:t>
            </a:r>
            <a:r>
              <a:rPr lang="en-US" b="1" smtClean="0"/>
              <a:t>đổi</a:t>
            </a:r>
          </a:p>
          <a:p>
            <a:r>
              <a:rPr lang="en-US" smtClean="0"/>
              <a:t>Đặt </a:t>
            </a:r>
            <a:r>
              <a:rPr lang="en-US"/>
              <a:t>tên file excel theo cấu trúc : NoiDung_DonVi_TieuChi. Ví dụ: BaoCao_CaMau_VanHanh.xls là file báo cáo máy biến áp của đơn vị Cà Mau theo tình trạng vận hành.</a:t>
            </a:r>
          </a:p>
          <a:p>
            <a:r>
              <a:rPr lang="en-US"/>
              <a:t>ThongKe_TranVanThoi_HangSanXuat.xls là file thống kê các máy biến áp của đơn vị Trần Văn Thơi theo hãng sản xuất</a:t>
            </a:r>
            <a:r>
              <a:rPr lang="en-US" smtClean="0"/>
              <a:t>.</a:t>
            </a:r>
          </a:p>
        </p:txBody>
      </p:sp>
      <p:sp>
        <p:nvSpPr>
          <p:cNvPr id="15" name="Content Placeholder 10"/>
          <p:cNvSpPr txBox="1">
            <a:spLocks/>
          </p:cNvSpPr>
          <p:nvPr/>
        </p:nvSpPr>
        <p:spPr>
          <a:xfrm>
            <a:off x="615252" y="4419600"/>
            <a:ext cx="7900098" cy="18580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a:t>Loại yêu cầu thay </a:t>
            </a:r>
            <a:r>
              <a:rPr lang="en-US" sz="1800" b="1" smtClean="0"/>
              <a:t>đổi</a:t>
            </a:r>
          </a:p>
          <a:p>
            <a:r>
              <a:rPr lang="en-US" sz="1800" smtClean="0"/>
              <a:t>Bảo </a:t>
            </a:r>
            <a:r>
              <a:rPr lang="en-US" sz="1800"/>
              <a:t>trì hoàn thiện. Do chức năng xuất file excel hiện hành đã làm việc đúng chức năng, tuy nhiên có thể hoàn thiện thêm phần thay đổi tên để giúp cho người dùng dễ quản lý hơn, thay vì phải tự đổi tên</a:t>
            </a:r>
            <a:r>
              <a:rPr lang="en-US" sz="1800" smtClean="0"/>
              <a:t>.</a:t>
            </a:r>
          </a:p>
          <a:p>
            <a:pPr marL="0" indent="0">
              <a:buNone/>
            </a:pPr>
            <a:r>
              <a:rPr lang="en-US" sz="1800" b="1" smtClean="0"/>
              <a:t>Mức ưu tiên</a:t>
            </a:r>
            <a:r>
              <a:rPr lang="en-US" sz="1800" smtClean="0"/>
              <a:t>: trung bình.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1</a:t>
            </a:r>
          </a:p>
        </p:txBody>
      </p:sp>
      <p:sp>
        <p:nvSpPr>
          <p:cNvPr id="11" name="Content Placeholder 10"/>
          <p:cNvSpPr>
            <a:spLocks noGrp="1"/>
          </p:cNvSpPr>
          <p:nvPr>
            <p:ph idx="1"/>
          </p:nvPr>
        </p:nvSpPr>
        <p:spPr/>
        <p:txBody>
          <a:bodyPr>
            <a:normAutofit lnSpcReduction="10000"/>
          </a:bodyPr>
          <a:lstStyle/>
          <a:p>
            <a:pPr marL="0" indent="0">
              <a:buNone/>
            </a:pPr>
            <a:r>
              <a:rPr lang="en-US" b="1" smtClean="0"/>
              <a:t>Các thành phần bị ảnh hưởng </a:t>
            </a:r>
          </a:p>
          <a:p>
            <a:r>
              <a:rPr lang="en-US" smtClean="0"/>
              <a:t>Tài liệu thiết kế: cập nhật lại phần tên excel khi xuất ra.</a:t>
            </a:r>
          </a:p>
          <a:p>
            <a:r>
              <a:rPr lang="en-US" smtClean="0"/>
              <a:t>Chương trình: cập nhật các file contoller và view có liên quan đến việc xuất file Excel.</a:t>
            </a:r>
          </a:p>
          <a:p>
            <a:pPr marL="0" indent="0">
              <a:buNone/>
            </a:pPr>
            <a:r>
              <a:rPr lang="en-US" b="1"/>
              <a:t>Các giải </a:t>
            </a:r>
            <a:r>
              <a:rPr lang="en-US" b="1" smtClean="0"/>
              <a:t>pháp</a:t>
            </a:r>
            <a:endParaRPr lang="en-US" b="1"/>
          </a:p>
          <a:p>
            <a:r>
              <a:rPr lang="en-US"/>
              <a:t>Giải pháp </a:t>
            </a:r>
            <a:r>
              <a:rPr lang="en-US" smtClean="0"/>
              <a:t>1: Thay </a:t>
            </a:r>
            <a:r>
              <a:rPr lang="en-US"/>
              <a:t>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Notepad++. Dùng để chỉnh sửa các file nguồn. Thơi gian thực hiện: 1 ngày</a:t>
            </a:r>
            <a:r>
              <a:rPr lang="en-US" smtClean="0"/>
              <a:t>.</a:t>
            </a:r>
          </a:p>
          <a:p>
            <a:pPr marL="0" indent="0">
              <a:buNone/>
            </a:pPr>
            <a:r>
              <a:rPr lang="en-US" b="1" smtClean="0"/>
              <a:t>Đề xuất</a:t>
            </a:r>
            <a:r>
              <a:rPr lang="en-US" smtClean="0"/>
              <a:t>: giải pháp 1.</a:t>
            </a:r>
          </a:p>
          <a:p>
            <a:pPr marL="0" indent="0">
              <a:buNone/>
            </a:pPr>
            <a:r>
              <a:rPr lang="en-US" b="1" smtClean="0"/>
              <a:t>Quyết định</a:t>
            </a:r>
            <a:r>
              <a:rPr lang="en-US" smtClean="0"/>
              <a:t>: </a:t>
            </a:r>
            <a:r>
              <a:rPr lang="en-US" smtClean="0">
                <a:solidFill>
                  <a:srgbClr val="FF0000"/>
                </a:solidFill>
              </a:rPr>
              <a:t>không chấp nhận</a:t>
            </a:r>
            <a:r>
              <a:rPr lang="en-US" smtClean="0"/>
              <a:t>.</a:t>
            </a:r>
            <a:endParaRPr lang="en-US"/>
          </a:p>
        </p:txBody>
      </p:sp>
    </p:spTree>
    <p:extLst>
      <p:ext uri="{BB962C8B-B14F-4D97-AF65-F5344CB8AC3E}">
        <p14:creationId xmlns:p14="http://schemas.microsoft.com/office/powerpoint/2010/main" val="3662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lstStyle/>
          <a:p>
            <a:pPr marL="0" indent="0">
              <a:buNone/>
            </a:pPr>
            <a:r>
              <a:rPr lang="en-US" b="1" smtClean="0"/>
              <a:t>Hiện </a:t>
            </a:r>
            <a:r>
              <a:rPr lang="en-US" b="1"/>
              <a:t>trạng</a:t>
            </a:r>
            <a:r>
              <a:rPr lang="en-US"/>
              <a:t>: Chức năng cập nhật, phần combo box cho phép xem các máy biến áp theo đơn vị, khi người dùng chọn Xem, thì nội dung trang được tải lại, đồng thời nội dung của combox bị reset lại giá trị “Phòng KH-KT Công ty Điện Lực Cà Mau”. </a:t>
            </a:r>
          </a:p>
        </p:txBody>
      </p:sp>
      <p:grpSp>
        <p:nvGrpSpPr>
          <p:cNvPr id="8" name="Group 7"/>
          <p:cNvGrpSpPr/>
          <p:nvPr/>
        </p:nvGrpSpPr>
        <p:grpSpPr>
          <a:xfrm>
            <a:off x="628650" y="3200401"/>
            <a:ext cx="7886700" cy="1587796"/>
            <a:chOff x="0" y="0"/>
            <a:chExt cx="10058400" cy="202523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2025232"/>
            </a:xfrm>
            <a:prstGeom prst="rect">
              <a:avLst/>
            </a:prstGeom>
          </p:spPr>
        </p:pic>
        <p:sp>
          <p:nvSpPr>
            <p:cNvPr id="10" name="Rounded Rectangle 9"/>
            <p:cNvSpPr/>
            <p:nvPr/>
          </p:nvSpPr>
          <p:spPr>
            <a:xfrm>
              <a:off x="137160" y="53340"/>
              <a:ext cx="4472940" cy="312420"/>
            </a:xfrm>
            <a:prstGeom prst="round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grpSp>
      <p:sp>
        <p:nvSpPr>
          <p:cNvPr id="7" name="TextBox 6"/>
          <p:cNvSpPr txBox="1"/>
          <p:nvPr/>
        </p:nvSpPr>
        <p:spPr>
          <a:xfrm>
            <a:off x="628651" y="4830016"/>
            <a:ext cx="7886700" cy="1200329"/>
          </a:xfrm>
          <a:prstGeom prst="rect">
            <a:avLst/>
          </a:prstGeom>
          <a:noFill/>
        </p:spPr>
        <p:txBody>
          <a:bodyPr wrap="square" rtlCol="0">
            <a:spAutoFit/>
          </a:bodyPr>
          <a:lstStyle/>
          <a:p>
            <a:r>
              <a:rPr lang="en-US" b="1" smtClean="0"/>
              <a:t>Yêu cầu thay đổi</a:t>
            </a:r>
            <a:r>
              <a:rPr lang="en-US" smtClean="0"/>
              <a:t>:  Sử dụng Ajax để cập nhật phần nội dung được lọc theo trang.</a:t>
            </a:r>
          </a:p>
          <a:p>
            <a:r>
              <a:rPr lang="en-US" b="1"/>
              <a:t>Loại yêu cầu thay đổi</a:t>
            </a:r>
            <a:r>
              <a:rPr lang="en-US"/>
              <a:t>: Bảo trì hoàn thiện. Do chức năng xem máy biến áp theo đơn vị đã thực hiện đúng chức năng. Tuy nhiên còn gây nhầm lẫn cho người dùng và mất thời gian load lại nguyên trang khi dữ liệu lớn.</a:t>
            </a:r>
          </a:p>
        </p:txBody>
      </p:sp>
    </p:spTree>
    <p:extLst>
      <p:ext uri="{BB962C8B-B14F-4D97-AF65-F5344CB8AC3E}">
        <p14:creationId xmlns:p14="http://schemas.microsoft.com/office/powerpoint/2010/main" val="47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noAutofit/>
          </a:bodyPr>
          <a:lstStyle/>
          <a:p>
            <a:pPr marL="0" indent="0">
              <a:buNone/>
            </a:pPr>
            <a:r>
              <a:rPr lang="en-US" sz="1600" b="1"/>
              <a:t>Mức ưu tiên</a:t>
            </a:r>
            <a:r>
              <a:rPr lang="en-US" sz="1600"/>
              <a:t>: Cao, do người sử dụng hệ thống khi tiếp xúc nhiều với hệ thống sẽ rất dễ bị nhầm lẫn</a:t>
            </a:r>
            <a:r>
              <a:rPr lang="en-US" sz="1600" smtClean="0"/>
              <a:t>.</a:t>
            </a:r>
          </a:p>
          <a:p>
            <a:pPr marL="0" indent="0">
              <a:buNone/>
            </a:pPr>
            <a:r>
              <a:rPr lang="en-US" sz="1600" b="1"/>
              <a:t>Các thành phần bị ảnh hưởng</a:t>
            </a:r>
          </a:p>
          <a:p>
            <a:r>
              <a:rPr lang="en-US" sz="1600"/>
              <a:t>Chương trình: cập nhật các file contoller và view có liên quan đến việc thống kê máy biến áp theo đơn vị trong chức năng cập nhật.Thêm file javascript để sử dụng được ajax.</a:t>
            </a:r>
          </a:p>
          <a:p>
            <a:r>
              <a:rPr lang="en-US" sz="1600"/>
              <a:t>Tài liệu: cập nhật </a:t>
            </a:r>
            <a:r>
              <a:rPr lang="en-US" sz="1600" smtClean="0"/>
              <a:t>phần </a:t>
            </a:r>
            <a:r>
              <a:rPr lang="en-US" sz="1600"/>
              <a:t>tài liệu thiết kế liên quan đến kỹ thuật </a:t>
            </a:r>
            <a:r>
              <a:rPr lang="en-US" sz="1600" smtClean="0"/>
              <a:t>Ajax.</a:t>
            </a:r>
          </a:p>
          <a:p>
            <a:pPr marL="0" indent="0">
              <a:buNone/>
            </a:pPr>
            <a:r>
              <a:rPr lang="en-US" sz="1600" b="1"/>
              <a:t>Các giải pháp: </a:t>
            </a:r>
          </a:p>
          <a:p>
            <a:r>
              <a:rPr lang="en-US" sz="1600"/>
              <a:t>Giải pháp 1:</a:t>
            </a:r>
          </a:p>
          <a:p>
            <a:pPr lvl="1"/>
            <a:r>
              <a:rPr lang="en-US" sz="1400"/>
              <a:t>Thay đổi controller và view để có thể cập nhật lại phần nội dung mà không phải load lại nguyên trang.</a:t>
            </a:r>
          </a:p>
          <a:p>
            <a:pPr lvl="1"/>
            <a:r>
              <a:rPr lang="en-US" sz="1400"/>
              <a:t>Cần 1 người thành thạo về sử dụng Ajax. Thời gian: 1 ngày.</a:t>
            </a:r>
          </a:p>
          <a:p>
            <a:r>
              <a:rPr lang="en-US" sz="1600"/>
              <a:t>Giải pháp 2:</a:t>
            </a:r>
          </a:p>
          <a:p>
            <a:pPr lvl="1"/>
            <a:r>
              <a:rPr lang="en-US" sz="1400"/>
              <a:t>Không sử dụng ajax nhưng có thể dùng biến session hoặc cookie để lưu giữ lại trạng thái của combobox hiện tại để có thể thay đổi nội dung combobox theo nội dung được thống kê.</a:t>
            </a:r>
          </a:p>
          <a:p>
            <a:pPr lvl="1"/>
            <a:r>
              <a:rPr lang="en-US" sz="1400"/>
              <a:t>Thời gian: 1 ngày</a:t>
            </a:r>
            <a:r>
              <a:rPr lang="en-US" sz="1400" smtClean="0"/>
              <a:t>.</a:t>
            </a:r>
            <a:endParaRPr lang="en-US" sz="1400"/>
          </a:p>
          <a:p>
            <a:pPr marL="0" indent="0">
              <a:buNone/>
            </a:pPr>
            <a:r>
              <a:rPr lang="en-US" sz="1600" b="1"/>
              <a:t>Đề xuất giải pháp tốt nhất</a:t>
            </a:r>
            <a:r>
              <a:rPr lang="en-US" sz="1600"/>
              <a:t>: </a:t>
            </a:r>
            <a:r>
              <a:rPr lang="en-US" sz="1600" smtClean="0"/>
              <a:t>Chọn </a:t>
            </a:r>
            <a:r>
              <a:rPr lang="en-US" sz="1600"/>
              <a:t>giải pháp 1 là giải pháp để giải quyết vấn đề vì giải pháp này không cần lưu nhiều biến, thành viên có kỹ năng về ajax không cần huấn luyện nhiều</a:t>
            </a:r>
            <a:r>
              <a:rPr lang="en-US" sz="1600" smtClean="0"/>
              <a:t>.</a:t>
            </a:r>
          </a:p>
          <a:p>
            <a:pPr marL="0" indent="0">
              <a:buNone/>
            </a:pPr>
            <a:r>
              <a:rPr lang="en-US" sz="1600" b="1"/>
              <a:t>Quyết định</a:t>
            </a:r>
            <a:r>
              <a:rPr lang="en-US" sz="1600"/>
              <a:t>: </a:t>
            </a:r>
            <a:r>
              <a:rPr lang="en-US" sz="1600">
                <a:solidFill>
                  <a:srgbClr val="00B050"/>
                </a:solidFill>
              </a:rPr>
              <a:t>Chấp nhận</a:t>
            </a:r>
            <a:r>
              <a:rPr lang="en-US" sz="1600"/>
              <a:t>.</a:t>
            </a:r>
            <a:endParaRPr lang="en-US" sz="1600" smtClean="0"/>
          </a:p>
        </p:txBody>
      </p:sp>
    </p:spTree>
    <p:extLst>
      <p:ext uri="{BB962C8B-B14F-4D97-AF65-F5344CB8AC3E}">
        <p14:creationId xmlns:p14="http://schemas.microsoft.com/office/powerpoint/2010/main" val="253886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smtClean="0"/>
              <a:t>Hiện trạng</a:t>
            </a:r>
            <a:r>
              <a:rPr lang="en-US" smtClean="0"/>
              <a:t>: Giao diện hiện tại của Website chưa được đẹp. </a:t>
            </a:r>
          </a:p>
          <a:p>
            <a:pPr marL="0" indent="0">
              <a:buNone/>
            </a:pPr>
            <a:r>
              <a:rPr lang="en-US" b="1"/>
              <a:t>Yêu cầu thay đổi</a:t>
            </a:r>
            <a:r>
              <a:rPr lang="en-US"/>
              <a:t>:  Thiết kế lại giao diện cho đẹp hơn và dễ sử dụng hơn</a:t>
            </a:r>
            <a:r>
              <a:rPr lang="en-US" smtClean="0"/>
              <a:t>.</a:t>
            </a:r>
          </a:p>
          <a:p>
            <a:pPr marL="0" indent="0">
              <a:buNone/>
            </a:pPr>
            <a:r>
              <a:rPr lang="en-US" b="1"/>
              <a:t>Loại yêu cầu thay đổi</a:t>
            </a:r>
            <a:r>
              <a:rPr lang="en-US"/>
              <a:t>: Bảo trì hoàn thiện. Do hệ thống hiện tại đã có giao diện sử dụng được, nhưng chưa được đẹp và tiện cho người sử dụng</a:t>
            </a:r>
            <a:r>
              <a:rPr lang="en-US" smtClean="0"/>
              <a:t>.</a:t>
            </a:r>
          </a:p>
          <a:p>
            <a:pPr marL="0" indent="0">
              <a:buNone/>
            </a:pPr>
            <a:r>
              <a:rPr lang="en-US" b="1"/>
              <a:t>Mức ưu tiên</a:t>
            </a:r>
            <a:r>
              <a:rPr lang="en-US"/>
              <a:t>: Cao, do sử dụng hệ thống thì tính thẩm mỹ và tiện dụng cũng góp phần làm nên thành công của một sản phẩm</a:t>
            </a:r>
            <a:r>
              <a:rPr lang="en-US" smtClean="0"/>
              <a:t>.</a:t>
            </a:r>
          </a:p>
          <a:p>
            <a:pPr marL="0" indent="0">
              <a:buNone/>
            </a:pPr>
            <a:r>
              <a:rPr lang="en-US" b="1" smtClean="0"/>
              <a:t>Các thành phần bị ảnh hưởng </a:t>
            </a:r>
          </a:p>
          <a:p>
            <a:r>
              <a:rPr lang="en-US" smtClean="0"/>
              <a:t>Chương trình: cập nhật các file tất cả file view có liên quan đến việc hiển thị giao diện cho website. Cập nhật hoặc thêm mới các file CSS</a:t>
            </a:r>
          </a:p>
          <a:p>
            <a:r>
              <a:rPr lang="en-US" smtClean="0"/>
              <a:t>Tài </a:t>
            </a:r>
            <a:r>
              <a:rPr lang="en-US"/>
              <a:t>liệu: cập nhật phần tài liệu thiết kế  giao diện.</a:t>
            </a:r>
            <a:endParaRPr lang="en-US" smtClean="0"/>
          </a:p>
        </p:txBody>
      </p:sp>
    </p:spTree>
    <p:extLst>
      <p:ext uri="{BB962C8B-B14F-4D97-AF65-F5344CB8AC3E}">
        <p14:creationId xmlns:p14="http://schemas.microsoft.com/office/powerpoint/2010/main" val="91182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a:t>Các giải </a:t>
            </a:r>
            <a:r>
              <a:rPr lang="en-US" b="1" smtClean="0"/>
              <a:t>pháp</a:t>
            </a:r>
            <a:endParaRPr lang="en-US" b="1"/>
          </a:p>
          <a:p>
            <a:r>
              <a:rPr lang="en-US"/>
              <a:t>Giải pháp 1:</a:t>
            </a:r>
          </a:p>
          <a:p>
            <a:pPr lvl="1"/>
            <a:r>
              <a:rPr lang="en-US"/>
              <a:t>Sử dụng framework Bootstrap để thiết kế lại giao diện cho website.</a:t>
            </a:r>
          </a:p>
          <a:p>
            <a:pPr lvl="1"/>
            <a:r>
              <a:rPr lang="en-US"/>
              <a:t>Cần 1 người thành thạo về sử dụng Bootstrap. Thời gian: 3 ngày.</a:t>
            </a:r>
          </a:p>
          <a:p>
            <a:r>
              <a:rPr lang="en-US"/>
              <a:t>Giải pháp 2:</a:t>
            </a:r>
          </a:p>
          <a:p>
            <a:pPr lvl="1"/>
            <a:r>
              <a:rPr lang="en-US"/>
              <a:t>Viết lại từ đầu các file css để phục vụ cho giao diện.</a:t>
            </a:r>
          </a:p>
          <a:p>
            <a:pPr lvl="1"/>
            <a:r>
              <a:rPr lang="en-US"/>
              <a:t>Cần 1 người thành thạo về sử dụng CSS. Thời gian: 1 tuần</a:t>
            </a:r>
            <a:r>
              <a:rPr lang="en-US" smtClean="0"/>
              <a:t>.</a:t>
            </a:r>
            <a:endParaRPr lang="en-US"/>
          </a:p>
          <a:p>
            <a:pPr marL="0" indent="0">
              <a:buNone/>
            </a:pPr>
            <a:r>
              <a:rPr lang="en-US" sz="2400" b="1"/>
              <a:t>Đề xuất giải pháp tốt </a:t>
            </a:r>
            <a:r>
              <a:rPr lang="en-US" sz="2400" b="1" smtClean="0"/>
              <a:t>nhất</a:t>
            </a:r>
            <a:endParaRPr lang="en-US" sz="2800" b="1"/>
          </a:p>
          <a:p>
            <a:r>
              <a:rPr lang="en-US" sz="2400"/>
              <a:t>Chọn giải pháp 1 là giải pháp để giải quyết vấn đề vì giải pháp này nhanh, hiệu quả. Có thành viên thành thạo về bootstrap</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70544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5</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Website hiện tại giao diện chưa thích ứng được với màn hình của thiết bị di động và máy </a:t>
            </a:r>
            <a:r>
              <a:rPr lang="en-US" smtClean="0"/>
              <a:t>tính </a:t>
            </a:r>
            <a:r>
              <a:rPr lang="en-US"/>
              <a:t>bảng</a:t>
            </a:r>
            <a:r>
              <a:rPr lang="en-US" smtClean="0"/>
              <a:t>.</a:t>
            </a:r>
          </a:p>
          <a:p>
            <a:pPr marL="0" indent="0">
              <a:buNone/>
            </a:pPr>
            <a:r>
              <a:rPr lang="en-US" b="1"/>
              <a:t>Yêu cầu thay đổi</a:t>
            </a:r>
            <a:r>
              <a:rPr lang="en-US"/>
              <a:t>: </a:t>
            </a:r>
            <a:r>
              <a:rPr lang="en-US" smtClean="0"/>
              <a:t>Thiết </a:t>
            </a:r>
            <a:r>
              <a:rPr lang="en-US"/>
              <a:t>kế thêm 1 phiên bản giao diện của hệ thống trên điện thoại di động và máy tính bảng</a:t>
            </a:r>
            <a:r>
              <a:rPr lang="en-US" smtClean="0"/>
              <a:t>.</a:t>
            </a:r>
          </a:p>
          <a:p>
            <a:pPr marL="0" indent="0">
              <a:buNone/>
            </a:pPr>
            <a:r>
              <a:rPr lang="en-US" b="1"/>
              <a:t>Loại yêu cầu thay đổi</a:t>
            </a:r>
            <a:r>
              <a:rPr lang="en-US"/>
              <a:t>: Bảo trì hoàn thiện. Do hệ thống hiện tại chưa có giao diện để thích ứng với các thiết </a:t>
            </a:r>
            <a:r>
              <a:rPr lang="en-US" smtClean="0"/>
              <a:t>bị </a:t>
            </a:r>
            <a:r>
              <a:rPr lang="en-US"/>
              <a:t>di động</a:t>
            </a:r>
            <a:r>
              <a:rPr lang="en-US" smtClean="0"/>
              <a:t>.</a:t>
            </a:r>
          </a:p>
          <a:p>
            <a:pPr marL="0" indent="0">
              <a:buNone/>
            </a:pPr>
            <a:r>
              <a:rPr lang="en-US" b="1"/>
              <a:t>Mức ưu tiên  </a:t>
            </a:r>
            <a:r>
              <a:rPr lang="en-US"/>
              <a:t>Cao. Do chức năng này sẽ đem lại lợi ích rất lớn cho người dùng về mặt quản lý máy biến áp. Khi chỉ cần vào các thiết bị di động là có thể quản lý hệ thống dễ dàng</a:t>
            </a:r>
            <a:r>
              <a:rPr lang="en-US" smtClean="0"/>
              <a:t>.</a:t>
            </a:r>
          </a:p>
        </p:txBody>
      </p:sp>
    </p:spTree>
    <p:extLst>
      <p:ext uri="{BB962C8B-B14F-4D97-AF65-F5344CB8AC3E}">
        <p14:creationId xmlns:p14="http://schemas.microsoft.com/office/powerpoint/2010/main" val="102632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5</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Các thành phần bị ảnh hưởng </a:t>
            </a:r>
          </a:p>
          <a:p>
            <a:r>
              <a:rPr lang="en-US"/>
              <a:t>Chương trình: các file CSS liên quan đến giao diện để thích ứng với giao diện trên các thiết bị di động.</a:t>
            </a:r>
          </a:p>
          <a:p>
            <a:r>
              <a:rPr lang="en-US"/>
              <a:t>Tài liệu: cập nhật tài liệu thiết kế </a:t>
            </a:r>
            <a:r>
              <a:rPr lang="en-US" smtClean="0"/>
              <a:t>giao </a:t>
            </a:r>
          </a:p>
          <a:p>
            <a:pPr marL="0" indent="0">
              <a:buNone/>
            </a:pPr>
            <a:r>
              <a:rPr lang="en-US" b="1"/>
              <a:t>Các giải pháp: </a:t>
            </a:r>
          </a:p>
          <a:p>
            <a:r>
              <a:rPr lang="en-US"/>
              <a:t>Giải pháp 1:</a:t>
            </a:r>
          </a:p>
          <a:p>
            <a:pPr lvl="1"/>
            <a:r>
              <a:rPr lang="en-US"/>
              <a:t>Viết mới hoàn toàn giao diện.</a:t>
            </a:r>
          </a:p>
          <a:p>
            <a:pPr lvl="1"/>
            <a:r>
              <a:rPr lang="en-US"/>
              <a:t>Cần 1 người thành thạo về CSS. Thời gian: 5 ngày.</a:t>
            </a:r>
          </a:p>
          <a:p>
            <a:r>
              <a:rPr lang="en-US"/>
              <a:t>Giải pháp 2:</a:t>
            </a:r>
          </a:p>
          <a:p>
            <a:pPr lvl="1"/>
            <a:r>
              <a:rPr lang="en-US"/>
              <a:t>Sử dụng Boostrap kết hợp với viết file less compile ra CSS để giao diện có thể thích ứng với thiết bị di động.</a:t>
            </a:r>
          </a:p>
          <a:p>
            <a:pPr lvl="1"/>
            <a:r>
              <a:rPr lang="en-US"/>
              <a:t>Cần 1 người thành thạo về Bootstrap và Less. Thời gian: 1 ngày</a:t>
            </a:r>
            <a:r>
              <a:rPr lang="en-US" smtClean="0"/>
              <a:t>.</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79209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Hiện trạng</a:t>
            </a:r>
            <a:r>
              <a:rPr lang="en-US"/>
              <a:t>: Website hiện tại chức năng tìm kiếm chỉ mới tìm kiếm riêng rẽ theo từng điều kiện:</a:t>
            </a:r>
          </a:p>
          <a:p>
            <a:r>
              <a:rPr lang="en-US"/>
              <a:t>Số NO, Đơn vị, Trạm, Tình trạng, Công suất.</a:t>
            </a:r>
          </a:p>
          <a:p>
            <a:r>
              <a:rPr lang="en-US"/>
              <a:t>Và mỗi loại tìm kiếm phải chuyển hướng sang trang khác mới tìm kiếm theo tiêu chí khác được</a:t>
            </a:r>
            <a:r>
              <a:rPr lang="en-US" smtClean="0"/>
              <a:t>.</a:t>
            </a:r>
          </a:p>
          <a:p>
            <a:pPr marL="0" indent="0">
              <a:buNone/>
            </a:pPr>
            <a:r>
              <a:rPr lang="en-US" b="1"/>
              <a:t>Yêu cầu thay đổi</a:t>
            </a:r>
            <a:r>
              <a:rPr lang="en-US"/>
              <a:t>: </a:t>
            </a:r>
            <a:r>
              <a:rPr lang="en-US" smtClean="0"/>
              <a:t>Thiết </a:t>
            </a:r>
            <a:r>
              <a:rPr lang="en-US"/>
              <a:t>kế lại chức năng tìm kiếm sao cho sử dụng 1 trang và tìm kiếm theo tất cả tiêu chí. Sử dụng Ajax để tải lại phần kết quả mà không tải lại toàn bộ trang</a:t>
            </a:r>
            <a:r>
              <a:rPr lang="en-US" smtClean="0"/>
              <a:t>.</a:t>
            </a:r>
          </a:p>
          <a:p>
            <a:pPr marL="0" indent="0">
              <a:buNone/>
            </a:pPr>
            <a:r>
              <a:rPr lang="en-US" b="1"/>
              <a:t>Loại yêu cầu thay đổi</a:t>
            </a:r>
            <a:r>
              <a:rPr lang="en-US"/>
              <a:t>: Bảo trì hoàn thiện. Do hệ thống hiện tại đã có chức năng tìm kiếm. Tuy nhiên chức năng này chưa hoạt động hiệu quả và còn rườm rà, phức tạp</a:t>
            </a:r>
            <a:r>
              <a:rPr lang="en-US" smtClean="0"/>
              <a:t>.</a:t>
            </a:r>
          </a:p>
          <a:p>
            <a:pPr marL="0" indent="0">
              <a:buNone/>
            </a:pPr>
            <a:r>
              <a:rPr lang="en-US" b="1"/>
              <a:t>Mức ưu tiên  </a:t>
            </a:r>
            <a:r>
              <a:rPr lang="en-US"/>
              <a:t>Cao. Do chức năng này sẽ đem lại lợi ích rất lớn cho người dùng về mặt quản lý máy biến áp.</a:t>
            </a:r>
            <a:endParaRPr lang="en-US" smtClean="0"/>
          </a:p>
        </p:txBody>
      </p:sp>
    </p:spTree>
    <p:extLst>
      <p:ext uri="{BB962C8B-B14F-4D97-AF65-F5344CB8AC3E}">
        <p14:creationId xmlns:p14="http://schemas.microsoft.com/office/powerpoint/2010/main" val="370455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a:t>Các thành phần bị ảnh hưởng </a:t>
            </a:r>
          </a:p>
          <a:p>
            <a:r>
              <a:rPr lang="en-US"/>
              <a:t>Chương trình: chỉnh sửa lại file controller liên quan đến chức năng tìm kiếm. hợp nhất các module tìm kiếm về thành 1 module tìm kiếm theo nhiều tiêu chí. Hợp nhất các file view thành 1 file view tìm kiếm theo nhiều tiêu chí.</a:t>
            </a:r>
          </a:p>
          <a:p>
            <a:r>
              <a:rPr lang="en-US"/>
              <a:t>Tài liệu: cập nhật tài liệu thiết kế mã </a:t>
            </a:r>
            <a:r>
              <a:rPr lang="en-US" smtClean="0"/>
              <a:t>nguồn</a:t>
            </a:r>
            <a:r>
              <a:rPr lang="en-US"/>
              <a:t>, thiết kế giao diện</a:t>
            </a:r>
            <a:r>
              <a:rPr lang="en-US" smtClean="0"/>
              <a:t>.</a:t>
            </a:r>
          </a:p>
          <a:p>
            <a:pPr marL="0" indent="0">
              <a:buNone/>
            </a:pPr>
            <a:r>
              <a:rPr lang="en-US" b="1"/>
              <a:t>Các giải pháp: </a:t>
            </a:r>
          </a:p>
          <a:p>
            <a:r>
              <a:rPr lang="en-US"/>
              <a:t>Giải pháp 1:</a:t>
            </a:r>
          </a:p>
          <a:p>
            <a:r>
              <a:rPr lang="en-US"/>
              <a:t>Viết mới hoàn toàn chức năng tìm kiếm</a:t>
            </a:r>
            <a:r>
              <a:rPr lang="en-US" smtClean="0"/>
              <a:t>.</a:t>
            </a:r>
          </a:p>
          <a:p>
            <a:r>
              <a:rPr lang="en-US" smtClean="0"/>
              <a:t>Cần 1 người thành thạo về CodeIgniter. Thời gian: 5 ngày.</a:t>
            </a:r>
          </a:p>
          <a:p>
            <a:r>
              <a:rPr lang="en-US" smtClean="0"/>
              <a:t>Giải pháp 2:</a:t>
            </a:r>
          </a:p>
          <a:p>
            <a:r>
              <a:rPr lang="en-US" smtClean="0"/>
              <a:t>Sử dụng lại các module riêng rẽ và hợp nhất lại thành 1 module tìm kiếm theo nhiều tiêu chí.</a:t>
            </a:r>
          </a:p>
          <a:p>
            <a:r>
              <a:rPr lang="en-US" smtClean="0"/>
              <a:t>Cần 1 người thành thạo về CodeIgniter. Thời gian: 1 ngày.</a:t>
            </a:r>
          </a:p>
          <a:p>
            <a:pPr marL="0" indent="0">
              <a:buNone/>
            </a:pPr>
            <a:r>
              <a:rPr lang="en-US" b="1" smtClean="0"/>
              <a:t>Đề xuất giải pháp tốt nhất: </a:t>
            </a:r>
            <a:r>
              <a:rPr lang="en-US" smtClean="0"/>
              <a:t>Chọn giải pháp 2 là giải pháp để giải quyết vấn đề vì giải pháp này nhanh, hiệu quả, an toàn và thống nhất do thông tin được lưu trữ tại 1 nguồn duy nhất. </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1374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smtClean="0"/>
              <a:t>Kế hoạch </a:t>
            </a:r>
            <a:r>
              <a:rPr lang="en-US" sz="4000" smtClean="0">
                <a:solidFill>
                  <a:schemeClr val="bg1">
                    <a:lumMod val="50000"/>
                  </a:schemeClr>
                </a:solidFill>
              </a:rPr>
              <a:t>thực hiện</a:t>
            </a:r>
            <a:endParaRPr lang="en-US" sz="4000">
              <a:solidFill>
                <a:schemeClr val="bg1">
                  <a:lumMod val="50000"/>
                </a:schemeClr>
              </a:solidFill>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7512040"/>
      </p:ext>
    </p:extLst>
  </p:cSld>
  <p:clrMapOvr>
    <a:masterClrMapping/>
  </p:clrMapOvr>
  <p:transition spd="slow">
    <p:push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8</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tên hàm cần được đặt lại, thống nhất một ngôn ngữ, không thể vừa tiếng anh, vừ tiếng việt. </a:t>
            </a: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b="1" smtClean="0"/>
              <a:t>Yêu cầu thay đổi</a:t>
            </a:r>
            <a:r>
              <a:rPr lang="en-US" smtClean="0"/>
              <a:t>: sửa lại cấu trúc chương trình, đổi tên hàm.</a:t>
            </a:r>
          </a:p>
          <a:p>
            <a:pPr marL="0" indent="0">
              <a:buNone/>
            </a:pPr>
            <a:r>
              <a:rPr lang="en-US" b="1" smtClean="0"/>
              <a:t>Loại yêu cầu thay đổi</a:t>
            </a:r>
            <a:r>
              <a:rPr lang="en-US" smtClean="0"/>
              <a:t>: Bảo trì dự phòng. Đổi lại tên hàm giúp đồng bộ code theo một ngôn ngữ một thống nhất là tiếng anh. Giúp việc đọc code trở nên dễ dàng hơn.</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150534" y="2514600"/>
            <a:ext cx="4842933" cy="1371600"/>
          </a:xfrm>
          <a:prstGeom prst="rect">
            <a:avLst/>
          </a:prstGeom>
        </p:spPr>
      </p:pic>
    </p:spTree>
    <p:extLst>
      <p:ext uri="{BB962C8B-B14F-4D97-AF65-F5344CB8AC3E}">
        <p14:creationId xmlns:p14="http://schemas.microsoft.com/office/powerpoint/2010/main" val="419593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8</a:t>
            </a:r>
            <a:endParaRPr lang="en-US"/>
          </a:p>
        </p:txBody>
      </p:sp>
      <p:sp>
        <p:nvSpPr>
          <p:cNvPr id="3" name="Content Placeholder 2"/>
          <p:cNvSpPr>
            <a:spLocks noGrp="1"/>
          </p:cNvSpPr>
          <p:nvPr>
            <p:ph idx="1"/>
          </p:nvPr>
        </p:nvSpPr>
        <p:spPr/>
        <p:txBody>
          <a:bodyPr>
            <a:normAutofit/>
          </a:bodyPr>
          <a:lstStyle/>
          <a:p>
            <a:pPr marL="0" indent="0">
              <a:buNone/>
            </a:pPr>
            <a:r>
              <a:rPr lang="en-US" b="1" smtClean="0"/>
              <a:t>Mức ưu tiên</a:t>
            </a:r>
            <a:r>
              <a:rPr lang="en-US" smtClean="0"/>
              <a:t>: Trung bình. Vì hệ thống vẫn chạy tốt ở thời điểm hiện tại, cần được chỉnh sửa lại cho thống nhất ngôn ngữ là tiếng anh, khi sửa tên hàm sẽ ảnh hưởng tới đường dẫn của các module tương ứng.</a:t>
            </a:r>
          </a:p>
          <a:p>
            <a:pPr marL="0" indent="0">
              <a:buNone/>
            </a:pPr>
            <a:r>
              <a:rPr lang="en-US" b="1" smtClean="0"/>
              <a:t>Các giải pháp: </a:t>
            </a:r>
            <a:r>
              <a:rPr lang="en-US" smtClean="0"/>
              <a:t>Giải pháp 1: Thay 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Sublime Text 2. Dùng để chỉnh sửa các file nguồn. Thơi gian thực hiện: 1 ngày.</a:t>
            </a:r>
          </a:p>
          <a:p>
            <a:pPr marL="0" indent="0">
              <a:buNone/>
            </a:pPr>
            <a:r>
              <a:rPr lang="en-US" b="1" smtClean="0"/>
              <a:t>Đề xuất giải pháp tốt nhất</a:t>
            </a:r>
            <a:r>
              <a:rPr lang="en-US" smtClean="0"/>
              <a:t>: giải pháp 1.</a:t>
            </a:r>
          </a:p>
          <a:p>
            <a:pPr marL="0" indent="0">
              <a:buNone/>
            </a:pPr>
            <a:r>
              <a:rPr lang="en-US" b="1" smtClean="0"/>
              <a:t>Quyết định</a:t>
            </a:r>
            <a:r>
              <a:rPr lang="en-US" smtClean="0">
                <a:solidFill>
                  <a:srgbClr val="FF0000"/>
                </a:solidFill>
              </a:rPr>
              <a:t>: Không chấp nhận vì khi cập nhật lại cấu trúc chương trình, sẽ ảnh hưởng tới đường dẫn vời thời gian bảo trì không cho phép.</a:t>
            </a:r>
          </a:p>
        </p:txBody>
      </p:sp>
    </p:spTree>
    <p:extLst>
      <p:ext uri="{BB962C8B-B14F-4D97-AF65-F5344CB8AC3E}">
        <p14:creationId xmlns:p14="http://schemas.microsoft.com/office/powerpoint/2010/main" val="112266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9</a:t>
            </a:r>
            <a:endParaRPr lang="en-US"/>
          </a:p>
        </p:txBody>
      </p:sp>
      <p:sp>
        <p:nvSpPr>
          <p:cNvPr id="5" name="Content Placeholder 4"/>
          <p:cNvSpPr>
            <a:spLocks noGrp="1"/>
          </p:cNvSpPr>
          <p:nvPr>
            <p:ph idx="1"/>
          </p:nvPr>
        </p:nvSpPr>
        <p:spPr/>
        <p:txBody>
          <a:bodyPr>
            <a:normAutofit lnSpcReduction="10000"/>
          </a:bodyPr>
          <a:lstStyle/>
          <a:p>
            <a:pPr marL="0" indent="0">
              <a:buNone/>
            </a:pPr>
            <a:r>
              <a:rPr lang="en-US" b="1"/>
              <a:t>Hiện trạng</a:t>
            </a:r>
            <a:r>
              <a:rPr lang="en-US"/>
              <a:t>: cần một hệ quản trị cơ sở dữ liệu hiên giờ còn nhỏ và chưa bảo mật tốt</a:t>
            </a:r>
            <a:r>
              <a:rPr lang="en-US" smtClean="0"/>
              <a:t>.</a:t>
            </a:r>
          </a:p>
          <a:p>
            <a:pPr marL="0" indent="0">
              <a:buNone/>
            </a:pPr>
            <a:r>
              <a:rPr lang="en-US" b="1"/>
              <a:t>Yêu cầu thay đổi</a:t>
            </a:r>
            <a:r>
              <a:rPr lang="en-US"/>
              <a:t>: thay đổi cơ sở </a:t>
            </a:r>
            <a:r>
              <a:rPr lang="en-US" smtClean="0"/>
              <a:t>dữ </a:t>
            </a:r>
            <a:r>
              <a:rPr lang="en-US"/>
              <a:t>liệu lớn hơn và bảo mật tốt hơn</a:t>
            </a:r>
            <a:r>
              <a:rPr lang="en-US" smtClean="0"/>
              <a:t>.</a:t>
            </a:r>
          </a:p>
          <a:p>
            <a:pPr marL="0" indent="0">
              <a:buNone/>
            </a:pPr>
            <a:r>
              <a:rPr lang="en-US" b="1"/>
              <a:t>Loại yêu cầu thay đổi</a:t>
            </a:r>
            <a:r>
              <a:rPr lang="en-US"/>
              <a:t>: Bảo trì thích ứng. Đổi sang cơ sở dữ liệu lớn hớn, tốt hơn để phục vụ mở rộng sau này</a:t>
            </a:r>
            <a:r>
              <a:rPr lang="en-US" smtClean="0"/>
              <a:t>.</a:t>
            </a:r>
          </a:p>
          <a:p>
            <a:pPr marL="0" indent="0">
              <a:buNone/>
            </a:pPr>
            <a:r>
              <a:rPr lang="en-US" b="1"/>
              <a:t>Mức ưu tiên</a:t>
            </a:r>
            <a:r>
              <a:rPr lang="en-US"/>
              <a:t>: Cao. Vì giúp hệ thống được bảo mật tốt </a:t>
            </a:r>
            <a:r>
              <a:rPr lang="en-US" smtClean="0"/>
              <a:t>hơn và chịu được dữ liệu lớn hơn khi số lượng các máy biến áp càng lúc càng tăng.</a:t>
            </a:r>
          </a:p>
          <a:p>
            <a:pPr marL="0" indent="0">
              <a:buNone/>
            </a:pPr>
            <a:r>
              <a:rPr lang="en-US" b="1"/>
              <a:t>Các thành phần bị ảnh hưởng </a:t>
            </a:r>
          </a:p>
          <a:p>
            <a:r>
              <a:rPr lang="en-US"/>
              <a:t>Chương trình: các tập tin bị sửa đổi bao gồm: database.php, config.php, năm trong thư mục  ciexam2\Application\config</a:t>
            </a:r>
            <a:r>
              <a:rPr lang="en-US" smtClean="0"/>
              <a:t>.</a:t>
            </a:r>
          </a:p>
          <a:p>
            <a:r>
              <a:rPr lang="en-US"/>
              <a:t>Hệ quản trị csdl, csdl.</a:t>
            </a:r>
          </a:p>
          <a:p>
            <a:r>
              <a:rPr lang="en-US"/>
              <a:t>Cập nhật tài liệu: phần yêu cầu cơ sở dữ liệu, PDM, hướng dẫn cài đặt</a:t>
            </a:r>
            <a:r>
              <a:rPr lang="en-US" smtClean="0"/>
              <a:t>.</a:t>
            </a:r>
            <a:endParaRPr lang="en-US"/>
          </a:p>
        </p:txBody>
      </p:sp>
    </p:spTree>
    <p:extLst>
      <p:ext uri="{BB962C8B-B14F-4D97-AF65-F5344CB8AC3E}">
        <p14:creationId xmlns:p14="http://schemas.microsoft.com/office/powerpoint/2010/main" val="31979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9</a:t>
            </a:r>
            <a:endParaRPr lang="en-US"/>
          </a:p>
        </p:txBody>
      </p:sp>
      <p:sp>
        <p:nvSpPr>
          <p:cNvPr id="5" name="Content Placeholder 4"/>
          <p:cNvSpPr>
            <a:spLocks noGrp="1"/>
          </p:cNvSpPr>
          <p:nvPr>
            <p:ph idx="1"/>
          </p:nvPr>
        </p:nvSpPr>
        <p:spPr/>
        <p:txBody>
          <a:bodyPr>
            <a:normAutofit/>
          </a:bodyPr>
          <a:lstStyle/>
          <a:p>
            <a:pPr marL="0" indent="0">
              <a:buNone/>
            </a:pPr>
            <a:r>
              <a:rPr lang="en-US" b="1" smtClean="0"/>
              <a:t>Các </a:t>
            </a:r>
            <a:r>
              <a:rPr lang="en-US" b="1"/>
              <a:t>giải pháp: </a:t>
            </a:r>
          </a:p>
          <a:p>
            <a:r>
              <a:rPr lang="en-US"/>
              <a:t>Giải pháp 1: chuyển đổi tất cả dữ liệu hệ thống MySQL sang dữ liệu SQL Server. Cài đặt và chỉnh sửa một số cấu hình trong chương trình xampp.</a:t>
            </a:r>
          </a:p>
          <a:p>
            <a:r>
              <a:rPr lang="en-US"/>
              <a:t>Giải pháp 2: chuyển đổi tất cả dữ liệu hệ thống MySQL sang dữ liệu Oracle. Cài đặt lại chương trình wampp và chỉnh sửa các thông số cấu hình để kết nối đến Oracle</a:t>
            </a:r>
            <a:r>
              <a:rPr lang="en-US" smtClean="0"/>
              <a:t>.</a:t>
            </a:r>
          </a:p>
          <a:p>
            <a:pPr marL="0" indent="0">
              <a:buNone/>
            </a:pPr>
            <a:r>
              <a:rPr lang="en-US" b="1"/>
              <a:t>Đề xuất giải pháp tốt nhất </a:t>
            </a:r>
            <a:r>
              <a:rPr lang="en-US" b="1" smtClean="0"/>
              <a:t>:</a:t>
            </a:r>
            <a:r>
              <a:rPr lang="en-US" smtClean="0"/>
              <a:t>Giải </a:t>
            </a:r>
            <a:r>
              <a:rPr lang="en-US"/>
              <a:t>pháp 1 do SQL Server tương thích tốt hơn với CodeIgniter và chi phí rẻ hơn so với Oracle</a:t>
            </a:r>
            <a:r>
              <a:rPr lang="en-US"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5594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a:t>6</a:t>
            </a:r>
          </a:p>
        </p:txBody>
      </p:sp>
      <p:sp>
        <p:nvSpPr>
          <p:cNvPr id="3" name="Content Placeholder 2"/>
          <p:cNvSpPr>
            <a:spLocks noGrp="1"/>
          </p:cNvSpPr>
          <p:nvPr>
            <p:ph idx="1"/>
          </p:nvPr>
        </p:nvSpPr>
        <p:spPr/>
        <p:txBody>
          <a:bodyPr>
            <a:normAutofit fontScale="92500"/>
          </a:bodyPr>
          <a:lstStyle/>
          <a:p>
            <a:pPr marL="0" indent="0">
              <a:buNone/>
            </a:pPr>
            <a:r>
              <a:rPr lang="en-US" b="1"/>
              <a:t>Hiện trạng</a:t>
            </a:r>
            <a:r>
              <a:rPr lang="en-US"/>
              <a:t>: code chưa được chú thích rõ ràng.</a:t>
            </a:r>
            <a:endParaRPr lang="en-US" smtClean="0"/>
          </a:p>
          <a:p>
            <a:pPr marL="0" indent="0">
              <a:buNone/>
            </a:pPr>
            <a:r>
              <a:rPr lang="en-US" b="1"/>
              <a:t>Yêu cầu thay đổi</a:t>
            </a:r>
            <a:r>
              <a:rPr lang="en-US"/>
              <a:t>: ứng với từng hàm cần có ích nhât 1 dòng chú thích</a:t>
            </a:r>
            <a:r>
              <a:rPr lang="en-US" smtClean="0"/>
              <a:t>.</a:t>
            </a:r>
          </a:p>
          <a:p>
            <a:pPr marL="0" indent="0">
              <a:buNone/>
            </a:pPr>
            <a:r>
              <a:rPr lang="en-US" b="1"/>
              <a:t>Loại yêu cầu thay đổi</a:t>
            </a:r>
            <a:r>
              <a:rPr lang="en-US"/>
              <a:t>: Bảo trì dự phòng. Hệ thống có code chưa được chú thích rõ ràng, nên cần được chú thích rõ ràng hơn, giúp cho người phát triển hệ thống sau có thể hiểu được code nhanh chóng và dễ dàng</a:t>
            </a:r>
            <a:r>
              <a:rPr lang="en-US" smtClean="0"/>
              <a:t>.</a:t>
            </a:r>
          </a:p>
          <a:p>
            <a:pPr marL="0" indent="0">
              <a:buNone/>
            </a:pPr>
            <a:r>
              <a:rPr lang="en-US" b="1"/>
              <a:t>Mức ưu tiên</a:t>
            </a:r>
            <a:r>
              <a:rPr lang="en-US"/>
              <a:t>: Cao. Vì code có rõ ràng thì việc đọc và hiểu được chương trình mới thực sự dễ dàng.</a:t>
            </a:r>
            <a:endParaRPr lang="en-US" smtClean="0"/>
          </a:p>
          <a:p>
            <a:pPr marL="0" indent="0">
              <a:buNone/>
            </a:pPr>
            <a:r>
              <a:rPr lang="en-US" b="1"/>
              <a:t>Các giải pháp: </a:t>
            </a:r>
          </a:p>
          <a:p>
            <a:r>
              <a:rPr lang="en-US"/>
              <a:t>Giải pháp 1: ứng với từng dòng code thì chú thích ứng với một dòng comment code.</a:t>
            </a:r>
          </a:p>
          <a:p>
            <a:r>
              <a:rPr lang="en-US"/>
              <a:t>Giải pháp 2: ứng vói từng hàm thì có một dòng chú thích.</a:t>
            </a:r>
          </a:p>
          <a:p>
            <a:pPr marL="0" indent="0">
              <a:buNone/>
            </a:pPr>
            <a:r>
              <a:rPr lang="en-US" b="1"/>
              <a:t>Đề xuất giải pháp tốt nhất</a:t>
            </a:r>
            <a:r>
              <a:rPr lang="en-US"/>
              <a:t>: Giải pháp 2</a:t>
            </a:r>
          </a:p>
          <a:p>
            <a:pPr marL="0" indent="0">
              <a:buNone/>
            </a:pPr>
            <a:r>
              <a:rPr lang="en-US" b="1"/>
              <a:t>Quyết định</a:t>
            </a:r>
            <a:r>
              <a:rPr lang="en-US"/>
              <a:t> </a:t>
            </a:r>
            <a:r>
              <a:rPr lang="en-US">
                <a:solidFill>
                  <a:srgbClr val="00B050"/>
                </a:solidFill>
              </a:rPr>
              <a:t>Chấp nhận</a:t>
            </a:r>
            <a:endParaRPr lang="en-US"/>
          </a:p>
        </p:txBody>
      </p:sp>
    </p:spTree>
    <p:extLst>
      <p:ext uri="{BB962C8B-B14F-4D97-AF65-F5344CB8AC3E}">
        <p14:creationId xmlns:p14="http://schemas.microsoft.com/office/powerpoint/2010/main" val="69504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7</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a:t>Hiện trạng</a:t>
            </a:r>
            <a:r>
              <a:rPr lang="en-US"/>
              <a:t>: tài liệu đặc tả có một số chức năng chưa đúng với yêu cầu khách hàng. </a:t>
            </a:r>
          </a:p>
          <a:p>
            <a:pPr lvl="0"/>
            <a:r>
              <a:rPr lang="en-US"/>
              <a:t>Chức năng tìm kiếm “Làm sao thể hiện được chỉ cần bấm máy 15kVA là hiện ra tất cả các MBA có công suất 15kVA của tất cả các đơn vị”, nhưng thực tế không tìm kiếm được kết quả nào,… </a:t>
            </a:r>
          </a:p>
          <a:p>
            <a:pPr lvl="0"/>
            <a:r>
              <a:rPr lang="en-US"/>
              <a:t>Yêu cầu “01 MBA có thể di chuyển đến nhiều nơi làm sao biết được trước đây nó nằm ở đâu nào và hiện nay đang nằm ở đâu” trên thực tế chưa có chưc năng đáp ứng yêu cầu này.</a:t>
            </a:r>
          </a:p>
          <a:p>
            <a:pPr marL="0" indent="0">
              <a:buNone/>
            </a:pPr>
            <a:r>
              <a:rPr lang="en-US" b="1"/>
              <a:t>Yêu cầu thay đổi</a:t>
            </a:r>
            <a:r>
              <a:rPr lang="en-US"/>
              <a:t>: cập nhật lại tài liệu đặc tả và phần mềm để phù hợp với yêu cầu của khách hàng</a:t>
            </a:r>
            <a:r>
              <a:rPr lang="en-US" smtClean="0"/>
              <a:t>.</a:t>
            </a:r>
          </a:p>
          <a:p>
            <a:pPr marL="0" indent="0">
              <a:buNone/>
            </a:pPr>
            <a:r>
              <a:rPr lang="en-US" b="1"/>
              <a:t>Loại yêu cầu thay đổi</a:t>
            </a:r>
            <a:r>
              <a:rPr lang="en-US"/>
              <a:t>: Bảo trì dự phòng. Tài liệu đặc tả các phần mô tả chức năng chưa đáp ứng được với yêu cầu khách hàng, cần được chỉnh sửa lại một cách kỹ càng về mặt ràng buộc dữ liệu, bước xử lý</a:t>
            </a:r>
            <a:r>
              <a:rPr lang="en-US" smtClean="0"/>
              <a:t>.</a:t>
            </a:r>
          </a:p>
          <a:p>
            <a:pPr marL="0" indent="0">
              <a:buNone/>
            </a:pPr>
            <a:r>
              <a:rPr lang="en-US" b="1"/>
              <a:t>Mức ưu tiên</a:t>
            </a:r>
            <a:r>
              <a:rPr lang="en-US"/>
              <a:t>: Cao. Vì là mục tiêu của hệ thống cần được hoàn thành, tài liệu đặc tả cần được viết đúng với nhứng yêu cầu khách </a:t>
            </a:r>
            <a:r>
              <a:rPr lang="en-US" smtClean="0"/>
              <a:t>hang</a:t>
            </a:r>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7</a:t>
            </a:r>
            <a:endParaRPr lang="en-US"/>
          </a:p>
        </p:txBody>
      </p:sp>
      <p:sp>
        <p:nvSpPr>
          <p:cNvPr id="3" name="Content Placeholder 2"/>
          <p:cNvSpPr>
            <a:spLocks noGrp="1"/>
          </p:cNvSpPr>
          <p:nvPr>
            <p:ph idx="1"/>
          </p:nvPr>
        </p:nvSpPr>
        <p:spPr/>
        <p:txBody>
          <a:bodyPr>
            <a:normAutofit/>
          </a:bodyPr>
          <a:lstStyle/>
          <a:p>
            <a:pPr marL="0" indent="0">
              <a:buNone/>
            </a:pPr>
            <a:r>
              <a:rPr lang="en-US" b="1" smtClean="0"/>
              <a:t>Các </a:t>
            </a:r>
            <a:r>
              <a:rPr lang="en-US" b="1"/>
              <a:t>thành phần bị ảnh </a:t>
            </a:r>
            <a:r>
              <a:rPr lang="en-US" b="1" smtClean="0"/>
              <a:t>hưởng: </a:t>
            </a:r>
            <a:r>
              <a:rPr lang="en-US" smtClean="0"/>
              <a:t>Tài </a:t>
            </a:r>
            <a:r>
              <a:rPr lang="en-US"/>
              <a:t>liệu: tài liệu đặc tả, tài liệu thiết </a:t>
            </a:r>
            <a:r>
              <a:rPr lang="en-US" smtClean="0"/>
              <a:t>kế.</a:t>
            </a:r>
          </a:p>
          <a:p>
            <a:pPr marL="0" indent="0">
              <a:buNone/>
            </a:pPr>
            <a:r>
              <a:rPr lang="en-US" b="1"/>
              <a:t>Các giải pháp:</a:t>
            </a:r>
          </a:p>
          <a:p>
            <a:r>
              <a:rPr lang="en-US"/>
              <a:t>Giải pháp 1: cập nhập hoàn thành tài liệu đặc tả rồi mới đến cập nhật tài liêu thiết kế</a:t>
            </a:r>
          </a:p>
          <a:p>
            <a:r>
              <a:rPr lang="en-US"/>
              <a:t>Giải pháp 2: cập nhập song song cả 2 tài liệu đặc tả, tài liêu thiết </a:t>
            </a:r>
            <a:r>
              <a:rPr lang="en-US" smtClean="0"/>
              <a:t>kế.</a:t>
            </a:r>
          </a:p>
          <a:p>
            <a:pPr marL="0" indent="0">
              <a:buNone/>
            </a:pPr>
            <a:r>
              <a:rPr lang="en-US" b="1"/>
              <a:t>Đề xuất giải pháp tốt nhất</a:t>
            </a:r>
            <a:r>
              <a:rPr lang="en-US" i="1"/>
              <a:t>:</a:t>
            </a:r>
            <a:r>
              <a:rPr lang="en-US"/>
              <a:t> </a:t>
            </a:r>
            <a:r>
              <a:rPr lang="en-US" smtClean="0"/>
              <a:t>Giải </a:t>
            </a:r>
            <a:r>
              <a:rPr lang="en-US"/>
              <a:t>pháp </a:t>
            </a:r>
            <a:r>
              <a:rPr lang="en-US" smtClean="0"/>
              <a:t>2.</a:t>
            </a:r>
            <a:endParaRPr lang="en-US"/>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a:p>
            <a:pPr marL="0" indent="0">
              <a:buNone/>
            </a:pPr>
            <a:endParaRPr lang="en-US" smtClean="0"/>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4" name="Content Placeholder 3"/>
          <p:cNvSpPr>
            <a:spLocks noGrp="1"/>
          </p:cNvSpPr>
          <p:nvPr>
            <p:ph idx="1"/>
          </p:nvPr>
        </p:nvSpPr>
        <p:spPr/>
        <p:txBody>
          <a:bodyPr/>
          <a:lstStyle/>
          <a:p>
            <a:pPr marL="0" indent="0">
              <a:buNone/>
            </a:pPr>
            <a:r>
              <a:rPr lang="en-US" b="1"/>
              <a:t>Hiện trạng</a:t>
            </a:r>
            <a:r>
              <a:rPr lang="en-US"/>
              <a:t>:  Các thông báo chưa được chuyển qua tiếng việt 100%, vẫn còn một số thông  báo là tiếng anh</a:t>
            </a:r>
            <a:r>
              <a:rPr lang="en-US" smtClean="0"/>
              <a:t>.</a:t>
            </a:r>
          </a:p>
          <a:p>
            <a:pPr marL="0" indent="0">
              <a:buNone/>
            </a:pPr>
            <a:endParaRPr lang="en-US"/>
          </a:p>
          <a:p>
            <a:pPr marL="0" indent="0">
              <a:buNone/>
            </a:pPr>
            <a:endParaRPr lang="en-US" smtClean="0"/>
          </a:p>
          <a:p>
            <a:pPr marL="0" indent="0">
              <a:buNone/>
            </a:pPr>
            <a:endParaRPr lang="en-US"/>
          </a:p>
          <a:p>
            <a:endParaRPr lang="en-US" smtClean="0"/>
          </a:p>
          <a:p>
            <a:pPr marL="0" indent="0">
              <a:buNone/>
            </a:pPr>
            <a:r>
              <a:rPr lang="en-US" b="1" smtClean="0"/>
              <a:t>Yêu </a:t>
            </a:r>
            <a:r>
              <a:rPr lang="en-US" b="1"/>
              <a:t>cầu thay đổi</a:t>
            </a:r>
            <a:r>
              <a:rPr lang="en-US"/>
              <a:t>:  Chuyển các thông báo sang tiếng việt. Để cho thống nhất ngôn ngữ</a:t>
            </a:r>
          </a:p>
          <a:p>
            <a:pPr marL="0" indent="0">
              <a:buNone/>
            </a:pPr>
            <a:r>
              <a:rPr lang="en-US" b="1"/>
              <a:t>Loại yêu cầu thay đổi</a:t>
            </a:r>
            <a:r>
              <a:rPr lang="en-US"/>
              <a:t>: Bảo trì hiệu chỉnh. Do các thông báo vẫn còn là tiếng Anh chưa thuần Việt đồng nhất ngôn ngữ</a:t>
            </a:r>
            <a:r>
              <a:rPr lang="en-US" smtClean="0"/>
              <a:t>.</a:t>
            </a:r>
          </a:p>
          <a:p>
            <a:pPr marL="0" indent="0">
              <a:buNone/>
            </a:pPr>
            <a:r>
              <a:rPr lang="en-US" b="1"/>
              <a:t>Mức ưu tiên</a:t>
            </a:r>
            <a:r>
              <a:rPr lang="en-US"/>
              <a:t>: Cao.</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514600" y="2590800"/>
            <a:ext cx="3876261" cy="1485900"/>
          </a:xfrm>
          <a:prstGeom prst="rect">
            <a:avLst/>
          </a:prstGeom>
        </p:spPr>
      </p:pic>
    </p:spTree>
    <p:extLst>
      <p:ext uri="{BB962C8B-B14F-4D97-AF65-F5344CB8AC3E}">
        <p14:creationId xmlns:p14="http://schemas.microsoft.com/office/powerpoint/2010/main" val="421620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5" name="Content Placeholder 4"/>
          <p:cNvSpPr>
            <a:spLocks noGrp="1"/>
          </p:cNvSpPr>
          <p:nvPr>
            <p:ph idx="1"/>
          </p:nvPr>
        </p:nvSpPr>
        <p:spPr/>
        <p:txBody>
          <a:bodyPr>
            <a:normAutofit fontScale="85000" lnSpcReduction="20000"/>
          </a:bodyPr>
          <a:lstStyle/>
          <a:p>
            <a:pPr marL="0" indent="0">
              <a:buNone/>
            </a:pPr>
            <a:r>
              <a:rPr lang="en-US" b="1"/>
              <a:t>Các thành phần bị ảnh hưởng : </a:t>
            </a:r>
          </a:p>
          <a:p>
            <a:r>
              <a:rPr lang="en-US"/>
              <a:t>Chương trình: cập nhật lại file controller liên quan đến form validations và model của chức năng quản lý và cập nhật</a:t>
            </a:r>
            <a:r>
              <a:rPr lang="en-US" smtClean="0"/>
              <a:t>.</a:t>
            </a:r>
          </a:p>
          <a:p>
            <a:pPr marL="0" indent="0">
              <a:buNone/>
            </a:pPr>
            <a:r>
              <a:rPr lang="en-US" b="1"/>
              <a:t>Các giải </a:t>
            </a:r>
            <a:r>
              <a:rPr lang="en-US" b="1" smtClean="0"/>
              <a:t>pháp</a:t>
            </a:r>
            <a:endParaRPr lang="en-US" b="1"/>
          </a:p>
          <a:p>
            <a:r>
              <a:rPr lang="en-US"/>
              <a:t>Giải pháp 1:</a:t>
            </a:r>
          </a:p>
          <a:p>
            <a:pPr lvl="1"/>
            <a:r>
              <a:rPr lang="en-US"/>
              <a:t>Sử dụng javascript để kiểm tra và xuất các thông báo bằng tiếng việt.</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codeIgniter</a:t>
            </a:r>
            <a:r>
              <a:rPr lang="en-US" smtClean="0"/>
              <a:t>.</a:t>
            </a:r>
            <a:endParaRPr lang="en-US"/>
          </a:p>
          <a:p>
            <a:pPr marL="0" indent="0">
              <a:buNone/>
            </a:pPr>
            <a:r>
              <a:rPr lang="en-US" sz="2400" b="1"/>
              <a:t>Đề xuất giải pháp tốt </a:t>
            </a:r>
            <a:r>
              <a:rPr lang="en-US" sz="2400" b="1" smtClean="0"/>
              <a:t>nhất</a:t>
            </a:r>
            <a:r>
              <a:rPr lang="en-US" sz="2800" b="1" smtClean="0"/>
              <a:t>: </a:t>
            </a:r>
            <a:r>
              <a:rPr lang="en-US" sz="2400" smtClean="0"/>
              <a:t>Đề </a:t>
            </a:r>
            <a:r>
              <a:rPr lang="en-US" sz="2400"/>
              <a:t>xuất giải pháp 2 vì CodeIgniter hỗ trợ sẵn sử dụng nhanh chóng và 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8253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9"/>
            <a:ext cx="7886700" cy="2623631"/>
          </a:xfrm>
        </p:spPr>
        <p:txBody>
          <a:bodyPr/>
          <a:lstStyle/>
          <a:p>
            <a:pPr marL="0" indent="0">
              <a:buNone/>
            </a:pPr>
            <a:r>
              <a:rPr lang="en-US" b="1"/>
              <a:t>Hiện trạng</a:t>
            </a:r>
            <a:r>
              <a:rPr lang="en-US"/>
              <a:t>:  Chức năng quản lý đơn vị khi Thêm vào đơn vị có ‘quyền sử dụng’ là 4 hệ thống vẫn thông báo thêm thành công. Trong tài liệu đặc tả chỉ có 3 quyền. Các ràng buộc khác chưa chính xác và không đầy đủ </a:t>
            </a:r>
            <a:r>
              <a:rPr lang="en-US" b="1"/>
              <a:t>ví dụ</a:t>
            </a:r>
            <a:r>
              <a:rPr lang="en-US"/>
              <a:t>: Chưa có ràng buộc tài khoản trùng, quản lý trạm thì tên trạm chưa kiểm tra  trùng</a:t>
            </a:r>
            <a:r>
              <a:rPr lang="en-US" smtClean="0"/>
              <a:t>.</a:t>
            </a:r>
          </a:p>
          <a:p>
            <a:pPr marL="0" indent="0">
              <a:buNone/>
            </a:pPr>
            <a:endParaRPr lang="en-US"/>
          </a:p>
        </p:txBody>
      </p:sp>
      <p:pic>
        <p:nvPicPr>
          <p:cNvPr id="6" name="Picture 5"/>
          <p:cNvPicPr/>
          <p:nvPr/>
        </p:nvPicPr>
        <p:blipFill rotWithShape="1">
          <a:blip r:embed="rId3">
            <a:extLst>
              <a:ext uri="{28A0092B-C50C-407E-A947-70E740481C1C}">
                <a14:useLocalDpi xmlns:a14="http://schemas.microsoft.com/office/drawing/2010/main" val="0"/>
              </a:ext>
            </a:extLst>
          </a:blip>
          <a:srcRect l="1744" r="1163"/>
          <a:stretch/>
        </p:blipFill>
        <p:spPr bwMode="auto">
          <a:xfrm>
            <a:off x="381000" y="3352800"/>
            <a:ext cx="7982864" cy="990600"/>
          </a:xfrm>
          <a:prstGeom prst="rect">
            <a:avLst/>
          </a:prstGeom>
          <a:ln>
            <a:noFill/>
          </a:ln>
          <a:extLst>
            <a:ext uri="{53640926-AAD7-44D8-BBD7-CCE9431645EC}">
              <a14:shadowObscured xmlns:a14="http://schemas.microsoft.com/office/drawing/2010/main"/>
            </a:ext>
          </a:extLst>
        </p:spPr>
      </p:pic>
      <p:sp>
        <p:nvSpPr>
          <p:cNvPr id="8" name="Content Placeholder 3"/>
          <p:cNvSpPr txBox="1">
            <a:spLocks/>
          </p:cNvSpPr>
          <p:nvPr/>
        </p:nvSpPr>
        <p:spPr>
          <a:xfrm>
            <a:off x="477164" y="4343401"/>
            <a:ext cx="7886700" cy="2133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đổi</a:t>
            </a:r>
            <a:r>
              <a:rPr lang="en-US"/>
              <a:t>:  Chỉnh sửa và thêm vào các ràng buộc, thông báo </a:t>
            </a:r>
            <a:r>
              <a:rPr lang="en-US" smtClean="0"/>
              <a:t>lỗi</a:t>
            </a:r>
          </a:p>
          <a:p>
            <a:pPr marL="0" indent="0">
              <a:buNone/>
            </a:pPr>
            <a:r>
              <a:rPr lang="en-US" b="1"/>
              <a:t>Loại yêu cầu thay đổi</a:t>
            </a:r>
            <a:r>
              <a:rPr lang="en-US"/>
              <a:t>: Bảo trì hiệu chỉnh. Do chức năng quản lý đơn vị, Trạm, hãng sản xuất… chưa kiểm tra và ràng buộc chặt chẽ như đề xuất yêu </a:t>
            </a:r>
            <a:r>
              <a:rPr lang="en-US" smtClean="0"/>
              <a:t>cầu.</a:t>
            </a:r>
          </a:p>
          <a:p>
            <a:pPr marL="0" indent="0">
              <a:buNone/>
            </a:pPr>
            <a:r>
              <a:rPr lang="en-US" b="1"/>
              <a:t>Mức ưu tiên: </a:t>
            </a:r>
            <a:r>
              <a:rPr lang="en-US"/>
              <a:t>Cao. Do lỗi này có thể ảnh hương đến dữ liệu cơ sở của hệ thống.</a:t>
            </a:r>
          </a:p>
        </p:txBody>
      </p:sp>
    </p:spTree>
    <p:extLst>
      <p:ext uri="{BB962C8B-B14F-4D97-AF65-F5344CB8AC3E}">
        <p14:creationId xmlns:p14="http://schemas.microsoft.com/office/powerpoint/2010/main" val="88412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61444260"/>
              </p:ext>
            </p:extLst>
          </p:nvPr>
        </p:nvGraphicFramePr>
        <p:xfrm>
          <a:off x="628650" y="2449513"/>
          <a:ext cx="7886700" cy="372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p:cNvSpPr>
            <a:spLocks noGrp="1"/>
          </p:cNvSpPr>
          <p:nvPr>
            <p:ph idx="10"/>
          </p:nvPr>
        </p:nvSpPr>
        <p:spPr/>
        <p:txBody>
          <a:bodyPr/>
          <a:lstStyle/>
          <a:p>
            <a:r>
              <a:rPr lang="en-US" smtClean="0"/>
              <a:t>Tổ chức nhóm bảo trì</a:t>
            </a:r>
            <a:endParaRPr lang="en-US"/>
          </a:p>
        </p:txBody>
      </p:sp>
    </p:spTree>
    <p:extLst>
      <p:ext uri="{BB962C8B-B14F-4D97-AF65-F5344CB8AC3E}">
        <p14:creationId xmlns:p14="http://schemas.microsoft.com/office/powerpoint/2010/main" val="28228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8"/>
            <a:ext cx="7886700" cy="4452432"/>
          </a:xfrm>
        </p:spPr>
        <p:txBody>
          <a:bodyPr>
            <a:normAutofit fontScale="85000" lnSpcReduction="20000"/>
          </a:bodyPr>
          <a:lstStyle/>
          <a:p>
            <a:pPr marL="0" indent="0">
              <a:buNone/>
            </a:pPr>
            <a:r>
              <a:rPr lang="en-US" b="1"/>
              <a:t>Các thành phần bị ảnh </a:t>
            </a:r>
            <a:r>
              <a:rPr lang="en-US" b="1" smtClean="0"/>
              <a:t>hưởng</a:t>
            </a:r>
            <a:endParaRPr lang="en-US" b="1"/>
          </a:p>
          <a:p>
            <a:r>
              <a:rPr lang="en-US"/>
              <a:t>Chương trình: cập nhật lại file controller, model, view  của chức năng quản lý đơn vị.</a:t>
            </a:r>
          </a:p>
          <a:p>
            <a:r>
              <a:rPr lang="en-US"/>
              <a:t>Tài liệu: Các thành phần giao diện của chức năng quản lý đơn vị</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codeIgniter</a:t>
            </a:r>
            <a:r>
              <a:rPr lang="en-US" smtClean="0"/>
              <a:t>.</a:t>
            </a:r>
          </a:p>
          <a:p>
            <a:r>
              <a:rPr lang="en-US" sz="2400" b="1"/>
              <a:t>Đề xuất giải pháp tốt </a:t>
            </a:r>
            <a:r>
              <a:rPr lang="en-US" sz="2400" b="1" smtClean="0"/>
              <a:t>nhất: </a:t>
            </a:r>
            <a:r>
              <a:rPr lang="en-US" sz="2400" smtClean="0"/>
              <a:t>Đề </a:t>
            </a:r>
            <a:r>
              <a:rPr lang="en-US" sz="2400"/>
              <a:t>xuất giải pháp 2 vì codeIgniter hỗ trợ sẵn sử dụng nhanh chóng và 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4320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a:bodyPr>
          <a:lstStyle/>
          <a:p>
            <a:pPr marL="0" indent="0">
              <a:buNone/>
            </a:pPr>
            <a:r>
              <a:rPr lang="en-US" b="1"/>
              <a:t>Hiện trạng</a:t>
            </a:r>
            <a:r>
              <a:rPr lang="en-US"/>
              <a:t>:  Chức năng </a:t>
            </a:r>
            <a:r>
              <a:rPr lang="en-US" b="1"/>
              <a:t>Quản lý máy biến áp</a:t>
            </a:r>
            <a:r>
              <a:rPr lang="en-US"/>
              <a:t> chưa kiểm tra và ràng buộc đầy đủ </a:t>
            </a:r>
            <a:r>
              <a:rPr lang="en-US" b="1"/>
              <a:t>ví dụ: </a:t>
            </a:r>
            <a:r>
              <a:rPr lang="en-US"/>
              <a:t>chưa kiểm tra mã số tài sản bị trùng, số NO có thể nhập chữ và số lẫn lộn</a:t>
            </a:r>
            <a:r>
              <a:rPr lang="en-US" smtClean="0"/>
              <a:t>.</a:t>
            </a:r>
          </a:p>
          <a:p>
            <a:pPr marL="0" indent="0">
              <a:buNone/>
            </a:pPr>
            <a:r>
              <a:rPr lang="en-US" b="1"/>
              <a:t>Yêu cầu thay đổi</a:t>
            </a:r>
            <a:r>
              <a:rPr lang="en-US"/>
              <a:t>:  Kiểm tra và ràng buộc các trường trong quản lý máy biến </a:t>
            </a:r>
            <a:r>
              <a:rPr lang="en-US" smtClean="0"/>
              <a:t>áp</a:t>
            </a:r>
          </a:p>
          <a:p>
            <a:pPr marL="0" indent="0">
              <a:buNone/>
            </a:pPr>
            <a:r>
              <a:rPr lang="en-US" b="1"/>
              <a:t>Loại yêu cầu thay đổi</a:t>
            </a:r>
            <a:r>
              <a:rPr lang="en-US"/>
              <a:t>: Bảo trì hiệu chỉnh. Chức năng cập nhật máy biến áp chưa kiểm tra và ràng buộc như đề xuất đã </a:t>
            </a:r>
            <a:r>
              <a:rPr lang="en-US" smtClean="0"/>
              <a:t>nêu.</a:t>
            </a:r>
          </a:p>
          <a:p>
            <a:pPr marL="0" indent="0">
              <a:buNone/>
            </a:pPr>
            <a:r>
              <a:rPr lang="en-US" b="1"/>
              <a:t>Mức ưu tiên</a:t>
            </a:r>
            <a:r>
              <a:rPr lang="en-US"/>
              <a:t>: Cao. Do có thể ảnh hưởng đến cơ sở dữ liệu hoặc sai sót dữ </a:t>
            </a:r>
            <a:r>
              <a:rPr lang="en-US" smtClean="0"/>
              <a:t>liệu.</a:t>
            </a:r>
          </a:p>
          <a:p>
            <a:pPr marL="0" indent="0">
              <a:buNone/>
            </a:pPr>
            <a:r>
              <a:rPr lang="en-US" b="1"/>
              <a:t>Các thành phần bị ảnh hưởng:</a:t>
            </a:r>
          </a:p>
          <a:p>
            <a:r>
              <a:rPr lang="en-US"/>
              <a:t>Chương trình: cập nhật lại file controller, model, view  của chức năng cập nhật máy biến áp</a:t>
            </a:r>
            <a:r>
              <a:rPr lang="en-US" smtClean="0"/>
              <a:t>.</a:t>
            </a:r>
            <a:endParaRPr lang="en-US"/>
          </a:p>
        </p:txBody>
      </p:sp>
    </p:spTree>
    <p:extLst>
      <p:ext uri="{BB962C8B-B14F-4D97-AF65-F5344CB8AC3E}">
        <p14:creationId xmlns:p14="http://schemas.microsoft.com/office/powerpoint/2010/main" val="376988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lnSpcReduction="10000"/>
          </a:bodyPr>
          <a:lstStyle/>
          <a:p>
            <a:pPr marL="0" indent="0">
              <a:buNone/>
            </a:pPr>
            <a:r>
              <a:rPr lang="en-US" b="1" smtClean="0"/>
              <a:t>Các giải pháp:</a:t>
            </a:r>
          </a:p>
          <a:p>
            <a:r>
              <a:rPr lang="en-US" smtClean="0"/>
              <a:t>Giải </a:t>
            </a:r>
            <a:r>
              <a:rPr lang="en-US"/>
              <a:t>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p>
          <a:p>
            <a:pPr marL="0" indent="0">
              <a:buNone/>
            </a:pPr>
            <a:r>
              <a:rPr lang="en-US" sz="2000" b="1"/>
              <a:t>Đề xuất giải pháp tốt </a:t>
            </a:r>
            <a:r>
              <a:rPr lang="en-US" sz="2000" b="1" smtClean="0"/>
              <a:t>nhất</a:t>
            </a:r>
            <a:r>
              <a:rPr lang="en-US" sz="2000" smtClean="0"/>
              <a:t>: Đề </a:t>
            </a:r>
            <a:r>
              <a:rPr lang="en-US" sz="2000"/>
              <a:t>xuất giải pháp 2 vì codeIgniter hỗ trợ sẵn sử dụng nhanh chóng và dễ dàng. Cũng như tiện dụng của javascript</a:t>
            </a:r>
            <a:r>
              <a:rPr lang="en-US" sz="2000" smtClean="0"/>
              <a:t>.</a:t>
            </a:r>
          </a:p>
          <a:p>
            <a:pPr marL="0" indent="0">
              <a:buNone/>
            </a:pPr>
            <a:r>
              <a:rPr lang="en-US" b="1" smtClean="0"/>
              <a:t>Quyết </a:t>
            </a:r>
            <a:r>
              <a:rPr lang="en-US" b="1"/>
              <a:t>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13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a:xfrm>
            <a:off x="628650" y="1872168"/>
            <a:ext cx="7886700" cy="947232"/>
          </a:xfrm>
        </p:spPr>
        <p:txBody>
          <a:bodyPr>
            <a:normAutofit lnSpcReduction="10000"/>
          </a:bodyPr>
          <a:lstStyle/>
          <a:p>
            <a:pPr marL="0" indent="0">
              <a:buNone/>
            </a:pPr>
            <a:r>
              <a:rPr lang="en-US" b="1"/>
              <a:t>Hiện trạng</a:t>
            </a:r>
            <a:r>
              <a:rPr lang="en-US"/>
              <a:t>: chức năng quản lý tình trạng máy biến áp vẫn còn bị lỗi bên phia database. Khi cập nhật tình trang máy biến áp 2 lần trong 1 ngày.</a:t>
            </a:r>
          </a:p>
        </p:txBody>
      </p:sp>
      <p:pic>
        <p:nvPicPr>
          <p:cNvPr id="5" name="Picture 4"/>
          <p:cNvPicPr/>
          <p:nvPr/>
        </p:nvPicPr>
        <p:blipFill rotWithShape="1">
          <a:blip r:embed="rId3">
            <a:extLst>
              <a:ext uri="{28A0092B-C50C-407E-A947-70E740481C1C}">
                <a14:useLocalDpi xmlns:a14="http://schemas.microsoft.com/office/drawing/2010/main" val="0"/>
              </a:ext>
            </a:extLst>
          </a:blip>
          <a:srcRect r="14916"/>
          <a:stretch/>
        </p:blipFill>
        <p:spPr bwMode="auto">
          <a:xfrm>
            <a:off x="628650" y="2816156"/>
            <a:ext cx="7511578" cy="1527243"/>
          </a:xfrm>
          <a:prstGeom prst="rect">
            <a:avLst/>
          </a:prstGeom>
          <a:ln>
            <a:noFill/>
          </a:ln>
          <a:extLst>
            <a:ext uri="{53640926-AAD7-44D8-BBD7-CCE9431645EC}">
              <a14:shadowObscured xmlns:a14="http://schemas.microsoft.com/office/drawing/2010/main"/>
            </a:ext>
          </a:extLst>
        </p:spPr>
      </p:pic>
      <p:sp>
        <p:nvSpPr>
          <p:cNvPr id="6" name="Content Placeholder 3"/>
          <p:cNvSpPr txBox="1">
            <a:spLocks/>
          </p:cNvSpPr>
          <p:nvPr/>
        </p:nvSpPr>
        <p:spPr>
          <a:xfrm>
            <a:off x="533400" y="4419600"/>
            <a:ext cx="7848600" cy="220980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đổi</a:t>
            </a:r>
            <a:r>
              <a:rPr lang="en-US"/>
              <a:t>:  Khắc phục tình trạng lỗi database (nếu có lỗi thì hiện thông báo cho người dùng biết chứ không hiện thông báo như trên.)</a:t>
            </a:r>
          </a:p>
          <a:p>
            <a:pPr marL="0" indent="0">
              <a:buNone/>
            </a:pPr>
            <a:r>
              <a:rPr lang="en-US" b="1"/>
              <a:t>Loại yêu cầu thay đổi</a:t>
            </a:r>
            <a:r>
              <a:rPr lang="en-US"/>
              <a:t>: Bảo trì hiệu chỉnh. Do chức năng cập nhật tình trạng máy biến áp vẫn còn hiện lỗi thao tác database, cần kiểm tra các ràng buộc. </a:t>
            </a:r>
            <a:endParaRPr lang="en-US" smtClean="0"/>
          </a:p>
          <a:p>
            <a:pPr marL="0" indent="0">
              <a:buNone/>
            </a:pPr>
            <a:r>
              <a:rPr lang="en-US" b="1"/>
              <a:t>Mức ưu tiên</a:t>
            </a:r>
            <a:r>
              <a:rPr lang="en-US"/>
              <a:t>: Cao.</a:t>
            </a:r>
          </a:p>
        </p:txBody>
      </p:sp>
    </p:spTree>
    <p:extLst>
      <p:ext uri="{BB962C8B-B14F-4D97-AF65-F5344CB8AC3E}">
        <p14:creationId xmlns:p14="http://schemas.microsoft.com/office/powerpoint/2010/main" val="13894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p:txBody>
          <a:bodyPr>
            <a:normAutofit fontScale="85000" lnSpcReduction="20000"/>
          </a:bodyPr>
          <a:lstStyle/>
          <a:p>
            <a:pPr marL="0" indent="0">
              <a:buNone/>
            </a:pPr>
            <a:r>
              <a:rPr lang="en-US" b="1"/>
              <a:t>Các thành phần bị ảnh hưởng:</a:t>
            </a:r>
          </a:p>
          <a:p>
            <a:r>
              <a:rPr lang="en-US"/>
              <a:t>Chương trình: cập nhật lại file controller, model, view  của chức năng cập nhật tình trạng máy </a:t>
            </a:r>
            <a:r>
              <a:rPr lang="en-US" smtClean="0"/>
              <a:t>biến </a:t>
            </a:r>
            <a:r>
              <a:rPr lang="en-US"/>
              <a:t>áp</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r>
              <a:rPr lang="en-US" smtClean="0"/>
              <a:t>.</a:t>
            </a:r>
            <a:endParaRPr lang="en-US"/>
          </a:p>
          <a:p>
            <a:pPr marL="0" indent="0">
              <a:buNone/>
            </a:pPr>
            <a:r>
              <a:rPr lang="en-US" sz="2400" b="1"/>
              <a:t>Đề xuất giải pháp tốt </a:t>
            </a:r>
            <a:r>
              <a:rPr lang="en-US" sz="2400" b="1" smtClean="0"/>
              <a:t>nhất:</a:t>
            </a:r>
            <a:r>
              <a:rPr lang="en-US" sz="2800" b="1"/>
              <a:t> </a:t>
            </a:r>
            <a:r>
              <a:rPr lang="en-US" sz="2400" smtClean="0"/>
              <a:t>Đề </a:t>
            </a:r>
            <a:r>
              <a:rPr lang="en-US" sz="2400"/>
              <a:t>xuất giải pháp 2 vì codeIgniter hỗ trợ sẵn sử dụng nhanh chóng và dễ dàng. Cũng như tiện dụng của javascript</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59230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Cám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05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2" name="Content Placeholder 1"/>
          <p:cNvSpPr>
            <a:spLocks noGrp="1"/>
          </p:cNvSpPr>
          <p:nvPr>
            <p:ph idx="1"/>
          </p:nvPr>
        </p:nvSpPr>
        <p:spPr/>
        <p:txBody>
          <a:bodyPr/>
          <a:lstStyle/>
          <a:p>
            <a:r>
              <a:rPr lang="en-US" smtClean="0"/>
              <a:t>Phân chia theo hàng ngang, mỗi người đảm nhận 1 vai trò từ đề xuất, phân tích, phê duyệt, đặc tả, thiết kế, … 1 vài yêu cầu trong suốt quá trình làm việc.</a:t>
            </a:r>
          </a:p>
          <a:p>
            <a:r>
              <a:rPr lang="en-US" smtClean="0"/>
              <a:t>Thực hiện họp nhóm ít nhất 2 / tuần. Các thành viên báo cáo về công việc của mình. Giải quyết các khuất mắc trong quá trình bảo trì.</a:t>
            </a:r>
          </a:p>
          <a:p>
            <a:endParaRPr lang="en-US"/>
          </a:p>
        </p:txBody>
      </p:sp>
      <p:sp>
        <p:nvSpPr>
          <p:cNvPr id="12" name="Content Placeholder 11"/>
          <p:cNvSpPr>
            <a:spLocks noGrp="1"/>
          </p:cNvSpPr>
          <p:nvPr>
            <p:ph idx="10"/>
          </p:nvPr>
        </p:nvSpPr>
        <p:spPr/>
        <p:txBody>
          <a:bodyPr/>
          <a:lstStyle/>
          <a:p>
            <a:r>
              <a:rPr lang="en-US" smtClean="0"/>
              <a:t>Phân chia</a:t>
            </a:r>
            <a:endParaRPr lang="en-US"/>
          </a:p>
        </p:txBody>
      </p:sp>
    </p:spTree>
    <p:extLst>
      <p:ext uri="{BB962C8B-B14F-4D97-AF65-F5344CB8AC3E}">
        <p14:creationId xmlns:p14="http://schemas.microsoft.com/office/powerpoint/2010/main" val="6365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2005478"/>
              </p:ext>
            </p:extLst>
          </p:nvPr>
        </p:nvGraphicFramePr>
        <p:xfrm>
          <a:off x="628650" y="2449512"/>
          <a:ext cx="7753350" cy="3875088"/>
        </p:xfrm>
        <a:graphic>
          <a:graphicData uri="http://schemas.openxmlformats.org/drawingml/2006/table">
            <a:tbl>
              <a:tblPr firstRow="1" firstCol="1" bandRow="1">
                <a:tableStyleId>{5C22544A-7EE6-4342-B048-85BDC9FD1C3A}</a:tableStyleId>
              </a:tblPr>
              <a:tblGrid>
                <a:gridCol w="679193"/>
                <a:gridCol w="4070509"/>
                <a:gridCol w="3003648"/>
              </a:tblGrid>
              <a:tr h="340700">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2310091">
                <a:tc>
                  <a:txBody>
                    <a:bodyPr/>
                    <a:lstStyle/>
                    <a:p>
                      <a:pPr algn="just">
                        <a:lnSpc>
                          <a:spcPct val="107000"/>
                        </a:lnSpc>
                        <a:spcAft>
                          <a:spcPts val="800"/>
                        </a:spcAft>
                      </a:pPr>
                      <a:r>
                        <a:rPr lang="en-US" sz="1600">
                          <a:effectLst/>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Họp nhóm.</a:t>
                      </a:r>
                    </a:p>
                    <a:p>
                      <a:pPr algn="just">
                        <a:lnSpc>
                          <a:spcPct val="107000"/>
                        </a:lnSpc>
                        <a:spcAft>
                          <a:spcPts val="800"/>
                        </a:spcAft>
                      </a:pPr>
                      <a:r>
                        <a:rPr lang="en-US" sz="1600">
                          <a:effectLst/>
                        </a:rPr>
                        <a:t>Xác định năng lực, mức độ hiểu biết của thành viên đối với Framework CodeIgniter</a:t>
                      </a:r>
                    </a:p>
                    <a:p>
                      <a:pPr algn="just">
                        <a:lnSpc>
                          <a:spcPct val="107000"/>
                        </a:lnSpc>
                        <a:spcAft>
                          <a:spcPts val="800"/>
                        </a:spcAft>
                      </a:pPr>
                      <a:r>
                        <a:rPr lang="en-US" sz="1600">
                          <a:effectLst/>
                        </a:rPr>
                        <a:t>Lên kế hoạch bảo trì</a:t>
                      </a:r>
                    </a:p>
                    <a:p>
                      <a:pPr algn="just">
                        <a:lnSpc>
                          <a:spcPct val="107000"/>
                        </a:lnSpc>
                        <a:spcAft>
                          <a:spcPts val="800"/>
                        </a:spcAft>
                      </a:pPr>
                      <a:r>
                        <a:rPr lang="en-US" sz="1600">
                          <a:effectLst/>
                        </a:rPr>
                        <a:t>Lên kế hoạch tập huấn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a:t>
                      </a:r>
                    </a:p>
                    <a:p>
                      <a:pPr algn="just">
                        <a:lnSpc>
                          <a:spcPct val="107000"/>
                        </a:lnSpc>
                        <a:spcAft>
                          <a:spcPts val="800"/>
                        </a:spcAft>
                      </a:pPr>
                      <a:r>
                        <a:rPr lang="en-US" sz="1600">
                          <a:effectLst/>
                        </a:rPr>
                        <a:t>Lập kế hoạch.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224297">
                <a:tc>
                  <a:txBody>
                    <a:bodyPr/>
                    <a:lstStyle/>
                    <a:p>
                      <a:pPr algn="just">
                        <a:lnSpc>
                          <a:spcPct val="107000"/>
                        </a:lnSpc>
                        <a:spcAft>
                          <a:spcPts val="800"/>
                        </a:spcAft>
                      </a:pPr>
                      <a:r>
                        <a:rPr lang="en-US" sz="1600">
                          <a:effectLst/>
                        </a:rPr>
                        <a:t>5 - 10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 sử dụng phần mềm.</a:t>
                      </a:r>
                    </a:p>
                    <a:p>
                      <a:pPr algn="just">
                        <a:lnSpc>
                          <a:spcPct val="107000"/>
                        </a:lnSpc>
                        <a:spcAft>
                          <a:spcPts val="800"/>
                        </a:spcAft>
                      </a:pPr>
                      <a:r>
                        <a:rPr lang="en-US" sz="1600">
                          <a:effectLst/>
                        </a:rPr>
                        <a:t>Các thành viên sử dụng, phát hiện lỗi và ghi chú lại các lỗi trong quá trình sử dụng.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70247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996313"/>
              </p:ext>
            </p:extLst>
          </p:nvPr>
        </p:nvGraphicFramePr>
        <p:xfrm>
          <a:off x="-1" y="2449512"/>
          <a:ext cx="9144001" cy="3798888"/>
        </p:xfrm>
        <a:graphic>
          <a:graphicData uri="http://schemas.openxmlformats.org/drawingml/2006/table">
            <a:tbl>
              <a:tblPr firstRow="1" firstCol="1" bandRow="1">
                <a:tableStyleId>{5C22544A-7EE6-4342-B048-85BDC9FD1C3A}</a:tableStyleId>
              </a:tblPr>
              <a:tblGrid>
                <a:gridCol w="801014"/>
                <a:gridCol w="3669886"/>
                <a:gridCol w="4673101"/>
              </a:tblGrid>
              <a:tr h="447567">
                <a:tc>
                  <a:txBody>
                    <a:bodyPr/>
                    <a:lstStyle/>
                    <a:p>
                      <a:pPr algn="just">
                        <a:lnSpc>
                          <a:spcPct val="107000"/>
                        </a:lnSpc>
                        <a:spcAft>
                          <a:spcPts val="800"/>
                        </a:spcAft>
                      </a:pPr>
                      <a:r>
                        <a:rPr lang="en-US" sz="1600">
                          <a:effectLst/>
                          <a:latin typeface="+mn-lt"/>
                        </a:rPr>
                        <a:t>Tuần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Nội dung</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Công việc của thành viên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r>
              <a:tr h="3351321">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11</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Họp nhóm.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Các thành viên thảo luận về các lỗi thu thập được trong quá trình sử dụng.</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sự tác động của các yêu cầu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mức độ ưu tiên của các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công công việc bảo trì tương ứng với đề xuất.</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Lương Đức Duy:</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Tổng hợp các đề xuất thay đổi.</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Phân công các đề xuất cho các thành viên.</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Ngô Minh Phương, Trần Thanh Điền, Hồ Hữu Nhân:</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Lập phiếu đề xuất, phân tích sự tác động đối với các đề xuất được phân công.</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 </a:t>
                      </a:r>
                    </a:p>
                  </a:txBody>
                  <a:tcPr marL="68580" marR="68580"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9332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9004085"/>
              </p:ext>
            </p:extLst>
          </p:nvPr>
        </p:nvGraphicFramePr>
        <p:xfrm>
          <a:off x="0" y="2449511"/>
          <a:ext cx="9144000" cy="4408488"/>
        </p:xfrm>
        <a:graphic>
          <a:graphicData uri="http://schemas.openxmlformats.org/drawingml/2006/table">
            <a:tbl>
              <a:tblPr firstRow="1" firstCol="1" bandRow="1">
                <a:tableStyleId>{5C22544A-7EE6-4342-B048-85BDC9FD1C3A}</a:tableStyleId>
              </a:tblPr>
              <a:tblGrid>
                <a:gridCol w="801014"/>
                <a:gridCol w="4800600"/>
                <a:gridCol w="3542386"/>
              </a:tblGrid>
              <a:tr h="276308">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596719">
                <a:tc>
                  <a:txBody>
                    <a:bodyPr/>
                    <a:lstStyle/>
                    <a:p>
                      <a:pPr algn="just">
                        <a:lnSpc>
                          <a:spcPct val="107000"/>
                        </a:lnSpc>
                        <a:spcAft>
                          <a:spcPts val="800"/>
                        </a:spcAft>
                      </a:pPr>
                      <a:r>
                        <a:rPr lang="en-US" sz="1600">
                          <a:effectLst/>
                        </a:rPr>
                        <a:t>12-13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Thiết kế</a:t>
                      </a:r>
                    </a:p>
                    <a:p>
                      <a:pPr algn="just">
                        <a:lnSpc>
                          <a:spcPct val="107000"/>
                        </a:lnSpc>
                        <a:spcAft>
                          <a:spcPts val="800"/>
                        </a:spcAft>
                      </a:pPr>
                      <a:r>
                        <a:rPr lang="en-US" sz="1600">
                          <a:effectLst/>
                        </a:rPr>
                        <a:t>Họp nhóm thảo luận về các vấn đề khuất mắc trong quá trình thiết kế</a:t>
                      </a:r>
                    </a:p>
                    <a:p>
                      <a:pPr algn="just">
                        <a:lnSpc>
                          <a:spcPct val="107000"/>
                        </a:lnSpc>
                        <a:spcAft>
                          <a:spcPts val="800"/>
                        </a:spcAft>
                      </a:pPr>
                      <a:r>
                        <a:rPr lang="en-US" sz="1600">
                          <a:effectLst/>
                        </a:rPr>
                        <a:t>Tập huấn các thành viên các kỹ năng cần thiết liên quan đến sản phẩm cần bảo trì</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a:t>
                      </a:r>
                    </a:p>
                    <a:p>
                      <a:pPr algn="just">
                        <a:lnSpc>
                          <a:spcPct val="107000"/>
                        </a:lnSpc>
                        <a:spcAft>
                          <a:spcPts val="800"/>
                        </a:spcAft>
                      </a:pPr>
                      <a:r>
                        <a:rPr lang="en-US" sz="1600">
                          <a:effectLst/>
                        </a:rPr>
                        <a:t>Họp nhóm thảo luận về các vấn đề khuất mắc trong quá trình cài đặt.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662433">
                <a:tc>
                  <a:txBody>
                    <a:bodyPr/>
                    <a:lstStyle/>
                    <a:p>
                      <a:pPr algn="just">
                        <a:lnSpc>
                          <a:spcPct val="107000"/>
                        </a:lnSpc>
                        <a:spcAft>
                          <a:spcPts val="80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Kiểm thử</a:t>
                      </a:r>
                    </a:p>
                    <a:p>
                      <a:pPr algn="just">
                        <a:lnSpc>
                          <a:spcPct val="107000"/>
                        </a:lnSpc>
                        <a:spcAft>
                          <a:spcPts val="800"/>
                        </a:spcAft>
                      </a:pPr>
                      <a:r>
                        <a:rPr lang="en-US" sz="1600">
                          <a:effectLst/>
                        </a:rPr>
                        <a:t>Họp nhóm, tổng hợp kết quả kiểm thử</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Viết slide báo cáo</a:t>
                      </a:r>
                    </a:p>
                    <a:p>
                      <a:pPr algn="just">
                        <a:lnSpc>
                          <a:spcPct val="107000"/>
                        </a:lnSpc>
                        <a:spcAft>
                          <a:spcPts val="800"/>
                        </a:spcAft>
                      </a:pPr>
                      <a:r>
                        <a:rPr lang="en-US" sz="1600">
                          <a:effectLst/>
                        </a:rPr>
                        <a:t>Họp nhóm tổng hợp tài liệu, thống nhất về nội dung báo cáo.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 viết slide báo cáo.</a:t>
                      </a:r>
                    </a:p>
                    <a:p>
                      <a:pPr algn="just">
                        <a:lnSpc>
                          <a:spcPct val="107000"/>
                        </a:lnSpc>
                        <a:spcAft>
                          <a:spcPts val="800"/>
                        </a:spcAft>
                      </a:pPr>
                      <a:r>
                        <a:rPr lang="en-US" sz="1600">
                          <a:effectLst/>
                        </a:rPr>
                        <a:t>Ngô Minh Phương, Hồ Hữu Nhân, Trần Thanh Điền: tổng hợp tài liệu.</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18032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pPr lvl="0"/>
            <a:r>
              <a:rPr lang="en-US"/>
              <a:t>Nhân sự: Lương Đức Duy, Ngô Minh Phương, Hồ Hữu Nhân, Trần Thanh Điền.</a:t>
            </a:r>
          </a:p>
          <a:p>
            <a:pPr lvl="0"/>
            <a:r>
              <a:rPr lang="en-US"/>
              <a:t>Công </a:t>
            </a:r>
            <a:r>
              <a:rPr lang="en-US" smtClean="0"/>
              <a:t>cụ</a:t>
            </a:r>
            <a:endParaRPr lang="en-US"/>
          </a:p>
        </p:txBody>
      </p:sp>
      <p:sp>
        <p:nvSpPr>
          <p:cNvPr id="12" name="Content Placeholder 11"/>
          <p:cNvSpPr>
            <a:spLocks noGrp="1"/>
          </p:cNvSpPr>
          <p:nvPr>
            <p:ph idx="10"/>
          </p:nvPr>
        </p:nvSpPr>
        <p:spPr/>
        <p:txBody>
          <a:bodyPr/>
          <a:lstStyle/>
          <a:p>
            <a:r>
              <a:rPr lang="en-US" smtClean="0"/>
              <a:t>Tài nguyên</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081" y="3733800"/>
            <a:ext cx="914400" cy="914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299" y="5118795"/>
            <a:ext cx="1302563" cy="12991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454" y="5232500"/>
            <a:ext cx="1071770" cy="1071770"/>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11082" t="10022" r="14067" b="10489"/>
          <a:stretch/>
        </p:blipFill>
        <p:spPr>
          <a:xfrm>
            <a:off x="224307" y="5120685"/>
            <a:ext cx="1295400" cy="1295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931" y="5124285"/>
            <a:ext cx="1288200" cy="128820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390" y="3706080"/>
            <a:ext cx="969841" cy="96984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9816" y="5237475"/>
            <a:ext cx="1081522" cy="1061821"/>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307" y="3748884"/>
            <a:ext cx="884233" cy="884233"/>
          </a:xfrm>
          <a:prstGeom prst="rect">
            <a:avLst/>
          </a:prstGeom>
        </p:spPr>
      </p:pic>
      <p:pic>
        <p:nvPicPr>
          <p:cNvPr id="17" name="Picture 16"/>
          <p:cNvPicPr>
            <a:picLocks noChangeAspect="1"/>
          </p:cNvPicPr>
          <p:nvPr/>
        </p:nvPicPr>
        <p:blipFill rotWithShape="1">
          <a:blip r:embed="rId11">
            <a:extLst>
              <a:ext uri="{28A0092B-C50C-407E-A947-70E740481C1C}">
                <a14:useLocalDpi xmlns:a14="http://schemas.microsoft.com/office/drawing/2010/main" val="0"/>
              </a:ext>
            </a:extLst>
          </a:blip>
          <a:srcRect l="10828" t="33467" r="12764" b="33266"/>
          <a:stretch/>
        </p:blipFill>
        <p:spPr>
          <a:xfrm>
            <a:off x="5284330" y="3581400"/>
            <a:ext cx="3733801" cy="1219200"/>
          </a:xfrm>
          <a:prstGeom prst="rect">
            <a:avLst/>
          </a:prstGeom>
        </p:spPr>
      </p:pic>
      <p:sp>
        <p:nvSpPr>
          <p:cNvPr id="18" name="TextBox 17"/>
          <p:cNvSpPr txBox="1"/>
          <p:nvPr/>
        </p:nvSpPr>
        <p:spPr>
          <a:xfrm>
            <a:off x="0" y="4680927"/>
            <a:ext cx="1543179" cy="369332"/>
          </a:xfrm>
          <a:prstGeom prst="rect">
            <a:avLst/>
          </a:prstGeom>
          <a:noFill/>
        </p:spPr>
        <p:txBody>
          <a:bodyPr wrap="none" rtlCol="0">
            <a:spAutoFit/>
          </a:bodyPr>
          <a:lstStyle/>
          <a:p>
            <a:r>
              <a:rPr lang="en-US" smtClean="0"/>
              <a:t>Sublime Text 2</a:t>
            </a:r>
            <a:endParaRPr lang="en-US"/>
          </a:p>
        </p:txBody>
      </p:sp>
      <p:sp>
        <p:nvSpPr>
          <p:cNvPr id="19" name="TextBox 18"/>
          <p:cNvSpPr txBox="1"/>
          <p:nvPr/>
        </p:nvSpPr>
        <p:spPr>
          <a:xfrm>
            <a:off x="1671866" y="4680927"/>
            <a:ext cx="1370888" cy="369332"/>
          </a:xfrm>
          <a:prstGeom prst="rect">
            <a:avLst/>
          </a:prstGeom>
          <a:noFill/>
        </p:spPr>
        <p:txBody>
          <a:bodyPr wrap="none" rtlCol="0">
            <a:spAutoFit/>
          </a:bodyPr>
          <a:lstStyle/>
          <a:p>
            <a:r>
              <a:rPr lang="en-US" smtClean="0"/>
              <a:t>Crunch 1.8.3</a:t>
            </a:r>
            <a:endParaRPr lang="en-US"/>
          </a:p>
        </p:txBody>
      </p:sp>
      <p:sp>
        <p:nvSpPr>
          <p:cNvPr id="20" name="TextBox 19"/>
          <p:cNvSpPr txBox="1"/>
          <p:nvPr/>
        </p:nvSpPr>
        <p:spPr>
          <a:xfrm>
            <a:off x="3392279" y="4680927"/>
            <a:ext cx="1343060" cy="369332"/>
          </a:xfrm>
          <a:prstGeom prst="rect">
            <a:avLst/>
          </a:prstGeom>
          <a:noFill/>
        </p:spPr>
        <p:txBody>
          <a:bodyPr wrap="none" rtlCol="0">
            <a:spAutoFit/>
          </a:bodyPr>
          <a:lstStyle/>
          <a:p>
            <a:r>
              <a:rPr lang="en-US" smtClean="0"/>
              <a:t>Bracket 0.43</a:t>
            </a:r>
            <a:endParaRPr lang="en-US"/>
          </a:p>
        </p:txBody>
      </p:sp>
      <p:sp>
        <p:nvSpPr>
          <p:cNvPr id="21" name="TextBox 20"/>
          <p:cNvSpPr txBox="1"/>
          <p:nvPr/>
        </p:nvSpPr>
        <p:spPr>
          <a:xfrm>
            <a:off x="6494237" y="4680927"/>
            <a:ext cx="1303562" cy="369332"/>
          </a:xfrm>
          <a:prstGeom prst="rect">
            <a:avLst/>
          </a:prstGeom>
          <a:noFill/>
        </p:spPr>
        <p:txBody>
          <a:bodyPr wrap="none" rtlCol="0">
            <a:spAutoFit/>
          </a:bodyPr>
          <a:lstStyle/>
          <a:p>
            <a:r>
              <a:rPr lang="en-US" smtClean="0"/>
              <a:t>XAMPP v3.x</a:t>
            </a:r>
            <a:endParaRPr lang="en-US"/>
          </a:p>
        </p:txBody>
      </p:sp>
      <p:sp>
        <p:nvSpPr>
          <p:cNvPr id="22" name="TextBox 21"/>
          <p:cNvSpPr txBox="1"/>
          <p:nvPr/>
        </p:nvSpPr>
        <p:spPr>
          <a:xfrm>
            <a:off x="102531" y="6455373"/>
            <a:ext cx="1545808" cy="369332"/>
          </a:xfrm>
          <a:prstGeom prst="rect">
            <a:avLst/>
          </a:prstGeom>
          <a:noFill/>
        </p:spPr>
        <p:txBody>
          <a:bodyPr wrap="none" rtlCol="0">
            <a:spAutoFit/>
          </a:bodyPr>
          <a:lstStyle/>
          <a:p>
            <a:r>
              <a:rPr lang="en-US" smtClean="0"/>
              <a:t>Mozlla Firefox</a:t>
            </a:r>
            <a:endParaRPr lang="en-US"/>
          </a:p>
        </p:txBody>
      </p:sp>
      <p:sp>
        <p:nvSpPr>
          <p:cNvPr id="23" name="TextBox 22"/>
          <p:cNvSpPr txBox="1"/>
          <p:nvPr/>
        </p:nvSpPr>
        <p:spPr>
          <a:xfrm>
            <a:off x="2009283" y="6455373"/>
            <a:ext cx="1700594" cy="369332"/>
          </a:xfrm>
          <a:prstGeom prst="rect">
            <a:avLst/>
          </a:prstGeom>
          <a:noFill/>
        </p:spPr>
        <p:txBody>
          <a:bodyPr wrap="none" rtlCol="0">
            <a:spAutoFit/>
          </a:bodyPr>
          <a:lstStyle/>
          <a:p>
            <a:r>
              <a:rPr lang="en-US" smtClean="0"/>
              <a:t>Google Chrome</a:t>
            </a:r>
            <a:endParaRPr lang="en-US"/>
          </a:p>
        </p:txBody>
      </p:sp>
      <p:sp>
        <p:nvSpPr>
          <p:cNvPr id="24" name="TextBox 23"/>
          <p:cNvSpPr txBox="1"/>
          <p:nvPr/>
        </p:nvSpPr>
        <p:spPr>
          <a:xfrm>
            <a:off x="3927714" y="6455373"/>
            <a:ext cx="1615250" cy="369332"/>
          </a:xfrm>
          <a:prstGeom prst="rect">
            <a:avLst/>
          </a:prstGeom>
          <a:noFill/>
        </p:spPr>
        <p:txBody>
          <a:bodyPr wrap="none" rtlCol="0">
            <a:spAutoFit/>
          </a:bodyPr>
          <a:lstStyle/>
          <a:p>
            <a:r>
              <a:rPr lang="en-US" smtClean="0"/>
              <a:t>Microsoft Excel</a:t>
            </a:r>
            <a:endParaRPr lang="en-US"/>
          </a:p>
        </p:txBody>
      </p:sp>
      <p:sp>
        <p:nvSpPr>
          <p:cNvPr id="25" name="TextBox 24"/>
          <p:cNvSpPr txBox="1"/>
          <p:nvPr/>
        </p:nvSpPr>
        <p:spPr>
          <a:xfrm>
            <a:off x="5672384" y="6455373"/>
            <a:ext cx="1658916" cy="369332"/>
          </a:xfrm>
          <a:prstGeom prst="rect">
            <a:avLst/>
          </a:prstGeom>
          <a:noFill/>
        </p:spPr>
        <p:txBody>
          <a:bodyPr wrap="none" rtlCol="0">
            <a:spAutoFit/>
          </a:bodyPr>
          <a:lstStyle/>
          <a:p>
            <a:r>
              <a:rPr lang="en-US" smtClean="0"/>
              <a:t>Microsoft Word</a:t>
            </a:r>
            <a:endParaRPr lang="en-US"/>
          </a:p>
        </p:txBody>
      </p:sp>
      <p:sp>
        <p:nvSpPr>
          <p:cNvPr id="26" name="TextBox 25"/>
          <p:cNvSpPr txBox="1"/>
          <p:nvPr/>
        </p:nvSpPr>
        <p:spPr>
          <a:xfrm>
            <a:off x="7880999" y="6455373"/>
            <a:ext cx="825867" cy="369332"/>
          </a:xfrm>
          <a:prstGeom prst="rect">
            <a:avLst/>
          </a:prstGeom>
          <a:noFill/>
        </p:spPr>
        <p:txBody>
          <a:bodyPr wrap="none" rtlCol="0">
            <a:spAutoFit/>
          </a:bodyPr>
          <a:lstStyle/>
          <a:p>
            <a:r>
              <a:rPr lang="en-US" smtClean="0"/>
              <a:t>Github</a:t>
            </a:r>
            <a:endParaRPr lang="en-US"/>
          </a:p>
        </p:txBody>
      </p:sp>
    </p:spTree>
    <p:extLst>
      <p:ext uri="{BB962C8B-B14F-4D97-AF65-F5344CB8AC3E}">
        <p14:creationId xmlns:p14="http://schemas.microsoft.com/office/powerpoint/2010/main" val="12570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yColor">
      <a:dk1>
        <a:srgbClr val="000000"/>
      </a:dk1>
      <a:lt1>
        <a:srgbClr val="FFFFFF"/>
      </a:lt1>
      <a:dk2>
        <a:srgbClr val="3F3F3F"/>
      </a:dk2>
      <a:lt2>
        <a:srgbClr val="FFFFFF"/>
      </a:lt2>
      <a:accent1>
        <a:srgbClr val="00B050"/>
      </a:accent1>
      <a:accent2>
        <a:srgbClr val="00B0F0"/>
      </a:accent2>
      <a:accent3>
        <a:srgbClr val="E20000"/>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5062</Words>
  <Application>Microsoft Office PowerPoint</Application>
  <PresentationFormat>On-screen Show (4:3)</PresentationFormat>
  <Paragraphs>655</Paragraphs>
  <Slides>45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Symbol</vt:lpstr>
      <vt:lpstr>Times New Roman</vt:lpstr>
      <vt:lpstr>Office Theme</vt:lpstr>
      <vt:lpstr>Báo cáo Bảo trì sản phẩm Website Quản lý máy biến áp</vt:lpstr>
      <vt:lpstr>PowerPoint Presentation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Đề xuất thay đổi</vt:lpstr>
      <vt:lpstr>Yêu cầu 1</vt:lpstr>
      <vt:lpstr>Yêu cầu 1</vt:lpstr>
      <vt:lpstr>Yêu cầu 2</vt:lpstr>
      <vt:lpstr>Yêu cầu 2</vt:lpstr>
      <vt:lpstr>Yêu cầu 3</vt:lpstr>
      <vt:lpstr>Yêu cầu 3</vt:lpstr>
      <vt:lpstr>Yêu cầu 5</vt:lpstr>
      <vt:lpstr>Yêu cầu 5</vt:lpstr>
      <vt:lpstr>Yêu cầu 4</vt:lpstr>
      <vt:lpstr>Yêu cầu 4</vt:lpstr>
      <vt:lpstr>Yêu cầu 8</vt:lpstr>
      <vt:lpstr>Yêu cầu 8</vt:lpstr>
      <vt:lpstr>Yêu cầu 9</vt:lpstr>
      <vt:lpstr>Yêu cầu 9</vt:lpstr>
      <vt:lpstr>Yêu cầu 6</vt:lpstr>
      <vt:lpstr>Yêu cầu 7</vt:lpstr>
      <vt:lpstr>Yêu cầu 7</vt:lpstr>
      <vt:lpstr>Yêu cầu 10</vt:lpstr>
      <vt:lpstr>Yêu cầu 10</vt:lpstr>
      <vt:lpstr>Yêu cầu 11</vt:lpstr>
      <vt:lpstr>Yêu cầu 11</vt:lpstr>
      <vt:lpstr>Yêu cầu 12</vt:lpstr>
      <vt:lpstr>Yêu cầu 12</vt:lpstr>
      <vt:lpstr>Yêu cầu 13</vt:lpstr>
      <vt:lpstr>Yêu cầu 13</vt:lpstr>
      <vt:lpstr>Cám ơn!</vt:lpstr>
    </vt:vector>
  </TitlesOfParts>
  <Company>Ghost Viet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Hiện trạng Bất Bình Đẳng Giới trong cộng đồng người dân tộc thiểu số</dc:title>
  <dc:creator>Thanh An</dc:creator>
  <cp:lastModifiedBy>Đức Duy Lương</cp:lastModifiedBy>
  <cp:revision>311</cp:revision>
  <dcterms:created xsi:type="dcterms:W3CDTF">2014-09-05T01:25:09Z</dcterms:created>
  <dcterms:modified xsi:type="dcterms:W3CDTF">2014-11-13T03:20:15Z</dcterms:modified>
</cp:coreProperties>
</file>