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30"/>
  </p:notesMasterIdLst>
  <p:handoutMasterIdLst>
    <p:handoutMasterId r:id="rId31"/>
  </p:handoutMasterIdLst>
  <p:sldIdLst>
    <p:sldId id="256" r:id="rId2"/>
    <p:sldId id="277" r:id="rId3"/>
    <p:sldId id="275" r:id="rId4"/>
    <p:sldId id="267" r:id="rId5"/>
    <p:sldId id="290" r:id="rId6"/>
    <p:sldId id="291" r:id="rId7"/>
    <p:sldId id="292" r:id="rId8"/>
    <p:sldId id="293" r:id="rId9"/>
    <p:sldId id="294" r:id="rId10"/>
    <p:sldId id="295" r:id="rId11"/>
    <p:sldId id="297" r:id="rId12"/>
    <p:sldId id="296" r:id="rId13"/>
    <p:sldId id="298" r:id="rId14"/>
    <p:sldId id="299" r:id="rId15"/>
    <p:sldId id="300" r:id="rId16"/>
    <p:sldId id="301" r:id="rId17"/>
    <p:sldId id="302" r:id="rId18"/>
    <p:sldId id="303" r:id="rId19"/>
    <p:sldId id="271" r:id="rId20"/>
    <p:sldId id="260" r:id="rId21"/>
    <p:sldId id="304" r:id="rId22"/>
    <p:sldId id="305" r:id="rId23"/>
    <p:sldId id="306" r:id="rId24"/>
    <p:sldId id="307" r:id="rId25"/>
    <p:sldId id="308" r:id="rId26"/>
    <p:sldId id="309" r:id="rId27"/>
    <p:sldId id="310"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1A7FC6"/>
    <a:srgbClr val="F92B3F"/>
    <a:srgbClr val="DFDF03"/>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32" autoAdjust="0"/>
  </p:normalViewPr>
  <p:slideViewPr>
    <p:cSldViewPr>
      <p:cViewPr varScale="1">
        <p:scale>
          <a:sx n="76" d="100"/>
          <a:sy n="76" d="100"/>
        </p:scale>
        <p:origin x="1642"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Lương Đức Duy</c:v>
                </c:pt>
              </c:strCache>
            </c:strRef>
          </c:tx>
          <c:spPr>
            <a:ln w="28575" cap="rnd">
              <a:solidFill>
                <a:schemeClr val="accent1"/>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2</c:v>
                </c:pt>
                <c:pt idx="2">
                  <c:v>4</c:v>
                </c:pt>
                <c:pt idx="3">
                  <c:v>4</c:v>
                </c:pt>
                <c:pt idx="4">
                  <c:v>5</c:v>
                </c:pt>
                <c:pt idx="5">
                  <c:v>4</c:v>
                </c:pt>
              </c:numCache>
            </c:numRef>
          </c:val>
        </c:ser>
        <c:dLbls>
          <c:showLegendKey val="0"/>
          <c:showVal val="0"/>
          <c:showCatName val="0"/>
          <c:showSerName val="0"/>
          <c:showPercent val="0"/>
          <c:showBubbleSize val="0"/>
        </c:dLbls>
        <c:axId val="545479600"/>
        <c:axId val="545481168"/>
      </c:radarChart>
      <c:catAx>
        <c:axId val="54547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481168"/>
        <c:crosses val="autoZero"/>
        <c:auto val="1"/>
        <c:lblAlgn val="ctr"/>
        <c:lblOffset val="100"/>
        <c:noMultiLvlLbl val="0"/>
      </c:catAx>
      <c:valAx>
        <c:axId val="54548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479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Ngô Minh PHương</c:v>
                </c:pt>
              </c:strCache>
            </c:strRef>
          </c:tx>
          <c:spPr>
            <a:ln w="28575" cap="rnd">
              <a:solidFill>
                <a:schemeClr val="accent3"/>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4</c:v>
                </c:pt>
                <c:pt idx="2">
                  <c:v>3</c:v>
                </c:pt>
                <c:pt idx="3">
                  <c:v>2</c:v>
                </c:pt>
                <c:pt idx="4">
                  <c:v>3</c:v>
                </c:pt>
                <c:pt idx="5">
                  <c:v>4</c:v>
                </c:pt>
              </c:numCache>
            </c:numRef>
          </c:val>
        </c:ser>
        <c:dLbls>
          <c:showLegendKey val="0"/>
          <c:showVal val="0"/>
          <c:showCatName val="0"/>
          <c:showSerName val="0"/>
          <c:showPercent val="0"/>
          <c:showBubbleSize val="0"/>
        </c:dLbls>
        <c:axId val="363935128"/>
        <c:axId val="363931600"/>
      </c:radarChart>
      <c:catAx>
        <c:axId val="363935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3931600"/>
        <c:crosses val="autoZero"/>
        <c:auto val="1"/>
        <c:lblAlgn val="ctr"/>
        <c:lblOffset val="100"/>
        <c:noMultiLvlLbl val="0"/>
      </c:catAx>
      <c:valAx>
        <c:axId val="363931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3935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Hồ Hữu Nhân</c:v>
                </c:pt>
              </c:strCache>
            </c:strRef>
          </c:tx>
          <c:spPr>
            <a:ln w="28575" cap="rnd">
              <a:solidFill>
                <a:schemeClr val="accent2"/>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1</c:v>
                </c:pt>
                <c:pt idx="3">
                  <c:v>2</c:v>
                </c:pt>
                <c:pt idx="4">
                  <c:v>1</c:v>
                </c:pt>
                <c:pt idx="5">
                  <c:v>3</c:v>
                </c:pt>
              </c:numCache>
            </c:numRef>
          </c:val>
        </c:ser>
        <c:dLbls>
          <c:showLegendKey val="0"/>
          <c:showVal val="0"/>
          <c:showCatName val="0"/>
          <c:showSerName val="0"/>
          <c:showPercent val="0"/>
          <c:showBubbleSize val="0"/>
        </c:dLbls>
        <c:axId val="545479992"/>
        <c:axId val="545476072"/>
      </c:radarChart>
      <c:catAx>
        <c:axId val="545479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476072"/>
        <c:crosses val="autoZero"/>
        <c:auto val="1"/>
        <c:lblAlgn val="ctr"/>
        <c:lblOffset val="100"/>
        <c:noMultiLvlLbl val="0"/>
      </c:catAx>
      <c:valAx>
        <c:axId val="545476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479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Trần Thanh Điền</c:v>
                </c:pt>
              </c:strCache>
            </c:strRef>
          </c:tx>
          <c:spPr>
            <a:ln w="28575" cap="rnd">
              <a:solidFill>
                <a:schemeClr val="accent4"/>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2</c:v>
                </c:pt>
                <c:pt idx="3">
                  <c:v>2</c:v>
                </c:pt>
                <c:pt idx="4">
                  <c:v>1</c:v>
                </c:pt>
                <c:pt idx="5">
                  <c:v>3</c:v>
                </c:pt>
              </c:numCache>
            </c:numRef>
          </c:val>
        </c:ser>
        <c:dLbls>
          <c:showLegendKey val="0"/>
          <c:showVal val="0"/>
          <c:showCatName val="0"/>
          <c:showSerName val="0"/>
          <c:showPercent val="0"/>
          <c:showBubbleSize val="0"/>
        </c:dLbls>
        <c:axId val="545472544"/>
        <c:axId val="545482736"/>
      </c:radarChart>
      <c:catAx>
        <c:axId val="5454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482736"/>
        <c:crosses val="autoZero"/>
        <c:auto val="1"/>
        <c:lblAlgn val="ctr"/>
        <c:lblOffset val="100"/>
        <c:noMultiLvlLbl val="0"/>
      </c:catAx>
      <c:valAx>
        <c:axId val="545482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472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8B9DD-B566-4B6A-B565-2033BF7FCCF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6B129AF-869F-4717-B17D-4EEE063615BF}">
      <dgm:prSet phldrT="[Text]" custT="1"/>
      <dgm:spPr/>
      <dgm:t>
        <a:bodyPr/>
        <a:lstStyle/>
        <a:p>
          <a:r>
            <a:rPr lang="en-US" sz="2000" smtClean="0"/>
            <a:t>Lương Đức Duy</a:t>
          </a:r>
          <a:endParaRPr lang="en-US" sz="2000"/>
        </a:p>
      </dgm:t>
    </dgm:pt>
    <dgm:pt modelId="{5111BFE0-56C9-42EB-B487-B4DB5DD99D98}" type="parTrans" cxnId="{8A8463E6-3E7B-466A-AA90-3BBDD27A8BA7}">
      <dgm:prSet/>
      <dgm:spPr/>
      <dgm:t>
        <a:bodyPr/>
        <a:lstStyle/>
        <a:p>
          <a:endParaRPr lang="en-US" sz="1200"/>
        </a:p>
      </dgm:t>
    </dgm:pt>
    <dgm:pt modelId="{A2E133B8-88C8-41ED-9337-BD7590EDCEC8}" type="sibTrans" cxnId="{8A8463E6-3E7B-466A-AA90-3BBDD27A8BA7}">
      <dgm:prSet/>
      <dgm:spPr/>
    </dgm:pt>
    <dgm:pt modelId="{A3F4B639-3C25-41D9-BAF6-E95C1BF754D5}" type="asst">
      <dgm:prSet phldrT="[Text]" custT="1"/>
      <dgm:spPr/>
      <dgm:t>
        <a:bodyPr/>
        <a:lstStyle/>
        <a:p>
          <a:r>
            <a:rPr lang="en-US" sz="2000" smtClean="0"/>
            <a:t>Ngô Minh Phương</a:t>
          </a:r>
          <a:endParaRPr lang="en-US" sz="2000"/>
        </a:p>
      </dgm:t>
    </dgm:pt>
    <dgm:pt modelId="{1BA408A6-5F25-4AEB-9DE2-CE9CFC7E5B71}" type="parTrans" cxnId="{086C148C-B4AD-4E5E-A745-B3C71EF6511A}">
      <dgm:prSet/>
      <dgm:spPr/>
      <dgm:t>
        <a:bodyPr/>
        <a:lstStyle/>
        <a:p>
          <a:endParaRPr lang="en-US" sz="1200"/>
        </a:p>
      </dgm:t>
    </dgm:pt>
    <dgm:pt modelId="{7044F766-C69E-42C1-9E5A-91BD8BAB7AB2}" type="sibTrans" cxnId="{086C148C-B4AD-4E5E-A745-B3C71EF6511A}">
      <dgm:prSet/>
      <dgm:spPr/>
      <dgm:t>
        <a:bodyPr/>
        <a:lstStyle/>
        <a:p>
          <a:endParaRPr lang="en-US" sz="1200"/>
        </a:p>
      </dgm:t>
    </dgm:pt>
    <dgm:pt modelId="{30EDA5EE-7C55-4A70-B036-5E4D0243605B}">
      <dgm:prSet phldrT="[Text]" custT="1"/>
      <dgm:spPr/>
      <dgm:t>
        <a:bodyPr/>
        <a:lstStyle/>
        <a:p>
          <a:r>
            <a:rPr lang="en-US" sz="2000" smtClean="0"/>
            <a:t>Trần Thanh Điền</a:t>
          </a:r>
          <a:endParaRPr lang="en-US" sz="2000"/>
        </a:p>
      </dgm:t>
    </dgm:pt>
    <dgm:pt modelId="{31FDC96C-EAE8-410E-96DA-E0DD0F5F7586}" type="parTrans" cxnId="{1808165F-A0EF-4ED5-BA96-81F889632FFB}">
      <dgm:prSet/>
      <dgm:spPr/>
      <dgm:t>
        <a:bodyPr/>
        <a:lstStyle/>
        <a:p>
          <a:endParaRPr lang="en-US" sz="1200"/>
        </a:p>
      </dgm:t>
    </dgm:pt>
    <dgm:pt modelId="{87AFFDEF-904B-4263-BF81-9DACBFDF6985}" type="sibTrans" cxnId="{1808165F-A0EF-4ED5-BA96-81F889632FFB}">
      <dgm:prSet/>
      <dgm:spPr/>
      <dgm:t>
        <a:bodyPr/>
        <a:lstStyle/>
        <a:p>
          <a:endParaRPr lang="en-US" sz="1200"/>
        </a:p>
      </dgm:t>
    </dgm:pt>
    <dgm:pt modelId="{56724027-9426-44CC-832A-389CFC5CEB30}" type="asst">
      <dgm:prSet phldrT="[Text]" custT="1"/>
      <dgm:spPr/>
      <dgm:t>
        <a:bodyPr/>
        <a:lstStyle/>
        <a:p>
          <a:r>
            <a:rPr lang="en-US" sz="2000" smtClean="0"/>
            <a:t>Hồ Hữu Nhân</a:t>
          </a:r>
          <a:endParaRPr lang="en-US" sz="2000"/>
        </a:p>
      </dgm:t>
    </dgm:pt>
    <dgm:pt modelId="{51D9D0DB-910B-43D6-A78B-2FAD4B91A4ED}" type="parTrans" cxnId="{0D4FA545-FFF8-4E0D-86B7-0A082A85258B}">
      <dgm:prSet/>
      <dgm:spPr/>
      <dgm:t>
        <a:bodyPr/>
        <a:lstStyle/>
        <a:p>
          <a:endParaRPr lang="en-US" sz="1200"/>
        </a:p>
      </dgm:t>
    </dgm:pt>
    <dgm:pt modelId="{EC4335F2-FE33-4720-9C2B-9C2EF2EF9AA3}" type="sibTrans" cxnId="{0D4FA545-FFF8-4E0D-86B7-0A082A85258B}">
      <dgm:prSet/>
      <dgm:spPr/>
      <dgm:t>
        <a:bodyPr/>
        <a:lstStyle/>
        <a:p>
          <a:endParaRPr lang="en-US" sz="1200"/>
        </a:p>
      </dgm:t>
    </dgm:pt>
    <dgm:pt modelId="{1117637E-72AB-4F47-A2AA-63409DF92B1E}" type="pres">
      <dgm:prSet presAssocID="{2F88B9DD-B566-4B6A-B565-2033BF7FCCFC}" presName="mainComposite" presStyleCnt="0">
        <dgm:presLayoutVars>
          <dgm:chPref val="1"/>
          <dgm:dir/>
          <dgm:animOne val="branch"/>
          <dgm:animLvl val="lvl"/>
          <dgm:resizeHandles val="exact"/>
        </dgm:presLayoutVars>
      </dgm:prSet>
      <dgm:spPr/>
    </dgm:pt>
    <dgm:pt modelId="{391554B6-BC90-4DD9-B35F-6B15578B4D08}" type="pres">
      <dgm:prSet presAssocID="{2F88B9DD-B566-4B6A-B565-2033BF7FCCFC}" presName="hierFlow" presStyleCnt="0"/>
      <dgm:spPr/>
    </dgm:pt>
    <dgm:pt modelId="{549C33DC-7A4E-47E9-868A-B7F4ABE69F1F}" type="pres">
      <dgm:prSet presAssocID="{2F88B9DD-B566-4B6A-B565-2033BF7FCCFC}" presName="hierChild1" presStyleCnt="0">
        <dgm:presLayoutVars>
          <dgm:chPref val="1"/>
          <dgm:animOne val="branch"/>
          <dgm:animLvl val="lvl"/>
        </dgm:presLayoutVars>
      </dgm:prSet>
      <dgm:spPr/>
    </dgm:pt>
    <dgm:pt modelId="{303A68C2-B0B2-4239-9C51-AB71D994404D}" type="pres">
      <dgm:prSet presAssocID="{66B129AF-869F-4717-B17D-4EEE063615BF}" presName="Name14" presStyleCnt="0"/>
      <dgm:spPr/>
    </dgm:pt>
    <dgm:pt modelId="{260FB3EC-1BBC-4443-8786-54B16FFBC457}" type="pres">
      <dgm:prSet presAssocID="{66B129AF-869F-4717-B17D-4EEE063615BF}" presName="level1Shape" presStyleLbl="node0" presStyleIdx="0" presStyleCnt="1">
        <dgm:presLayoutVars>
          <dgm:chPref val="3"/>
        </dgm:presLayoutVars>
      </dgm:prSet>
      <dgm:spPr/>
    </dgm:pt>
    <dgm:pt modelId="{80C872C0-F8F2-43EA-BD39-AF87B2DB416D}" type="pres">
      <dgm:prSet presAssocID="{66B129AF-869F-4717-B17D-4EEE063615BF}" presName="hierChild2" presStyleCnt="0"/>
      <dgm:spPr/>
    </dgm:pt>
    <dgm:pt modelId="{C0733242-7F5E-4583-B014-99CAE59565A2}" type="pres">
      <dgm:prSet presAssocID="{1BA408A6-5F25-4AEB-9DE2-CE9CFC7E5B71}" presName="Name19" presStyleLbl="parChTrans1D2" presStyleIdx="0" presStyleCnt="3"/>
      <dgm:spPr/>
    </dgm:pt>
    <dgm:pt modelId="{00370F7A-E1C2-49D1-B069-CB466E1C5199}" type="pres">
      <dgm:prSet presAssocID="{A3F4B639-3C25-41D9-BAF6-E95C1BF754D5}" presName="Name21" presStyleCnt="0"/>
      <dgm:spPr/>
    </dgm:pt>
    <dgm:pt modelId="{0A1C99F2-761D-4B3F-B48B-E37412348E84}" type="pres">
      <dgm:prSet presAssocID="{A3F4B639-3C25-41D9-BAF6-E95C1BF754D5}" presName="level2Shape" presStyleLbl="asst1" presStyleIdx="0" presStyleCnt="2"/>
      <dgm:spPr/>
      <dgm:t>
        <a:bodyPr/>
        <a:lstStyle/>
        <a:p>
          <a:endParaRPr lang="en-US"/>
        </a:p>
      </dgm:t>
    </dgm:pt>
    <dgm:pt modelId="{E46CDDD9-7828-4C3A-BC81-A0FB95E6F265}" type="pres">
      <dgm:prSet presAssocID="{A3F4B639-3C25-41D9-BAF6-E95C1BF754D5}" presName="hierChild3" presStyleCnt="0"/>
      <dgm:spPr/>
    </dgm:pt>
    <dgm:pt modelId="{D7D31D14-1E93-433B-855D-5711188FD657}" type="pres">
      <dgm:prSet presAssocID="{51D9D0DB-910B-43D6-A78B-2FAD4B91A4ED}" presName="Name19" presStyleLbl="parChTrans1D2" presStyleIdx="1" presStyleCnt="3"/>
      <dgm:spPr/>
    </dgm:pt>
    <dgm:pt modelId="{832A601B-E152-4721-BE21-B236E287094A}" type="pres">
      <dgm:prSet presAssocID="{56724027-9426-44CC-832A-389CFC5CEB30}" presName="Name21" presStyleCnt="0"/>
      <dgm:spPr/>
    </dgm:pt>
    <dgm:pt modelId="{33BC30DF-0E04-4186-A8A8-2A7FCD834C74}" type="pres">
      <dgm:prSet presAssocID="{56724027-9426-44CC-832A-389CFC5CEB30}" presName="level2Shape" presStyleLbl="asst1" presStyleIdx="1" presStyleCnt="2"/>
      <dgm:spPr/>
      <dgm:t>
        <a:bodyPr/>
        <a:lstStyle/>
        <a:p>
          <a:endParaRPr lang="en-US"/>
        </a:p>
      </dgm:t>
    </dgm:pt>
    <dgm:pt modelId="{82E64361-5582-4AAA-8DC2-50DC7AA19A38}" type="pres">
      <dgm:prSet presAssocID="{56724027-9426-44CC-832A-389CFC5CEB30}" presName="hierChild3" presStyleCnt="0"/>
      <dgm:spPr/>
    </dgm:pt>
    <dgm:pt modelId="{41CAAA96-5A2A-40AD-AC34-F06BDDDD64F8}" type="pres">
      <dgm:prSet presAssocID="{31FDC96C-EAE8-410E-96DA-E0DD0F5F7586}" presName="Name19" presStyleLbl="parChTrans1D2" presStyleIdx="2" presStyleCnt="3"/>
      <dgm:spPr/>
    </dgm:pt>
    <dgm:pt modelId="{497644A0-FD27-42F6-840C-4C922C2E080D}" type="pres">
      <dgm:prSet presAssocID="{30EDA5EE-7C55-4A70-B036-5E4D0243605B}" presName="Name21" presStyleCnt="0"/>
      <dgm:spPr/>
    </dgm:pt>
    <dgm:pt modelId="{B01D8D52-D5BC-4BFC-917F-3C51556413FD}" type="pres">
      <dgm:prSet presAssocID="{30EDA5EE-7C55-4A70-B036-5E4D0243605B}" presName="level2Shape" presStyleLbl="node2" presStyleIdx="0" presStyleCnt="1"/>
      <dgm:spPr/>
      <dgm:t>
        <a:bodyPr/>
        <a:lstStyle/>
        <a:p>
          <a:endParaRPr lang="en-US"/>
        </a:p>
      </dgm:t>
    </dgm:pt>
    <dgm:pt modelId="{62015FE9-C80D-4091-B113-7909D26CE63E}" type="pres">
      <dgm:prSet presAssocID="{30EDA5EE-7C55-4A70-B036-5E4D0243605B}" presName="hierChild3" presStyleCnt="0"/>
      <dgm:spPr/>
    </dgm:pt>
    <dgm:pt modelId="{717B870C-DE21-48B1-931D-316D1D842841}" type="pres">
      <dgm:prSet presAssocID="{2F88B9DD-B566-4B6A-B565-2033BF7FCCFC}" presName="bgShapesFlow" presStyleCnt="0"/>
      <dgm:spPr/>
    </dgm:pt>
  </dgm:ptLst>
  <dgm:cxnLst>
    <dgm:cxn modelId="{3F73C4BC-119C-431E-ACB0-C5364864770B}" type="presOf" srcId="{66B129AF-869F-4717-B17D-4EEE063615BF}" destId="{260FB3EC-1BBC-4443-8786-54B16FFBC457}" srcOrd="0" destOrd="0" presId="urn:microsoft.com/office/officeart/2005/8/layout/hierarchy6"/>
    <dgm:cxn modelId="{C8B86C50-C1E9-440F-BB4C-43B1DAA25B5B}" type="presOf" srcId="{A3F4B639-3C25-41D9-BAF6-E95C1BF754D5}" destId="{0A1C99F2-761D-4B3F-B48B-E37412348E84}" srcOrd="0" destOrd="0" presId="urn:microsoft.com/office/officeart/2005/8/layout/hierarchy6"/>
    <dgm:cxn modelId="{1808165F-A0EF-4ED5-BA96-81F889632FFB}" srcId="{66B129AF-869F-4717-B17D-4EEE063615BF}" destId="{30EDA5EE-7C55-4A70-B036-5E4D0243605B}" srcOrd="2" destOrd="0" parTransId="{31FDC96C-EAE8-410E-96DA-E0DD0F5F7586}" sibTransId="{87AFFDEF-904B-4263-BF81-9DACBFDF6985}"/>
    <dgm:cxn modelId="{0D4FA545-FFF8-4E0D-86B7-0A082A85258B}" srcId="{66B129AF-869F-4717-B17D-4EEE063615BF}" destId="{56724027-9426-44CC-832A-389CFC5CEB30}" srcOrd="1" destOrd="0" parTransId="{51D9D0DB-910B-43D6-A78B-2FAD4B91A4ED}" sibTransId="{EC4335F2-FE33-4720-9C2B-9C2EF2EF9AA3}"/>
    <dgm:cxn modelId="{DD68F401-4935-4D81-87A3-801DAFD3A0EA}" type="presOf" srcId="{2F88B9DD-B566-4B6A-B565-2033BF7FCCFC}" destId="{1117637E-72AB-4F47-A2AA-63409DF92B1E}" srcOrd="0" destOrd="0" presId="urn:microsoft.com/office/officeart/2005/8/layout/hierarchy6"/>
    <dgm:cxn modelId="{FA72365B-F0CC-4D3F-9D1A-1E5FC05DCE53}" type="presOf" srcId="{51D9D0DB-910B-43D6-A78B-2FAD4B91A4ED}" destId="{D7D31D14-1E93-433B-855D-5711188FD657}" srcOrd="0" destOrd="0" presId="urn:microsoft.com/office/officeart/2005/8/layout/hierarchy6"/>
    <dgm:cxn modelId="{D3DDBDDF-ADE7-48E4-BAAA-E3DC1946A46C}" type="presOf" srcId="{31FDC96C-EAE8-410E-96DA-E0DD0F5F7586}" destId="{41CAAA96-5A2A-40AD-AC34-F06BDDDD64F8}" srcOrd="0" destOrd="0" presId="urn:microsoft.com/office/officeart/2005/8/layout/hierarchy6"/>
    <dgm:cxn modelId="{086C148C-B4AD-4E5E-A745-B3C71EF6511A}" srcId="{66B129AF-869F-4717-B17D-4EEE063615BF}" destId="{A3F4B639-3C25-41D9-BAF6-E95C1BF754D5}" srcOrd="0" destOrd="0" parTransId="{1BA408A6-5F25-4AEB-9DE2-CE9CFC7E5B71}" sibTransId="{7044F766-C69E-42C1-9E5A-91BD8BAB7AB2}"/>
    <dgm:cxn modelId="{8A8463E6-3E7B-466A-AA90-3BBDD27A8BA7}" srcId="{2F88B9DD-B566-4B6A-B565-2033BF7FCCFC}" destId="{66B129AF-869F-4717-B17D-4EEE063615BF}" srcOrd="0" destOrd="0" parTransId="{5111BFE0-56C9-42EB-B487-B4DB5DD99D98}" sibTransId="{A2E133B8-88C8-41ED-9337-BD7590EDCEC8}"/>
    <dgm:cxn modelId="{39D1BB5E-FC32-4CDD-B58D-2936A2400BBB}" type="presOf" srcId="{1BA408A6-5F25-4AEB-9DE2-CE9CFC7E5B71}" destId="{C0733242-7F5E-4583-B014-99CAE59565A2}" srcOrd="0" destOrd="0" presId="urn:microsoft.com/office/officeart/2005/8/layout/hierarchy6"/>
    <dgm:cxn modelId="{FC2E94A1-E68A-4BB2-8006-DB6E81BE37F5}" type="presOf" srcId="{30EDA5EE-7C55-4A70-B036-5E4D0243605B}" destId="{B01D8D52-D5BC-4BFC-917F-3C51556413FD}" srcOrd="0" destOrd="0" presId="urn:microsoft.com/office/officeart/2005/8/layout/hierarchy6"/>
    <dgm:cxn modelId="{B7A67F9F-13D0-457F-B37E-50ABD03AF59D}" type="presOf" srcId="{56724027-9426-44CC-832A-389CFC5CEB30}" destId="{33BC30DF-0E04-4186-A8A8-2A7FCD834C74}" srcOrd="0" destOrd="0" presId="urn:microsoft.com/office/officeart/2005/8/layout/hierarchy6"/>
    <dgm:cxn modelId="{339F6869-31C7-486C-BC43-79A255D185FC}" type="presParOf" srcId="{1117637E-72AB-4F47-A2AA-63409DF92B1E}" destId="{391554B6-BC90-4DD9-B35F-6B15578B4D08}" srcOrd="0" destOrd="0" presId="urn:microsoft.com/office/officeart/2005/8/layout/hierarchy6"/>
    <dgm:cxn modelId="{87A0F3B1-270B-4E2C-A4E7-B2C113F09AD8}" type="presParOf" srcId="{391554B6-BC90-4DD9-B35F-6B15578B4D08}" destId="{549C33DC-7A4E-47E9-868A-B7F4ABE69F1F}" srcOrd="0" destOrd="0" presId="urn:microsoft.com/office/officeart/2005/8/layout/hierarchy6"/>
    <dgm:cxn modelId="{8DA0D49A-389D-4D0C-AEC6-D0FB026CFC4B}" type="presParOf" srcId="{549C33DC-7A4E-47E9-868A-B7F4ABE69F1F}" destId="{303A68C2-B0B2-4239-9C51-AB71D994404D}" srcOrd="0" destOrd="0" presId="urn:microsoft.com/office/officeart/2005/8/layout/hierarchy6"/>
    <dgm:cxn modelId="{81F49CAA-D518-4365-8497-EB5B616AD7B0}" type="presParOf" srcId="{303A68C2-B0B2-4239-9C51-AB71D994404D}" destId="{260FB3EC-1BBC-4443-8786-54B16FFBC457}" srcOrd="0" destOrd="0" presId="urn:microsoft.com/office/officeart/2005/8/layout/hierarchy6"/>
    <dgm:cxn modelId="{8E7905D0-7C05-4561-B910-AF716B9137B9}" type="presParOf" srcId="{303A68C2-B0B2-4239-9C51-AB71D994404D}" destId="{80C872C0-F8F2-43EA-BD39-AF87B2DB416D}" srcOrd="1" destOrd="0" presId="urn:microsoft.com/office/officeart/2005/8/layout/hierarchy6"/>
    <dgm:cxn modelId="{AF84C688-628D-476C-B1DF-E55B14A853AC}" type="presParOf" srcId="{80C872C0-F8F2-43EA-BD39-AF87B2DB416D}" destId="{C0733242-7F5E-4583-B014-99CAE59565A2}" srcOrd="0" destOrd="0" presId="urn:microsoft.com/office/officeart/2005/8/layout/hierarchy6"/>
    <dgm:cxn modelId="{64F8BBBE-B0F1-4C89-A286-52B53AFDB864}" type="presParOf" srcId="{80C872C0-F8F2-43EA-BD39-AF87B2DB416D}" destId="{00370F7A-E1C2-49D1-B069-CB466E1C5199}" srcOrd="1" destOrd="0" presId="urn:microsoft.com/office/officeart/2005/8/layout/hierarchy6"/>
    <dgm:cxn modelId="{4EA9AECA-F41F-49AE-BBF3-7003E40E5AFB}" type="presParOf" srcId="{00370F7A-E1C2-49D1-B069-CB466E1C5199}" destId="{0A1C99F2-761D-4B3F-B48B-E37412348E84}" srcOrd="0" destOrd="0" presId="urn:microsoft.com/office/officeart/2005/8/layout/hierarchy6"/>
    <dgm:cxn modelId="{88615567-32A3-447D-8A7C-5052B30DFD54}" type="presParOf" srcId="{00370F7A-E1C2-49D1-B069-CB466E1C5199}" destId="{E46CDDD9-7828-4C3A-BC81-A0FB95E6F265}" srcOrd="1" destOrd="0" presId="urn:microsoft.com/office/officeart/2005/8/layout/hierarchy6"/>
    <dgm:cxn modelId="{67D91817-C609-47B1-838A-9D707FB2E7A2}" type="presParOf" srcId="{80C872C0-F8F2-43EA-BD39-AF87B2DB416D}" destId="{D7D31D14-1E93-433B-855D-5711188FD657}" srcOrd="2" destOrd="0" presId="urn:microsoft.com/office/officeart/2005/8/layout/hierarchy6"/>
    <dgm:cxn modelId="{8D163618-1039-4F5B-87CE-7277E5513891}" type="presParOf" srcId="{80C872C0-F8F2-43EA-BD39-AF87B2DB416D}" destId="{832A601B-E152-4721-BE21-B236E287094A}" srcOrd="3" destOrd="0" presId="urn:microsoft.com/office/officeart/2005/8/layout/hierarchy6"/>
    <dgm:cxn modelId="{CE184A52-AFA0-4547-93D1-286BABFF0263}" type="presParOf" srcId="{832A601B-E152-4721-BE21-B236E287094A}" destId="{33BC30DF-0E04-4186-A8A8-2A7FCD834C74}" srcOrd="0" destOrd="0" presId="urn:microsoft.com/office/officeart/2005/8/layout/hierarchy6"/>
    <dgm:cxn modelId="{8C88E07F-B2D7-4197-8D03-2E7DE033847D}" type="presParOf" srcId="{832A601B-E152-4721-BE21-B236E287094A}" destId="{82E64361-5582-4AAA-8DC2-50DC7AA19A38}" srcOrd="1" destOrd="0" presId="urn:microsoft.com/office/officeart/2005/8/layout/hierarchy6"/>
    <dgm:cxn modelId="{DBE9517E-9DA6-4BDA-8EF2-3B427CA928C3}" type="presParOf" srcId="{80C872C0-F8F2-43EA-BD39-AF87B2DB416D}" destId="{41CAAA96-5A2A-40AD-AC34-F06BDDDD64F8}" srcOrd="4" destOrd="0" presId="urn:microsoft.com/office/officeart/2005/8/layout/hierarchy6"/>
    <dgm:cxn modelId="{C1A9D252-51DB-42EF-8384-090E712C19B7}" type="presParOf" srcId="{80C872C0-F8F2-43EA-BD39-AF87B2DB416D}" destId="{497644A0-FD27-42F6-840C-4C922C2E080D}" srcOrd="5" destOrd="0" presId="urn:microsoft.com/office/officeart/2005/8/layout/hierarchy6"/>
    <dgm:cxn modelId="{FB89F855-E976-4519-B15C-8A388DF02587}" type="presParOf" srcId="{497644A0-FD27-42F6-840C-4C922C2E080D}" destId="{B01D8D52-D5BC-4BFC-917F-3C51556413FD}" srcOrd="0" destOrd="0" presId="urn:microsoft.com/office/officeart/2005/8/layout/hierarchy6"/>
    <dgm:cxn modelId="{EA5683C2-A7B0-4A93-A67E-E63C5D852F85}" type="presParOf" srcId="{497644A0-FD27-42F6-840C-4C922C2E080D}" destId="{62015FE9-C80D-4091-B113-7909D26CE63E}" srcOrd="1" destOrd="0" presId="urn:microsoft.com/office/officeart/2005/8/layout/hierarchy6"/>
    <dgm:cxn modelId="{374A63A2-91FD-4708-98EF-67952F552768}" type="presParOf" srcId="{1117637E-72AB-4F47-A2AA-63409DF92B1E}" destId="{717B870C-DE21-48B1-931D-316D1D84284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FB3EC-1BBC-4443-8786-54B16FFBC457}">
      <dsp:nvSpPr>
        <dsp:cNvPr id="0" name=""/>
        <dsp:cNvSpPr/>
      </dsp:nvSpPr>
      <dsp:spPr>
        <a:xfrm>
          <a:off x="2849686" y="113863"/>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Lương Đức Duy</a:t>
          </a:r>
          <a:endParaRPr lang="en-US" sz="2000" kern="1200"/>
        </a:p>
      </dsp:txBody>
      <dsp:txXfrm>
        <a:off x="2892396" y="156573"/>
        <a:ext cx="2101906" cy="1372797"/>
      </dsp:txXfrm>
    </dsp:sp>
    <dsp:sp modelId="{C0733242-7F5E-4583-B014-99CAE59565A2}">
      <dsp:nvSpPr>
        <dsp:cNvPr id="0" name=""/>
        <dsp:cNvSpPr/>
      </dsp:nvSpPr>
      <dsp:spPr>
        <a:xfrm>
          <a:off x="1099824" y="1572081"/>
          <a:ext cx="2843525" cy="583287"/>
        </a:xfrm>
        <a:custGeom>
          <a:avLst/>
          <a:gdLst/>
          <a:ahLst/>
          <a:cxnLst/>
          <a:rect l="0" t="0" r="0" b="0"/>
          <a:pathLst>
            <a:path>
              <a:moveTo>
                <a:pt x="2843525" y="0"/>
              </a:moveTo>
              <a:lnTo>
                <a:pt x="2843525" y="291643"/>
              </a:lnTo>
              <a:lnTo>
                <a:pt x="0" y="291643"/>
              </a:lnTo>
              <a:lnTo>
                <a:pt x="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99F2-761D-4B3F-B48B-E37412348E84}">
      <dsp:nvSpPr>
        <dsp:cNvPr id="0" name=""/>
        <dsp:cNvSpPr/>
      </dsp:nvSpPr>
      <dsp:spPr>
        <a:xfrm>
          <a:off x="616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Ngô Minh Phương</a:t>
          </a:r>
          <a:endParaRPr lang="en-US" sz="2000" kern="1200"/>
        </a:p>
      </dsp:txBody>
      <dsp:txXfrm>
        <a:off x="48871" y="2198078"/>
        <a:ext cx="2101906" cy="1372797"/>
      </dsp:txXfrm>
    </dsp:sp>
    <dsp:sp modelId="{D7D31D14-1E93-433B-855D-5711188FD657}">
      <dsp:nvSpPr>
        <dsp:cNvPr id="0" name=""/>
        <dsp:cNvSpPr/>
      </dsp:nvSpPr>
      <dsp:spPr>
        <a:xfrm>
          <a:off x="3897630" y="1572081"/>
          <a:ext cx="91440" cy="583287"/>
        </a:xfrm>
        <a:custGeom>
          <a:avLst/>
          <a:gdLst/>
          <a:ahLst/>
          <a:cxnLst/>
          <a:rect l="0" t="0" r="0" b="0"/>
          <a:pathLst>
            <a:path>
              <a:moveTo>
                <a:pt x="45720" y="0"/>
              </a:moveTo>
              <a:lnTo>
                <a:pt x="4572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BC30DF-0E04-4186-A8A8-2A7FCD834C74}">
      <dsp:nvSpPr>
        <dsp:cNvPr id="0" name=""/>
        <dsp:cNvSpPr/>
      </dsp:nvSpPr>
      <dsp:spPr>
        <a:xfrm>
          <a:off x="2849686"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Hồ Hữu Nhân</a:t>
          </a:r>
          <a:endParaRPr lang="en-US" sz="2000" kern="1200"/>
        </a:p>
      </dsp:txBody>
      <dsp:txXfrm>
        <a:off x="2892396" y="2198078"/>
        <a:ext cx="2101906" cy="1372797"/>
      </dsp:txXfrm>
    </dsp:sp>
    <dsp:sp modelId="{41CAAA96-5A2A-40AD-AC34-F06BDDDD64F8}">
      <dsp:nvSpPr>
        <dsp:cNvPr id="0" name=""/>
        <dsp:cNvSpPr/>
      </dsp:nvSpPr>
      <dsp:spPr>
        <a:xfrm>
          <a:off x="3943350" y="1572081"/>
          <a:ext cx="2843525" cy="583287"/>
        </a:xfrm>
        <a:custGeom>
          <a:avLst/>
          <a:gdLst/>
          <a:ahLst/>
          <a:cxnLst/>
          <a:rect l="0" t="0" r="0" b="0"/>
          <a:pathLst>
            <a:path>
              <a:moveTo>
                <a:pt x="0" y="0"/>
              </a:moveTo>
              <a:lnTo>
                <a:pt x="0" y="291643"/>
              </a:lnTo>
              <a:lnTo>
                <a:pt x="2843525" y="291643"/>
              </a:lnTo>
              <a:lnTo>
                <a:pt x="2843525"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1D8D52-D5BC-4BFC-917F-3C51556413FD}">
      <dsp:nvSpPr>
        <dsp:cNvPr id="0" name=""/>
        <dsp:cNvSpPr/>
      </dsp:nvSpPr>
      <dsp:spPr>
        <a:xfrm>
          <a:off x="569321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Trần Thanh Điền</a:t>
          </a:r>
          <a:endParaRPr lang="en-US" sz="2000" kern="1200"/>
        </a:p>
      </dsp:txBody>
      <dsp:txXfrm>
        <a:off x="5735921" y="2198078"/>
        <a:ext cx="2101906" cy="13727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A0F78-210C-42A8-9015-73D4945E4D7E}" type="datetimeFigureOut">
              <a:rPr lang="en-US" smtClean="0"/>
              <a:t>11/12/2014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BBFA46-226D-4C63-8F0A-0164F5C7DF25}" type="slidenum">
              <a:rPr lang="en-US" smtClean="0"/>
              <a:t>‹#›</a:t>
            </a:fld>
            <a:endParaRPr lang="en-US"/>
          </a:p>
        </p:txBody>
      </p:sp>
    </p:spTree>
    <p:extLst>
      <p:ext uri="{BB962C8B-B14F-4D97-AF65-F5344CB8AC3E}">
        <p14:creationId xmlns:p14="http://schemas.microsoft.com/office/powerpoint/2010/main" val="351012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CBB90-97B5-48CE-B8CA-FEEF31B5640F}" type="datetimeFigureOut">
              <a:rPr lang="en-US" smtClean="0"/>
              <a:t>11/12/2014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2A12F-E0D6-4420-8A13-27D493078F56}" type="slidenum">
              <a:rPr lang="en-US" smtClean="0"/>
              <a:t>‹#›</a:t>
            </a:fld>
            <a:endParaRPr lang="en-US"/>
          </a:p>
        </p:txBody>
      </p:sp>
    </p:spTree>
    <p:extLst>
      <p:ext uri="{BB962C8B-B14F-4D97-AF65-F5344CB8AC3E}">
        <p14:creationId xmlns:p14="http://schemas.microsoft.com/office/powerpoint/2010/main" val="209033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a:t>
            </a:fld>
            <a:endParaRPr lang="en-US"/>
          </a:p>
        </p:txBody>
      </p:sp>
    </p:spTree>
    <p:extLst>
      <p:ext uri="{BB962C8B-B14F-4D97-AF65-F5344CB8AC3E}">
        <p14:creationId xmlns:p14="http://schemas.microsoft.com/office/powerpoint/2010/main" val="3121178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13</a:t>
            </a:fld>
            <a:endParaRPr lang="en-US"/>
          </a:p>
        </p:txBody>
      </p:sp>
    </p:spTree>
    <p:extLst>
      <p:ext uri="{BB962C8B-B14F-4D97-AF65-F5344CB8AC3E}">
        <p14:creationId xmlns:p14="http://schemas.microsoft.com/office/powerpoint/2010/main" val="24081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14</a:t>
            </a:fld>
            <a:endParaRPr lang="en-US"/>
          </a:p>
        </p:txBody>
      </p:sp>
    </p:spTree>
    <p:extLst>
      <p:ext uri="{BB962C8B-B14F-4D97-AF65-F5344CB8AC3E}">
        <p14:creationId xmlns:p14="http://schemas.microsoft.com/office/powerpoint/2010/main" val="304475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15</a:t>
            </a:fld>
            <a:endParaRPr lang="en-US"/>
          </a:p>
        </p:txBody>
      </p:sp>
    </p:spTree>
    <p:extLst>
      <p:ext uri="{BB962C8B-B14F-4D97-AF65-F5344CB8AC3E}">
        <p14:creationId xmlns:p14="http://schemas.microsoft.com/office/powerpoint/2010/main" val="279540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16</a:t>
            </a:fld>
            <a:endParaRPr lang="en-US"/>
          </a:p>
        </p:txBody>
      </p:sp>
    </p:spTree>
    <p:extLst>
      <p:ext uri="{BB962C8B-B14F-4D97-AF65-F5344CB8AC3E}">
        <p14:creationId xmlns:p14="http://schemas.microsoft.com/office/powerpoint/2010/main" val="261694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17</a:t>
            </a:fld>
            <a:endParaRPr lang="en-US"/>
          </a:p>
        </p:txBody>
      </p:sp>
    </p:spTree>
    <p:extLst>
      <p:ext uri="{BB962C8B-B14F-4D97-AF65-F5344CB8AC3E}">
        <p14:creationId xmlns:p14="http://schemas.microsoft.com/office/powerpoint/2010/main" val="55891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18</a:t>
            </a:fld>
            <a:endParaRPr lang="en-US"/>
          </a:p>
        </p:txBody>
      </p:sp>
    </p:spTree>
    <p:extLst>
      <p:ext uri="{BB962C8B-B14F-4D97-AF65-F5344CB8AC3E}">
        <p14:creationId xmlns:p14="http://schemas.microsoft.com/office/powerpoint/2010/main" val="11007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5</a:t>
            </a:fld>
            <a:endParaRPr lang="en-US"/>
          </a:p>
        </p:txBody>
      </p:sp>
    </p:spTree>
    <p:extLst>
      <p:ext uri="{BB962C8B-B14F-4D97-AF65-F5344CB8AC3E}">
        <p14:creationId xmlns:p14="http://schemas.microsoft.com/office/powerpoint/2010/main" val="140553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6</a:t>
            </a:fld>
            <a:endParaRPr lang="en-US"/>
          </a:p>
        </p:txBody>
      </p:sp>
    </p:spTree>
    <p:extLst>
      <p:ext uri="{BB962C8B-B14F-4D97-AF65-F5344CB8AC3E}">
        <p14:creationId xmlns:p14="http://schemas.microsoft.com/office/powerpoint/2010/main" val="2409149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7</a:t>
            </a:fld>
            <a:endParaRPr lang="en-US"/>
          </a:p>
        </p:txBody>
      </p:sp>
    </p:spTree>
    <p:extLst>
      <p:ext uri="{BB962C8B-B14F-4D97-AF65-F5344CB8AC3E}">
        <p14:creationId xmlns:p14="http://schemas.microsoft.com/office/powerpoint/2010/main" val="2699088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8</a:t>
            </a:fld>
            <a:endParaRPr lang="en-US"/>
          </a:p>
        </p:txBody>
      </p:sp>
    </p:spTree>
    <p:extLst>
      <p:ext uri="{BB962C8B-B14F-4D97-AF65-F5344CB8AC3E}">
        <p14:creationId xmlns:p14="http://schemas.microsoft.com/office/powerpoint/2010/main" val="355891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9</a:t>
            </a:fld>
            <a:endParaRPr lang="en-US"/>
          </a:p>
        </p:txBody>
      </p:sp>
    </p:spTree>
    <p:extLst>
      <p:ext uri="{BB962C8B-B14F-4D97-AF65-F5344CB8AC3E}">
        <p14:creationId xmlns:p14="http://schemas.microsoft.com/office/powerpoint/2010/main" val="79493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10</a:t>
            </a:fld>
            <a:endParaRPr lang="en-US"/>
          </a:p>
        </p:txBody>
      </p:sp>
    </p:spTree>
    <p:extLst>
      <p:ext uri="{BB962C8B-B14F-4D97-AF65-F5344CB8AC3E}">
        <p14:creationId xmlns:p14="http://schemas.microsoft.com/office/powerpoint/2010/main" val="55331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11</a:t>
            </a:fld>
            <a:endParaRPr lang="en-US"/>
          </a:p>
        </p:txBody>
      </p:sp>
    </p:spTree>
    <p:extLst>
      <p:ext uri="{BB962C8B-B14F-4D97-AF65-F5344CB8AC3E}">
        <p14:creationId xmlns:p14="http://schemas.microsoft.com/office/powerpoint/2010/main" val="50720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12</a:t>
            </a:fld>
            <a:endParaRPr lang="en-US"/>
          </a:p>
        </p:txBody>
      </p:sp>
    </p:spTree>
    <p:extLst>
      <p:ext uri="{BB962C8B-B14F-4D97-AF65-F5344CB8AC3E}">
        <p14:creationId xmlns:p14="http://schemas.microsoft.com/office/powerpoint/2010/main" val="345868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Rectangle 10"/>
          <p:cNvSpPr/>
          <p:nvPr userDrawn="1"/>
        </p:nvSpPr>
        <p:spPr>
          <a:xfrm>
            <a:off x="0" y="6324600"/>
            <a:ext cx="91440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p:cNvSpPr/>
          <p:nvPr userDrawn="1"/>
        </p:nvSpPr>
        <p:spPr>
          <a:xfrm rot="-2700000">
            <a:off x="-1076116" y="5103783"/>
            <a:ext cx="2694077" cy="115467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984968" y="4999073"/>
            <a:ext cx="2801840" cy="1349357"/>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5607635" y="4166987"/>
            <a:ext cx="4141027" cy="291463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6858000"/>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30048351"/>
      </p:ext>
    </p:extLst>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 y="4589464"/>
            <a:ext cx="9144000" cy="23145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37172303"/>
      </p:ext>
    </p:extLst>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86200" y="-20515"/>
            <a:ext cx="6781800" cy="6781800"/>
          </a:xfrm>
          <a:prstGeom prst="rect">
            <a:avLst/>
          </a:prstGeom>
        </p:spPr>
      </p:pic>
      <p:sp>
        <p:nvSpPr>
          <p:cNvPr id="7" name="Rectangle 6"/>
          <p:cNvSpPr/>
          <p:nvPr userDrawn="1"/>
        </p:nvSpPr>
        <p:spPr>
          <a:xfrm>
            <a:off x="-1" y="4589464"/>
            <a:ext cx="9144000" cy="231457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5347818"/>
      </p:ext>
    </p:extLst>
  </p:cSld>
  <p:clrMapOvr>
    <a:masterClrMapping/>
  </p:clrMapOvr>
  <p:transition spd="slow">
    <p:push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926" y="152400"/>
            <a:ext cx="6453189" cy="6453189"/>
          </a:xfrm>
          <a:prstGeom prst="rect">
            <a:avLst/>
          </a:prstGeom>
        </p:spPr>
      </p:pic>
      <p:sp>
        <p:nvSpPr>
          <p:cNvPr id="7" name="Rectangle 6"/>
          <p:cNvSpPr/>
          <p:nvPr userDrawn="1"/>
        </p:nvSpPr>
        <p:spPr>
          <a:xfrm>
            <a:off x="-1" y="4589464"/>
            <a:ext cx="9144000" cy="2314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89263336"/>
      </p:ext>
    </p:extLst>
  </p:cSld>
  <p:clrMapOvr>
    <a:masterClrMapping/>
  </p:clrMapOvr>
  <p:transition spd="slow">
    <p:push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226108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747781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51199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0602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3467894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13932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8670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434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81000" y="381000"/>
            <a:ext cx="8382000" cy="3733800"/>
          </a:xfrm>
        </p:spPr>
        <p:txBody>
          <a:bodyPr anchor="b">
            <a:normAutofit/>
          </a:bodyPr>
          <a:lstStyle>
            <a:lvl1pPr algn="ctr">
              <a:lnSpc>
                <a:spcPct val="150000"/>
              </a:lnSpc>
              <a:spcBef>
                <a:spcPts val="1500"/>
              </a:spcBef>
              <a:defRPr sz="4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4648200" y="4724400"/>
            <a:ext cx="4114800" cy="165576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16" name="Rectangle 15"/>
          <p:cNvSpPr/>
          <p:nvPr userDrawn="1"/>
        </p:nvSpPr>
        <p:spPr>
          <a:xfrm rot="-2700000">
            <a:off x="-2166149" y="-8326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271099" y="-241036"/>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2653826" y="-14941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343400"/>
            <a:ext cx="9144000" cy="45719"/>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6331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anim calcmode="lin" valueType="num">
                      <p:cBhvr>
                        <p:cTn dur="250" fill="hold"/>
                        <p:tgtEl>
                          <p:spTgt spid="3"/>
                        </p:tgtEl>
                        <p:attrNameLst>
                          <p:attrName>ppt_x</p:attrName>
                        </p:attrNameLst>
                      </p:cBhvr>
                      <p:tavLst>
                        <p:tav tm="0">
                          <p:val>
                            <p:strVal val="#ppt_x"/>
                          </p:val>
                        </p:tav>
                        <p:tav tm="100000">
                          <p:val>
                            <p:strVal val="#ppt_x"/>
                          </p:val>
                        </p:tav>
                      </p:tavLst>
                    </p:anim>
                    <p:anim calcmode="lin" valueType="num">
                      <p:cBhvr>
                        <p:cTn dur="25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07664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18382"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11"/>
          <p:cNvSpPr/>
          <p:nvPr userDrawn="1"/>
        </p:nvSpPr>
        <p:spPr>
          <a:xfrm rot="-2700000">
            <a:off x="-2851948"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2977949"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3111027"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8121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Tree>
    <p:extLst>
      <p:ext uri="{BB962C8B-B14F-4D97-AF65-F5344CB8AC3E}">
        <p14:creationId xmlns:p14="http://schemas.microsoft.com/office/powerpoint/2010/main" val="237462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
        <p:nvSpPr>
          <p:cNvPr id="12"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279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1872169"/>
            <a:ext cx="7886700" cy="43047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45001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Tree>
    <p:extLst>
      <p:ext uri="{BB962C8B-B14F-4D97-AF65-F5344CB8AC3E}">
        <p14:creationId xmlns:p14="http://schemas.microsoft.com/office/powerpoint/2010/main" val="23465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e">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
        <p:nvSpPr>
          <p:cNvPr id="11"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17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1A7FC6"/>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280953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24DDAF6-67E5-4CE7-8B68-89F03695AF98}" type="datetimeFigureOut">
              <a:rPr lang="en-US" smtClean="0"/>
              <a:pPr/>
              <a:t>11/12/2014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382660-0204-41ED-B31C-2ED1FE28A053}" type="slidenum">
              <a:rPr lang="en-US" smtClean="0"/>
              <a:pPr/>
              <a:t>‹#›</a:t>
            </a:fld>
            <a:endParaRPr lang="en-US"/>
          </a:p>
        </p:txBody>
      </p:sp>
    </p:spTree>
    <p:extLst>
      <p:ext uri="{BB962C8B-B14F-4D97-AF65-F5344CB8AC3E}">
        <p14:creationId xmlns:p14="http://schemas.microsoft.com/office/powerpoint/2010/main" val="3312846733"/>
      </p:ext>
    </p:extLst>
  </p:cSld>
  <p:clrMap bg1="lt1" tx1="dk1" bg2="lt2" tx2="dk2" accent1="accent1" accent2="accent2" accent3="accent3" accent4="accent4" accent5="accent5" accent6="accent6" hlink="hlink" folHlink="folHlink"/>
  <p:sldLayoutIdLst>
    <p:sldLayoutId id="2147483872" r:id="rId1"/>
    <p:sldLayoutId id="2147483856" r:id="rId2"/>
    <p:sldLayoutId id="2147483857" r:id="rId3"/>
    <p:sldLayoutId id="2147483867" r:id="rId4"/>
    <p:sldLayoutId id="2147483875" r:id="rId5"/>
    <p:sldLayoutId id="2147483874" r:id="rId6"/>
    <p:sldLayoutId id="2147483870" r:id="rId7"/>
    <p:sldLayoutId id="2147483873" r:id="rId8"/>
    <p:sldLayoutId id="2147483869" r:id="rId9"/>
    <p:sldLayoutId id="2147483858" r:id="rId10"/>
    <p:sldLayoutId id="2147483868" r:id="rId11"/>
    <p:sldLayoutId id="2147483871"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github.com/duduct/BaoTriPhanMe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smtClean="0">
                <a:solidFill>
                  <a:schemeClr val="accent6">
                    <a:lumMod val="40000"/>
                    <a:lumOff val="60000"/>
                  </a:schemeClr>
                </a:solidFill>
              </a:rPr>
              <a:t>Báo cáo</a:t>
            </a:r>
            <a:br>
              <a:rPr lang="en-US" sz="2800" smtClean="0">
                <a:solidFill>
                  <a:schemeClr val="accent6">
                    <a:lumMod val="40000"/>
                    <a:lumOff val="60000"/>
                  </a:schemeClr>
                </a:solidFill>
              </a:rPr>
            </a:br>
            <a:r>
              <a:rPr lang="en-US" smtClean="0"/>
              <a:t>Bảo trì sản phẩm Website Quản lý máy biến áp</a:t>
            </a:r>
            <a:endParaRPr lang="en-US"/>
          </a:p>
        </p:txBody>
      </p:sp>
      <p:sp>
        <p:nvSpPr>
          <p:cNvPr id="4" name="Subtitle 2"/>
          <p:cNvSpPr>
            <a:spLocks noGrp="1"/>
          </p:cNvSpPr>
          <p:nvPr>
            <p:ph type="subTitle" idx="1"/>
          </p:nvPr>
        </p:nvSpPr>
        <p:spPr>
          <a:xfrm>
            <a:off x="4648200" y="4724400"/>
            <a:ext cx="4114800" cy="1655762"/>
          </a:xfrm>
        </p:spPr>
        <p:txBody>
          <a:bodyPr/>
          <a:lstStyle/>
          <a:p>
            <a:r>
              <a:rPr lang="en-US" altLang="en-US" smtClean="0"/>
              <a:t>Lương Đức Duy</a:t>
            </a:r>
          </a:p>
          <a:p>
            <a:r>
              <a:rPr lang="en-US" altLang="en-US" smtClean="0"/>
              <a:t>Ngô Minh Phương</a:t>
            </a:r>
          </a:p>
          <a:p>
            <a:r>
              <a:rPr lang="en-US" altLang="en-US" smtClean="0"/>
              <a:t>Hồ Hữu Nhân</a:t>
            </a:r>
          </a:p>
          <a:p>
            <a:r>
              <a:rPr lang="en-US" altLang="en-US" smtClean="0"/>
              <a:t>Trần Thanh Điền</a:t>
            </a:r>
            <a:endParaRPr lang="en-US" altLang="en-US" dirty="0"/>
          </a:p>
        </p:txBody>
      </p:sp>
      <p:sp>
        <p:nvSpPr>
          <p:cNvPr id="24" name="Rectangle 23"/>
          <p:cNvSpPr/>
          <p:nvPr/>
        </p:nvSpPr>
        <p:spPr>
          <a:xfrm>
            <a:off x="381000" y="5312216"/>
            <a:ext cx="4221480" cy="480131"/>
          </a:xfrm>
          <a:prstGeom prst="rect">
            <a:avLst/>
          </a:prstGeom>
        </p:spPr>
        <p:txBody>
          <a:bodyPr wrap="square">
            <a:spAutoFit/>
          </a:bodyPr>
          <a:lstStyle/>
          <a:p>
            <a:pPr algn="r">
              <a:lnSpc>
                <a:spcPct val="90000"/>
              </a:lnSpc>
              <a:spcBef>
                <a:spcPts val="750"/>
              </a:spcBef>
            </a:pPr>
            <a:r>
              <a:rPr lang="en-US" altLang="en-US" sz="2800" smtClean="0">
                <a:solidFill>
                  <a:schemeClr val="tx1">
                    <a:lumMod val="50000"/>
                    <a:lumOff val="50000"/>
                  </a:schemeClr>
                </a:solidFill>
              </a:rPr>
              <a:t>Nhóm 1</a:t>
            </a:r>
            <a:endParaRPr lang="en-US" altLang="en-US" sz="280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normAutofit lnSpcReduction="10000"/>
          </a:bodyPr>
          <a:lstStyle/>
          <a:p>
            <a:pPr lvl="0"/>
            <a:r>
              <a:rPr lang="en-US"/>
              <a:t>PHP: lập trình server-side.</a:t>
            </a:r>
          </a:p>
          <a:p>
            <a:pPr lvl="0"/>
            <a:r>
              <a:rPr lang="en-US"/>
              <a:t>CodeIgniter: framework hỗ trợ PHP được sử dụng trong phần mềm.</a:t>
            </a:r>
          </a:p>
          <a:p>
            <a:pPr lvl="0"/>
            <a:r>
              <a:rPr lang="en-US"/>
              <a:t>Javascript: lập trình client-side.</a:t>
            </a:r>
          </a:p>
          <a:p>
            <a:pPr lvl="0"/>
            <a:r>
              <a:rPr lang="en-US"/>
              <a:t>Jquery: hỗ trợ các thư viện giúp lập trình Javascript nhanh chóng và hiệu quả.</a:t>
            </a:r>
          </a:p>
          <a:p>
            <a:pPr lvl="0"/>
            <a:r>
              <a:rPr lang="en-US"/>
              <a:t>CSS: trang trí giao diện, trình bày bố cục cho sản phẩm.</a:t>
            </a:r>
          </a:p>
          <a:p>
            <a:pPr lvl="0"/>
            <a:r>
              <a:rPr lang="en-US"/>
              <a:t>Less: lập trình CSS theo hướng đối tượng, giúp dễ đọc, dễ bảo trì.</a:t>
            </a:r>
          </a:p>
          <a:p>
            <a:pPr lvl="0"/>
            <a:r>
              <a:rPr lang="en-US"/>
              <a:t>Boostrap 3: framework CSS giúp tăng tốc thiết kế giao diện.</a:t>
            </a:r>
          </a:p>
          <a:p>
            <a:pPr lvl="0"/>
            <a:r>
              <a:rPr lang="en-US"/>
              <a:t>Ajax: hỗ trợ thay đổi nội dung trang bất đồng bộ, không tốn tài nguyên tải lại toàn bộ trang.</a:t>
            </a:r>
          </a:p>
          <a:p>
            <a:pPr lvl="0"/>
            <a:r>
              <a:rPr lang="en-US"/>
              <a:t>HTML: hiển thị nội dung website.</a:t>
            </a:r>
          </a:p>
        </p:txBody>
      </p:sp>
      <p:sp>
        <p:nvSpPr>
          <p:cNvPr id="12" name="Content Placeholder 11"/>
          <p:cNvSpPr>
            <a:spLocks noGrp="1"/>
          </p:cNvSpPr>
          <p:nvPr>
            <p:ph idx="10"/>
          </p:nvPr>
        </p:nvSpPr>
        <p:spPr/>
        <p:txBody>
          <a:bodyPr/>
          <a:lstStyle/>
          <a:p>
            <a:r>
              <a:rPr lang="en-US" smtClean="0"/>
              <a:t>Kỹ thuật, phương pháp</a:t>
            </a:r>
            <a:endParaRPr lang="en-US"/>
          </a:p>
        </p:txBody>
      </p:sp>
    </p:spTree>
    <p:extLst>
      <p:ext uri="{BB962C8B-B14F-4D97-AF65-F5344CB8AC3E}">
        <p14:creationId xmlns:p14="http://schemas.microsoft.com/office/powerpoint/2010/main" val="180819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198877529"/>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318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601322274"/>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521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104505300"/>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26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508934247"/>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719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Mô hình theo chuẩn IEEE 1219</a:t>
            </a:r>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512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lstStyle/>
          <a:p>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378" y="2725738"/>
            <a:ext cx="5524500" cy="2190750"/>
          </a:xfrm>
          <a:prstGeom prst="rect">
            <a:avLst/>
          </a:prstGeom>
        </p:spPr>
      </p:pic>
      <p:sp>
        <p:nvSpPr>
          <p:cNvPr id="7" name="Rectangle 6"/>
          <p:cNvSpPr/>
          <p:nvPr/>
        </p:nvSpPr>
        <p:spPr>
          <a:xfrm>
            <a:off x="1902664" y="5137151"/>
            <a:ext cx="4931928" cy="400110"/>
          </a:xfrm>
          <a:prstGeom prst="rect">
            <a:avLst/>
          </a:prstGeom>
        </p:spPr>
        <p:txBody>
          <a:bodyPr wrap="none">
            <a:spAutoFit/>
          </a:bodyPr>
          <a:lstStyle/>
          <a:p>
            <a:r>
              <a:rPr lang="en-US" sz="2000" u="sng">
                <a:hlinkClick r:id="rId4"/>
              </a:rPr>
              <a:t>https://github.com/duduct/BaoTriPhanMem/</a:t>
            </a:r>
            <a:endParaRPr lang="en-US" sz="2000"/>
          </a:p>
        </p:txBody>
      </p:sp>
    </p:spTree>
    <p:extLst>
      <p:ext uri="{BB962C8B-B14F-4D97-AF65-F5344CB8AC3E}">
        <p14:creationId xmlns:p14="http://schemas.microsoft.com/office/powerpoint/2010/main" val="168577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normAutofit fontScale="85000" lnSpcReduction="20000"/>
          </a:bodyPr>
          <a:lstStyle/>
          <a:p>
            <a:pPr marL="0" indent="0">
              <a:buNone/>
            </a:pPr>
            <a:r>
              <a:rPr lang="en-US" sz="2400"/>
              <a:t>Quy trình quản lý sự thay đổi:</a:t>
            </a:r>
          </a:p>
          <a:p>
            <a:pPr lvl="0"/>
            <a:r>
              <a:rPr lang="en-US" sz="2400"/>
              <a:t>Có yêu cầu thay đổi, thành viên bảo trì điền phiếu yêu cầu thay đổi và gửi cho người quản lý dự án.</a:t>
            </a:r>
          </a:p>
          <a:p>
            <a:pPr lvl="0"/>
            <a:r>
              <a:rPr lang="en-US" sz="2400"/>
              <a:t>Người quản lý dự án tiếp nhận phiếu yêu cầu thay đổi và viết phiếu tiếp nhận yêu cầu thay đổi.</a:t>
            </a:r>
          </a:p>
          <a:p>
            <a:pPr lvl="0"/>
            <a:r>
              <a:rPr lang="en-US" sz="2400"/>
              <a:t>Nếu thay đổi hợp lệ cần thực hiện:</a:t>
            </a:r>
          </a:p>
          <a:p>
            <a:pPr lvl="1"/>
            <a:r>
              <a:rPr lang="en-US"/>
              <a:t>Xác định loại thay đổi, sắp xếp mức độ ưu tiên cho yêu cầu thay đổi.</a:t>
            </a:r>
          </a:p>
          <a:p>
            <a:pPr lvl="1"/>
            <a:r>
              <a:rPr lang="en-US"/>
              <a:t>Phân tích sự tác động của yêu cầu thay đổi bao gồm: các thành phần bị ảnh hưởng, đánh giá chi phí để thực hiện yêu cầu thay đổi.</a:t>
            </a:r>
          </a:p>
          <a:p>
            <a:pPr lvl="1"/>
            <a:r>
              <a:rPr lang="en-US"/>
              <a:t>If yêu cầu thay đổi được phê duyệt:</a:t>
            </a:r>
          </a:p>
          <a:p>
            <a:pPr lvl="2"/>
            <a:r>
              <a:rPr lang="en-US" sz="1600"/>
              <a:t>Repeat</a:t>
            </a:r>
          </a:p>
          <a:p>
            <a:pPr lvl="3"/>
            <a:r>
              <a:rPr lang="en-US" sz="1400"/>
              <a:t>Thực hiện thay đổi phần mềm</a:t>
            </a:r>
          </a:p>
          <a:p>
            <a:pPr lvl="3"/>
            <a:r>
              <a:rPr lang="en-US" sz="1400"/>
              <a:t>Ghi nhận lại các thay đổi trên mã nguồn cũng như tài liệu.</a:t>
            </a:r>
          </a:p>
          <a:p>
            <a:pPr lvl="3"/>
            <a:r>
              <a:rPr lang="en-US" sz="1400"/>
              <a:t>Đánh giá chất lượng phần mềm sau khi thực hiện thay đổi.</a:t>
            </a:r>
          </a:p>
          <a:p>
            <a:pPr lvl="2"/>
            <a:r>
              <a:rPr lang="en-US" sz="1600"/>
              <a:t>Until chất lượng phần thay đổi trên phần mềm đã đạt yêu cầu.</a:t>
            </a:r>
          </a:p>
          <a:p>
            <a:pPr lvl="1"/>
            <a:r>
              <a:rPr lang="en-US"/>
              <a:t>Else từ chối thực hiện yêu cầu thay đổi.</a:t>
            </a:r>
          </a:p>
        </p:txBody>
      </p:sp>
    </p:spTree>
    <p:extLst>
      <p:ext uri="{BB962C8B-B14F-4D97-AF65-F5344CB8AC3E}">
        <p14:creationId xmlns:p14="http://schemas.microsoft.com/office/powerpoint/2010/main" val="281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r>
              <a:rPr lang="en-US" smtClean="0"/>
              <a:t>Tham khảo các tiêu chí quản lý chất lượng từ mạng, đàn anh đi trước có kinh nghiệm và từ kinh nghiệm bản thân, từ đó đề xuất chuẩn về chất lượng trong quá trình làm việc.</a:t>
            </a:r>
          </a:p>
          <a:p>
            <a:pPr lvl="0"/>
            <a:r>
              <a:rPr lang="en-US" smtClean="0"/>
              <a:t>Kiểm soát chất lượng</a:t>
            </a:r>
          </a:p>
          <a:p>
            <a:pPr lvl="1"/>
            <a:r>
              <a:rPr lang="en-US" smtClean="0"/>
              <a:t>Nhóm sẽ hoạt động vừa là nhóm bảo trì, vừa là nhóm quản lý chất lượng.</a:t>
            </a:r>
          </a:p>
          <a:p>
            <a:pPr lvl="1"/>
            <a:r>
              <a:rPr lang="en-US" smtClean="0"/>
              <a:t>Tất cả tài liệu và mã nguồn phải được kiểm soát trong suốt quá trình bảo trì phần mềm.</a:t>
            </a:r>
          </a:p>
          <a:p>
            <a:endParaRPr lang="en-US"/>
          </a:p>
        </p:txBody>
      </p:sp>
      <p:sp>
        <p:nvSpPr>
          <p:cNvPr id="12" name="Content Placeholder 11"/>
          <p:cNvSpPr>
            <a:spLocks noGrp="1"/>
          </p:cNvSpPr>
          <p:nvPr>
            <p:ph idx="10"/>
          </p:nvPr>
        </p:nvSpPr>
        <p:spPr/>
        <p:txBody>
          <a:bodyPr/>
          <a:lstStyle/>
          <a:p>
            <a:r>
              <a:rPr lang="en-US" smtClean="0"/>
              <a:t>Quản lý chất lượng</a:t>
            </a:r>
            <a:endParaRPr lang="en-US"/>
          </a:p>
        </p:txBody>
      </p:sp>
    </p:spTree>
    <p:extLst>
      <p:ext uri="{BB962C8B-B14F-4D97-AF65-F5344CB8AC3E}">
        <p14:creationId xmlns:p14="http://schemas.microsoft.com/office/powerpoint/2010/main" val="72519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Đề xuất thay đổi</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5531017"/>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726440" y="2052320"/>
            <a:ext cx="2057400" cy="2057400"/>
          </a:xfrm>
          <a:prstGeom prst="ellipse">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smtClean="0"/>
              <a:t>Kế hoạch thực hiện</a:t>
            </a:r>
            <a:endParaRPr lang="en-US" sz="2000"/>
          </a:p>
        </p:txBody>
      </p:sp>
      <p:sp>
        <p:nvSpPr>
          <p:cNvPr id="14" name="Oval 13"/>
          <p:cNvSpPr/>
          <p:nvPr/>
        </p:nvSpPr>
        <p:spPr>
          <a:xfrm>
            <a:off x="3545840" y="2052320"/>
            <a:ext cx="2057400" cy="2057400"/>
          </a:xfrm>
          <a:prstGeom prst="ellipse">
            <a:avLst/>
          </a:prstGeom>
          <a:solidFill>
            <a:srgbClr val="1A7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Đề xuất thay đổi</a:t>
            </a:r>
            <a:endParaRPr lang="en-US" sz="2000"/>
          </a:p>
        </p:txBody>
      </p:sp>
      <p:sp>
        <p:nvSpPr>
          <p:cNvPr id="15" name="Oval 14"/>
          <p:cNvSpPr/>
          <p:nvPr/>
        </p:nvSpPr>
        <p:spPr>
          <a:xfrm>
            <a:off x="6360160" y="2057400"/>
            <a:ext cx="2057400" cy="2057400"/>
          </a:xfrm>
          <a:prstGeom prst="ellipse">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smtClean="0"/>
              <a:t>Demo</a:t>
            </a:r>
            <a:endParaRPr lang="en-US" sz="2000"/>
          </a:p>
        </p:txBody>
      </p:sp>
    </p:spTree>
    <p:extLst>
      <p:ext uri="{BB962C8B-B14F-4D97-AF65-F5344CB8AC3E}">
        <p14:creationId xmlns:p14="http://schemas.microsoft.com/office/powerpoint/2010/main" val="42786352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a:t>
            </a:r>
            <a:endParaRPr lang="en-US"/>
          </a:p>
        </p:txBody>
      </p:sp>
      <p:sp>
        <p:nvSpPr>
          <p:cNvPr id="11" name="Content Placeholder 10"/>
          <p:cNvSpPr>
            <a:spLocks noGrp="1"/>
          </p:cNvSpPr>
          <p:nvPr>
            <p:ph idx="1"/>
          </p:nvPr>
        </p:nvSpPr>
        <p:spPr>
          <a:xfrm>
            <a:off x="628650" y="1872169"/>
            <a:ext cx="7886700" cy="871031"/>
          </a:xfrm>
        </p:spPr>
        <p:txBody>
          <a:bodyPr>
            <a:noAutofit/>
          </a:bodyPr>
          <a:lstStyle/>
          <a:p>
            <a:pPr marL="0" indent="0">
              <a:buNone/>
            </a:pPr>
            <a:r>
              <a:rPr lang="en-US" sz="1800" b="1" smtClean="0"/>
              <a:t>Hiện trạng</a:t>
            </a:r>
          </a:p>
          <a:p>
            <a:r>
              <a:rPr lang="en-US" sz="1800" smtClean="0"/>
              <a:t>Các </a:t>
            </a:r>
            <a:r>
              <a:rPr lang="en-US" sz="1800"/>
              <a:t>file excel xuất ra chưa ghi rõ nội dung trong tên file mà chỉ mới ghi chung chung như: ThongKe, </a:t>
            </a:r>
            <a:r>
              <a:rPr lang="en-US" sz="1800"/>
              <a:t>BaoCao</a:t>
            </a:r>
            <a:r>
              <a:rPr lang="en-US" sz="1800" smtClean="0"/>
              <a:t>.</a:t>
            </a:r>
            <a:endParaRPr lang="en-US" sz="1800"/>
          </a:p>
        </p:txBody>
      </p:sp>
      <p:pic>
        <p:nvPicPr>
          <p:cNvPr id="12" name="Picture 11"/>
          <p:cNvPicPr/>
          <p:nvPr/>
        </p:nvPicPr>
        <p:blipFill>
          <a:blip r:embed="rId2"/>
          <a:stretch>
            <a:fillRect/>
          </a:stretch>
        </p:blipFill>
        <p:spPr>
          <a:xfrm>
            <a:off x="7086600" y="2576984"/>
            <a:ext cx="1328582" cy="1981200"/>
          </a:xfrm>
          <a:prstGeom prst="rect">
            <a:avLst/>
          </a:prstGeom>
        </p:spPr>
      </p:pic>
      <p:sp>
        <p:nvSpPr>
          <p:cNvPr id="14" name="Content Placeholder 10"/>
          <p:cNvSpPr txBox="1">
            <a:spLocks/>
          </p:cNvSpPr>
          <p:nvPr/>
        </p:nvSpPr>
        <p:spPr>
          <a:xfrm>
            <a:off x="628650" y="2715567"/>
            <a:ext cx="5857240" cy="1858010"/>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a:t>
            </a:r>
            <a:r>
              <a:rPr lang="en-US" b="1"/>
              <a:t>thay </a:t>
            </a:r>
            <a:r>
              <a:rPr lang="en-US" b="1" smtClean="0"/>
              <a:t>đổi</a:t>
            </a:r>
          </a:p>
          <a:p>
            <a:r>
              <a:rPr lang="en-US" smtClean="0"/>
              <a:t>Đặt </a:t>
            </a:r>
            <a:r>
              <a:rPr lang="en-US"/>
              <a:t>tên file excel theo cấu trúc : NoiDung_DonVi_TieuChi. Ví dụ: BaoCao_CaMau_VanHanh.xls là file báo cáo máy biến áp của đơn vị Cà Mau theo tình trạng vận hành.</a:t>
            </a:r>
          </a:p>
          <a:p>
            <a:r>
              <a:rPr lang="en-US"/>
              <a:t>ThongKe_TranVanThoi_HangSanXuat.xls là file thống kê các máy biến áp của đơn vị Trần Văn Thơi theo hãng sản </a:t>
            </a:r>
            <a:r>
              <a:rPr lang="en-US"/>
              <a:t>xuất</a:t>
            </a:r>
            <a:r>
              <a:rPr lang="en-US" smtClean="0"/>
              <a:t>.</a:t>
            </a:r>
          </a:p>
        </p:txBody>
      </p:sp>
      <p:sp>
        <p:nvSpPr>
          <p:cNvPr id="15" name="Content Placeholder 10"/>
          <p:cNvSpPr txBox="1">
            <a:spLocks/>
          </p:cNvSpPr>
          <p:nvPr/>
        </p:nvSpPr>
        <p:spPr>
          <a:xfrm>
            <a:off x="615252" y="4419600"/>
            <a:ext cx="7900098" cy="18580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b="1"/>
              <a:t>Loại yêu cầu </a:t>
            </a:r>
            <a:r>
              <a:rPr lang="en-US" sz="1800" b="1"/>
              <a:t>thay </a:t>
            </a:r>
            <a:r>
              <a:rPr lang="en-US" sz="1800" b="1" smtClean="0"/>
              <a:t>đổi</a:t>
            </a:r>
          </a:p>
          <a:p>
            <a:r>
              <a:rPr lang="en-US" sz="1800" smtClean="0"/>
              <a:t>Bảo </a:t>
            </a:r>
            <a:r>
              <a:rPr lang="en-US" sz="1800"/>
              <a:t>trì hoàn thiện. Do chức năng xuất file excel hiện hành đã làm việc đúng chức năng, tuy nhiên có thể hoàn thiện thêm phần thay đổi tên để giúp cho người dùng dễ quản lý hơn, thay vì phải tự đổi </a:t>
            </a:r>
            <a:r>
              <a:rPr lang="en-US" sz="1800"/>
              <a:t>tên</a:t>
            </a:r>
            <a:r>
              <a:rPr lang="en-US" sz="1800" smtClean="0"/>
              <a:t>.</a:t>
            </a:r>
          </a:p>
          <a:p>
            <a:pPr marL="0" indent="0">
              <a:buNone/>
            </a:pPr>
            <a:r>
              <a:rPr lang="en-US" sz="1800" b="1" smtClean="0"/>
              <a:t>Mức ưu tiên</a:t>
            </a:r>
            <a:r>
              <a:rPr lang="en-US" sz="1800" smtClean="0"/>
              <a:t>: trung bình.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 1</a:t>
            </a:r>
            <a:endParaRPr lang="en-US"/>
          </a:p>
        </p:txBody>
      </p:sp>
      <p:sp>
        <p:nvSpPr>
          <p:cNvPr id="11" name="Content Placeholder 10"/>
          <p:cNvSpPr>
            <a:spLocks noGrp="1"/>
          </p:cNvSpPr>
          <p:nvPr>
            <p:ph idx="1"/>
          </p:nvPr>
        </p:nvSpPr>
        <p:spPr/>
        <p:txBody>
          <a:bodyPr>
            <a:normAutofit lnSpcReduction="10000"/>
          </a:bodyPr>
          <a:lstStyle/>
          <a:p>
            <a:pPr marL="0" indent="0">
              <a:buNone/>
            </a:pPr>
            <a:r>
              <a:rPr lang="en-US" b="1" smtClean="0"/>
              <a:t>Các thành phần bị ảnh hưởng </a:t>
            </a:r>
          </a:p>
          <a:p>
            <a:r>
              <a:rPr lang="en-US" smtClean="0"/>
              <a:t>Tài liệu thiết kế: cập nhật lại phần tên excel khi xuất ra.</a:t>
            </a:r>
          </a:p>
          <a:p>
            <a:r>
              <a:rPr lang="en-US" smtClean="0"/>
              <a:t>Chương trình: cập nhật các file contoller và view có liên quan đến việc xuất file Excel.</a:t>
            </a:r>
          </a:p>
          <a:p>
            <a:pPr marL="0" indent="0">
              <a:buNone/>
            </a:pPr>
            <a:r>
              <a:rPr lang="en-US" b="1"/>
              <a:t>Các </a:t>
            </a:r>
            <a:r>
              <a:rPr lang="en-US" b="1"/>
              <a:t>giải </a:t>
            </a:r>
            <a:r>
              <a:rPr lang="en-US" b="1" smtClean="0"/>
              <a:t>pháp</a:t>
            </a:r>
            <a:endParaRPr lang="en-US" b="1"/>
          </a:p>
          <a:p>
            <a:r>
              <a:rPr lang="en-US"/>
              <a:t>Giải </a:t>
            </a:r>
            <a:r>
              <a:rPr lang="en-US"/>
              <a:t>pháp </a:t>
            </a:r>
            <a:r>
              <a:rPr lang="en-US" smtClean="0"/>
              <a:t>1: Thay </a:t>
            </a:r>
            <a:r>
              <a:rPr lang="en-US"/>
              <a:t>đổi controller để có thể truyền nội dung đang muốn xuất báo cáo qua cho view. Cập nhật lại các file view để có thể nhận thông tin từ controller và xuất file có tên tương ứng. Nhân lực: 1 người, thành thạo kỹ năng xuất file excel từ php. Công cụ sử dụng: Notepad++. Dùng để chỉnh sửa các file nguồn. Thơi gian thực hiện: 1 </a:t>
            </a:r>
            <a:r>
              <a:rPr lang="en-US"/>
              <a:t>ngày</a:t>
            </a:r>
            <a:r>
              <a:rPr lang="en-US" smtClean="0"/>
              <a:t>.</a:t>
            </a:r>
          </a:p>
          <a:p>
            <a:pPr marL="0" indent="0">
              <a:buNone/>
            </a:pPr>
            <a:r>
              <a:rPr lang="en-US" b="1" smtClean="0"/>
              <a:t>Đề xuất</a:t>
            </a:r>
            <a:r>
              <a:rPr lang="en-US" smtClean="0"/>
              <a:t>: giải pháp 1.</a:t>
            </a:r>
          </a:p>
          <a:p>
            <a:pPr marL="0" indent="0">
              <a:buNone/>
            </a:pPr>
            <a:r>
              <a:rPr lang="en-US" b="1" smtClean="0"/>
              <a:t>Quyết định</a:t>
            </a:r>
            <a:r>
              <a:rPr lang="en-US" smtClean="0"/>
              <a:t>: </a:t>
            </a:r>
            <a:r>
              <a:rPr lang="en-US" smtClean="0">
                <a:solidFill>
                  <a:srgbClr val="FF0000"/>
                </a:solidFill>
              </a:rPr>
              <a:t>không chấp nhận</a:t>
            </a:r>
            <a:r>
              <a:rPr lang="en-US" smtClean="0"/>
              <a:t>.</a:t>
            </a:r>
            <a:endParaRPr lang="en-US"/>
          </a:p>
        </p:txBody>
      </p:sp>
    </p:spTree>
    <p:extLst>
      <p:ext uri="{BB962C8B-B14F-4D97-AF65-F5344CB8AC3E}">
        <p14:creationId xmlns:p14="http://schemas.microsoft.com/office/powerpoint/2010/main" val="36628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lstStyle/>
          <a:p>
            <a:pPr marL="0" indent="0">
              <a:buNone/>
            </a:pPr>
            <a:r>
              <a:rPr lang="en-US" b="1" smtClean="0"/>
              <a:t>Hiện </a:t>
            </a:r>
            <a:r>
              <a:rPr lang="en-US" b="1"/>
              <a:t>trạng</a:t>
            </a:r>
            <a:r>
              <a:rPr lang="en-US"/>
              <a:t>: Chức năng cập nhật, phần combo box cho phép xem các máy biến áp theo đơn vị, khi người dùng chọn Xem, thì nội dung trang được tải lại, đồng thời nội dung của combox bị reset lại giá trị “Phòng KH-KT Công ty Điện Lực Cà Mau</a:t>
            </a:r>
            <a:r>
              <a:rPr lang="en-US"/>
              <a:t>”. </a:t>
            </a:r>
            <a:endParaRPr lang="en-US"/>
          </a:p>
        </p:txBody>
      </p:sp>
      <p:grpSp>
        <p:nvGrpSpPr>
          <p:cNvPr id="8" name="Group 7"/>
          <p:cNvGrpSpPr/>
          <p:nvPr/>
        </p:nvGrpSpPr>
        <p:grpSpPr>
          <a:xfrm>
            <a:off x="628650" y="3200401"/>
            <a:ext cx="7886700" cy="1587796"/>
            <a:chOff x="0" y="0"/>
            <a:chExt cx="10058400" cy="2025232"/>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2025232"/>
            </a:xfrm>
            <a:prstGeom prst="rect">
              <a:avLst/>
            </a:prstGeom>
          </p:spPr>
        </p:pic>
        <p:sp>
          <p:nvSpPr>
            <p:cNvPr id="10" name="Rounded Rectangle 9"/>
            <p:cNvSpPr/>
            <p:nvPr/>
          </p:nvSpPr>
          <p:spPr>
            <a:xfrm>
              <a:off x="137160" y="53340"/>
              <a:ext cx="4472940" cy="312420"/>
            </a:xfrm>
            <a:prstGeom prst="round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p>
          </p:txBody>
        </p:sp>
      </p:grpSp>
      <p:sp>
        <p:nvSpPr>
          <p:cNvPr id="7" name="TextBox 6"/>
          <p:cNvSpPr txBox="1"/>
          <p:nvPr/>
        </p:nvSpPr>
        <p:spPr>
          <a:xfrm>
            <a:off x="628651" y="4830016"/>
            <a:ext cx="7886700" cy="1200329"/>
          </a:xfrm>
          <a:prstGeom prst="rect">
            <a:avLst/>
          </a:prstGeom>
          <a:noFill/>
        </p:spPr>
        <p:txBody>
          <a:bodyPr wrap="square" rtlCol="0">
            <a:spAutoFit/>
          </a:bodyPr>
          <a:lstStyle/>
          <a:p>
            <a:r>
              <a:rPr lang="en-US" b="1" smtClean="0"/>
              <a:t>Yêu cầu thay đổi</a:t>
            </a:r>
            <a:r>
              <a:rPr lang="en-US" smtClean="0"/>
              <a:t>:  Sử dụng Ajax để cập nhật phần nội dung được lọc theo trang.</a:t>
            </a:r>
          </a:p>
          <a:p>
            <a:r>
              <a:rPr lang="en-US" b="1"/>
              <a:t>Loại yêu cầu thay đổi</a:t>
            </a:r>
            <a:r>
              <a:rPr lang="en-US"/>
              <a:t>: Bảo trì hoàn thiện. Do chức năng xem máy biến áp theo đơn vị đã thực hiện đúng chức năng. Tuy nhiên còn gây nhầm lẫn cho người dùng và mất thời gian load lại nguyên trang khi dữ liệu lớn.</a:t>
            </a:r>
            <a:endParaRPr lang="en-US"/>
          </a:p>
        </p:txBody>
      </p:sp>
    </p:spTree>
    <p:extLst>
      <p:ext uri="{BB962C8B-B14F-4D97-AF65-F5344CB8AC3E}">
        <p14:creationId xmlns:p14="http://schemas.microsoft.com/office/powerpoint/2010/main" val="47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noAutofit/>
          </a:bodyPr>
          <a:lstStyle/>
          <a:p>
            <a:pPr marL="0" indent="0">
              <a:buNone/>
            </a:pPr>
            <a:r>
              <a:rPr lang="en-US" sz="1600" b="1"/>
              <a:t>Mức ưu tiên</a:t>
            </a:r>
            <a:r>
              <a:rPr lang="en-US" sz="1600"/>
              <a:t>: Cao, do người sử dụng hệ thống khi tiếp xúc nhiều với hệ thống sẽ rất dễ bị nhầm </a:t>
            </a:r>
            <a:r>
              <a:rPr lang="en-US" sz="1600"/>
              <a:t>lẫn</a:t>
            </a:r>
            <a:r>
              <a:rPr lang="en-US" sz="1600" smtClean="0"/>
              <a:t>.</a:t>
            </a:r>
          </a:p>
          <a:p>
            <a:pPr marL="0" indent="0">
              <a:buNone/>
            </a:pPr>
            <a:r>
              <a:rPr lang="en-US" sz="1600" b="1"/>
              <a:t>Các thành phần bị ảnh hưởng</a:t>
            </a:r>
          </a:p>
          <a:p>
            <a:r>
              <a:rPr lang="en-US" sz="1600"/>
              <a:t>Chương trình: cập nhật các file contoller và view có liên quan đến việc thống kê máy biến áp theo đơn vị trong chức năng cập nhật.Thêm file javascript để sử dụng được ajax.</a:t>
            </a:r>
          </a:p>
          <a:p>
            <a:r>
              <a:rPr lang="en-US" sz="1600"/>
              <a:t>Tài liệu: cập </a:t>
            </a:r>
            <a:r>
              <a:rPr lang="en-US" sz="1600"/>
              <a:t>nhật </a:t>
            </a:r>
            <a:r>
              <a:rPr lang="en-US" sz="1600" smtClean="0"/>
              <a:t>phần </a:t>
            </a:r>
            <a:r>
              <a:rPr lang="en-US" sz="1600"/>
              <a:t>tài liệu thiết kế liên quan đến kỹ </a:t>
            </a:r>
            <a:r>
              <a:rPr lang="en-US" sz="1600"/>
              <a:t>thuật </a:t>
            </a:r>
            <a:r>
              <a:rPr lang="en-US" sz="1600" smtClean="0"/>
              <a:t>Ajax.</a:t>
            </a:r>
          </a:p>
          <a:p>
            <a:pPr marL="0" indent="0">
              <a:buNone/>
            </a:pPr>
            <a:r>
              <a:rPr lang="en-US" sz="1600" b="1"/>
              <a:t>Các giải pháp: </a:t>
            </a:r>
          </a:p>
          <a:p>
            <a:r>
              <a:rPr lang="en-US" sz="1600"/>
              <a:t>Giải pháp 1:</a:t>
            </a:r>
          </a:p>
          <a:p>
            <a:pPr lvl="1"/>
            <a:r>
              <a:rPr lang="en-US" sz="1400"/>
              <a:t>Thay đổi controller và view để có thể cập nhật lại phần nội dung mà không phải load lại nguyên trang.</a:t>
            </a:r>
          </a:p>
          <a:p>
            <a:pPr lvl="1"/>
            <a:r>
              <a:rPr lang="en-US" sz="1400"/>
              <a:t>Cần 1 người thành thạo về sử dụng Ajax. Thời gian: 1 ngày.</a:t>
            </a:r>
          </a:p>
          <a:p>
            <a:r>
              <a:rPr lang="en-US" sz="1600"/>
              <a:t>Giải pháp 2:</a:t>
            </a:r>
          </a:p>
          <a:p>
            <a:pPr lvl="1"/>
            <a:r>
              <a:rPr lang="en-US" sz="1400"/>
              <a:t>Không sử dụng ajax nhưng có thể dùng biến session hoặc cookie để lưu giữ lại trạng thái của combobox hiện tại để có thể thay đổi nội dung combobox theo nội dung được thống kê.</a:t>
            </a:r>
          </a:p>
          <a:p>
            <a:pPr lvl="1"/>
            <a:r>
              <a:rPr lang="en-US" sz="1400"/>
              <a:t>Thời gian: 1 </a:t>
            </a:r>
            <a:r>
              <a:rPr lang="en-US" sz="1400"/>
              <a:t>ngày</a:t>
            </a:r>
            <a:r>
              <a:rPr lang="en-US" sz="1400" smtClean="0"/>
              <a:t>.</a:t>
            </a:r>
            <a:endParaRPr lang="en-US" sz="1400"/>
          </a:p>
          <a:p>
            <a:pPr marL="0" indent="0">
              <a:buNone/>
            </a:pPr>
            <a:r>
              <a:rPr lang="en-US" sz="1600" b="1"/>
              <a:t>Đề xuất giải pháp tốt nhất</a:t>
            </a:r>
            <a:r>
              <a:rPr lang="en-US" sz="1600"/>
              <a:t>: </a:t>
            </a:r>
            <a:r>
              <a:rPr lang="en-US" sz="1600" smtClean="0"/>
              <a:t>Chọn </a:t>
            </a:r>
            <a:r>
              <a:rPr lang="en-US" sz="1600"/>
              <a:t>giải pháp 1 là giải pháp để giải quyết vấn đề vì giải pháp này không cần lưu nhiều biến, thành viên có kỹ năng về ajax không cần huấn luyện </a:t>
            </a:r>
            <a:r>
              <a:rPr lang="en-US" sz="1600"/>
              <a:t>nhiều</a:t>
            </a:r>
            <a:r>
              <a:rPr lang="en-US" sz="1600" smtClean="0"/>
              <a:t>.</a:t>
            </a:r>
          </a:p>
          <a:p>
            <a:pPr marL="0" indent="0">
              <a:buNone/>
            </a:pPr>
            <a:r>
              <a:rPr lang="en-US" sz="1600" b="1"/>
              <a:t>Quyết định</a:t>
            </a:r>
            <a:r>
              <a:rPr lang="en-US" sz="1600"/>
              <a:t>: </a:t>
            </a:r>
            <a:r>
              <a:rPr lang="en-US" sz="1600">
                <a:solidFill>
                  <a:srgbClr val="00B050"/>
                </a:solidFill>
              </a:rPr>
              <a:t>Chấp nhận</a:t>
            </a:r>
            <a:r>
              <a:rPr lang="en-US" sz="1600"/>
              <a:t>.</a:t>
            </a:r>
            <a:endParaRPr lang="en-US" sz="1600" smtClean="0"/>
          </a:p>
        </p:txBody>
      </p:sp>
    </p:spTree>
    <p:extLst>
      <p:ext uri="{BB962C8B-B14F-4D97-AF65-F5344CB8AC3E}">
        <p14:creationId xmlns:p14="http://schemas.microsoft.com/office/powerpoint/2010/main" val="253886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smtClean="0"/>
              <a:t>Hiện trạng</a:t>
            </a:r>
            <a:r>
              <a:rPr lang="en-US" smtClean="0"/>
              <a:t>: Giao diện hiện tại của Website chưa được đẹp. </a:t>
            </a:r>
          </a:p>
          <a:p>
            <a:pPr marL="0" indent="0">
              <a:buNone/>
            </a:pPr>
            <a:r>
              <a:rPr lang="en-US" b="1"/>
              <a:t>Yêu cầu thay đổi</a:t>
            </a:r>
            <a:r>
              <a:rPr lang="en-US"/>
              <a:t>:  Thiết kế lại giao diện cho đẹp hơn và dễ sử dụng </a:t>
            </a:r>
            <a:r>
              <a:rPr lang="en-US"/>
              <a:t>hơn</a:t>
            </a:r>
            <a:r>
              <a:rPr lang="en-US" smtClean="0"/>
              <a:t>.</a:t>
            </a:r>
          </a:p>
          <a:p>
            <a:pPr marL="0" indent="0">
              <a:buNone/>
            </a:pPr>
            <a:r>
              <a:rPr lang="en-US" b="1"/>
              <a:t>Loại yêu cầu thay đổi</a:t>
            </a:r>
            <a:r>
              <a:rPr lang="en-US"/>
              <a:t>: Bảo trì hoàn thiện. Do hệ thống hiện tại đã có giao diện sử dụng được, nhưng chưa được đẹp và tiện cho người sử </a:t>
            </a:r>
            <a:r>
              <a:rPr lang="en-US"/>
              <a:t>dụng</a:t>
            </a:r>
            <a:r>
              <a:rPr lang="en-US" smtClean="0"/>
              <a:t>.</a:t>
            </a:r>
          </a:p>
          <a:p>
            <a:pPr marL="0" indent="0">
              <a:buNone/>
            </a:pPr>
            <a:r>
              <a:rPr lang="en-US" b="1"/>
              <a:t>Mức ưu tiên</a:t>
            </a:r>
            <a:r>
              <a:rPr lang="en-US"/>
              <a:t>: Cao, do sử dụng hệ thống thì tính thẩm mỹ và tiện dụng cũng góp phần làm nên thành công của một sản </a:t>
            </a:r>
            <a:r>
              <a:rPr lang="en-US"/>
              <a:t>phẩm</a:t>
            </a:r>
            <a:r>
              <a:rPr lang="en-US" smtClean="0"/>
              <a:t>.</a:t>
            </a:r>
          </a:p>
          <a:p>
            <a:pPr marL="0" indent="0">
              <a:buNone/>
            </a:pPr>
            <a:r>
              <a:rPr lang="en-US" b="1" smtClean="0"/>
              <a:t>Các thành phần bị ảnh hưởng </a:t>
            </a:r>
          </a:p>
          <a:p>
            <a:r>
              <a:rPr lang="en-US" smtClean="0"/>
              <a:t>Chương trình: cập nhật các file tất cả file view có liên quan đến việc hiển thị giao diện cho website. Cập nhật hoặc thêm mới các file CSS</a:t>
            </a:r>
          </a:p>
          <a:p>
            <a:r>
              <a:rPr lang="en-US" smtClean="0"/>
              <a:t>Tài </a:t>
            </a:r>
            <a:r>
              <a:rPr lang="en-US"/>
              <a:t>liệu: cập nhật phần tài liệu thiết kế  giao diện.</a:t>
            </a:r>
            <a:endParaRPr lang="en-US" smtClean="0"/>
          </a:p>
        </p:txBody>
      </p:sp>
    </p:spTree>
    <p:extLst>
      <p:ext uri="{BB962C8B-B14F-4D97-AF65-F5344CB8AC3E}">
        <p14:creationId xmlns:p14="http://schemas.microsoft.com/office/powerpoint/2010/main" val="91182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a:t>Các </a:t>
            </a:r>
            <a:r>
              <a:rPr lang="en-US" b="1"/>
              <a:t>giải </a:t>
            </a:r>
            <a:r>
              <a:rPr lang="en-US" b="1" smtClean="0"/>
              <a:t>pháp</a:t>
            </a:r>
            <a:endParaRPr lang="en-US" b="1"/>
          </a:p>
          <a:p>
            <a:r>
              <a:rPr lang="en-US"/>
              <a:t>Giải pháp 1:</a:t>
            </a:r>
          </a:p>
          <a:p>
            <a:pPr lvl="1"/>
            <a:r>
              <a:rPr lang="en-US"/>
              <a:t>Sử dụng framework Bootstrap để thiết kế lại giao diện cho website.</a:t>
            </a:r>
          </a:p>
          <a:p>
            <a:pPr lvl="1"/>
            <a:r>
              <a:rPr lang="en-US"/>
              <a:t>Cần 1 người thành thạo về sử dụng Bootstrap. Thời gian: 3 ngày.</a:t>
            </a:r>
          </a:p>
          <a:p>
            <a:r>
              <a:rPr lang="en-US"/>
              <a:t>Giải pháp 2:</a:t>
            </a:r>
          </a:p>
          <a:p>
            <a:pPr lvl="1"/>
            <a:r>
              <a:rPr lang="en-US"/>
              <a:t>Viết lại từ đầu các file css để phục vụ cho giao diện.</a:t>
            </a:r>
          </a:p>
          <a:p>
            <a:pPr lvl="1"/>
            <a:r>
              <a:rPr lang="en-US"/>
              <a:t>Cần 1 người thành thạo về sử dụng CSS. Thời gian: 1 </a:t>
            </a:r>
            <a:r>
              <a:rPr lang="en-US"/>
              <a:t>tuần</a:t>
            </a:r>
            <a:r>
              <a:rPr lang="en-US" smtClean="0"/>
              <a:t>.</a:t>
            </a:r>
            <a:endParaRPr lang="en-US"/>
          </a:p>
          <a:p>
            <a:pPr marL="0" indent="0">
              <a:buNone/>
            </a:pPr>
            <a:r>
              <a:rPr lang="en-US" sz="2400" b="1"/>
              <a:t>Đề xuất giải pháp </a:t>
            </a:r>
            <a:r>
              <a:rPr lang="en-US" sz="2400" b="1"/>
              <a:t>tốt </a:t>
            </a:r>
            <a:r>
              <a:rPr lang="en-US" sz="2400" b="1" smtClean="0"/>
              <a:t>nhất</a:t>
            </a:r>
            <a:endParaRPr lang="en-US" sz="2800" b="1"/>
          </a:p>
          <a:p>
            <a:r>
              <a:rPr lang="en-US" sz="2400"/>
              <a:t>Chọn giải pháp 1 là giải pháp để giải quyết vấn đề vì giải pháp này nhanh, hiệu quả. Có thành viên thành thạo về </a:t>
            </a:r>
            <a:r>
              <a:rPr lang="en-US" sz="2400"/>
              <a:t>bootstrap</a:t>
            </a:r>
            <a:r>
              <a:rPr lang="en-US" sz="2400"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70544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Hiện trạng</a:t>
            </a:r>
            <a:r>
              <a:rPr lang="en-US"/>
              <a:t>: Website hiện tại chức năng tìm kiếm chỉ mới tìm kiếm riêng rẽ theo từng điều kiện:</a:t>
            </a:r>
          </a:p>
          <a:p>
            <a:r>
              <a:rPr lang="en-US"/>
              <a:t>Số NO, Đơn vị, Trạm, Tình trạng, Công suất.</a:t>
            </a:r>
          </a:p>
          <a:p>
            <a:r>
              <a:rPr lang="en-US"/>
              <a:t>Và mỗi loại tìm kiếm phải chuyển hướng sang trang khác mới tìm kiếm theo tiêu chí khác </a:t>
            </a:r>
            <a:r>
              <a:rPr lang="en-US"/>
              <a:t>được</a:t>
            </a:r>
            <a:r>
              <a:rPr lang="en-US" smtClean="0"/>
              <a:t>.</a:t>
            </a:r>
          </a:p>
          <a:p>
            <a:pPr marL="0" indent="0">
              <a:buNone/>
            </a:pPr>
            <a:r>
              <a:rPr lang="en-US" b="1"/>
              <a:t>Yêu cầu thay đổi</a:t>
            </a:r>
            <a:r>
              <a:rPr lang="en-US"/>
              <a:t>: </a:t>
            </a:r>
            <a:r>
              <a:rPr lang="en-US" smtClean="0"/>
              <a:t>Thiết </a:t>
            </a:r>
            <a:r>
              <a:rPr lang="en-US"/>
              <a:t>kế lại chức năng tìm kiếm sao cho sử dụng 1 trang và tìm kiếm theo tất cả tiêu chí. Sử dụng Ajax để tải lại phần kết quả mà không tải lại toàn bộ </a:t>
            </a:r>
            <a:r>
              <a:rPr lang="en-US"/>
              <a:t>trang</a:t>
            </a:r>
            <a:r>
              <a:rPr lang="en-US" smtClean="0"/>
              <a:t>.</a:t>
            </a:r>
          </a:p>
          <a:p>
            <a:pPr marL="0" indent="0">
              <a:buNone/>
            </a:pPr>
            <a:r>
              <a:rPr lang="en-US" b="1"/>
              <a:t>Loại yêu cầu thay đổi</a:t>
            </a:r>
            <a:r>
              <a:rPr lang="en-US"/>
              <a:t>: Bảo trì hoàn thiện. Do hệ thống hiện tại đã có chức năng tìm kiếm. Tuy nhiên chức năng này chưa hoạt động hiệu quả và còn rườm rà, phức </a:t>
            </a:r>
            <a:r>
              <a:rPr lang="en-US"/>
              <a:t>tạp</a:t>
            </a:r>
            <a:r>
              <a:rPr lang="en-US" smtClean="0"/>
              <a:t>.</a:t>
            </a:r>
          </a:p>
          <a:p>
            <a:pPr marL="0" indent="0">
              <a:buNone/>
            </a:pPr>
            <a:r>
              <a:rPr lang="en-US" b="1"/>
              <a:t>Mức ưu tiên  </a:t>
            </a:r>
            <a:r>
              <a:rPr lang="en-US"/>
              <a:t>Cao. Do chức năng này sẽ đem lại lợi ích rất lớn cho người dùng về mặt quản lý máy biến áp.</a:t>
            </a:r>
            <a:endParaRPr lang="en-US" smtClean="0"/>
          </a:p>
        </p:txBody>
      </p:sp>
    </p:spTree>
    <p:extLst>
      <p:ext uri="{BB962C8B-B14F-4D97-AF65-F5344CB8AC3E}">
        <p14:creationId xmlns:p14="http://schemas.microsoft.com/office/powerpoint/2010/main" val="370455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a:bodyPr>
          <a:lstStyle/>
          <a:p>
            <a:pPr marL="0" indent="0">
              <a:buNone/>
            </a:pPr>
            <a:r>
              <a:rPr lang="en-US" b="1"/>
              <a:t>Các thành phần bị ảnh hưởng </a:t>
            </a:r>
          </a:p>
          <a:p>
            <a:r>
              <a:rPr lang="en-US"/>
              <a:t>Chương trình: chỉnh sửa lại file controller liên quan đến chức năng tìm kiếm. hợp nhất các module tìm kiếm về thành 1 module tìm kiếm theo nhiều tiêu chí. Hợp nhất các file view thành 1 file view tìm kiếm theo nhiều tiêu chí.</a:t>
            </a:r>
          </a:p>
          <a:p>
            <a:r>
              <a:rPr lang="en-US"/>
              <a:t>Tài liệu: cập nhật tài liệu thiết kế mã nguồn, thiết kế giao diện.</a:t>
            </a:r>
            <a:endParaRPr lang="en-US" smtClean="0"/>
          </a:p>
        </p:txBody>
      </p:sp>
    </p:spTree>
    <p:extLst>
      <p:ext uri="{BB962C8B-B14F-4D97-AF65-F5344CB8AC3E}">
        <p14:creationId xmlns:p14="http://schemas.microsoft.com/office/powerpoint/2010/main" val="313747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Cám ơn!</a:t>
            </a:r>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305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smtClean="0"/>
              <a:t>Kế hoạch </a:t>
            </a:r>
            <a:r>
              <a:rPr lang="en-US" sz="4000" smtClean="0">
                <a:solidFill>
                  <a:schemeClr val="bg1">
                    <a:lumMod val="50000"/>
                  </a:schemeClr>
                </a:solidFill>
              </a:rPr>
              <a:t>thực hiện</a:t>
            </a:r>
            <a:endParaRPr lang="en-US" sz="4000">
              <a:solidFill>
                <a:schemeClr val="bg1">
                  <a:lumMod val="50000"/>
                </a:schemeClr>
              </a:solidFill>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7512040"/>
      </p:ext>
    </p:extLst>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461444260"/>
              </p:ext>
            </p:extLst>
          </p:nvPr>
        </p:nvGraphicFramePr>
        <p:xfrm>
          <a:off x="628650" y="2449513"/>
          <a:ext cx="7886700" cy="3727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p:cNvSpPr>
            <a:spLocks noGrp="1"/>
          </p:cNvSpPr>
          <p:nvPr>
            <p:ph idx="10"/>
          </p:nvPr>
        </p:nvSpPr>
        <p:spPr/>
        <p:txBody>
          <a:bodyPr/>
          <a:lstStyle/>
          <a:p>
            <a:r>
              <a:rPr lang="en-US" smtClean="0"/>
              <a:t>Tổ chức nhóm bảo trì</a:t>
            </a:r>
            <a:endParaRPr lang="en-US"/>
          </a:p>
        </p:txBody>
      </p:sp>
    </p:spTree>
    <p:extLst>
      <p:ext uri="{BB962C8B-B14F-4D97-AF65-F5344CB8AC3E}">
        <p14:creationId xmlns:p14="http://schemas.microsoft.com/office/powerpoint/2010/main" val="282287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2" name="Content Placeholder 1"/>
          <p:cNvSpPr>
            <a:spLocks noGrp="1"/>
          </p:cNvSpPr>
          <p:nvPr>
            <p:ph idx="1"/>
          </p:nvPr>
        </p:nvSpPr>
        <p:spPr/>
        <p:txBody>
          <a:bodyPr/>
          <a:lstStyle/>
          <a:p>
            <a:r>
              <a:rPr lang="en-US" smtClean="0"/>
              <a:t>Phân chia theo hàng ngang, mỗi người đảm nhận 1 vai trò từ đề xuất, phân tích, phê duyệt, đặc tả, thiết kế, … 1 vài yêu cầu trong suốt quá trình làm việc.</a:t>
            </a:r>
          </a:p>
          <a:p>
            <a:r>
              <a:rPr lang="en-US" smtClean="0"/>
              <a:t>Thực hiện họp nhóm ít nhất 2 / tuần. Các thành viên báo cáo về công việc của mình. Giải quyết các khuất mắc trong quá trình bảo trì.</a:t>
            </a:r>
          </a:p>
          <a:p>
            <a:endParaRPr lang="en-US"/>
          </a:p>
        </p:txBody>
      </p:sp>
      <p:sp>
        <p:nvSpPr>
          <p:cNvPr id="12" name="Content Placeholder 11"/>
          <p:cNvSpPr>
            <a:spLocks noGrp="1"/>
          </p:cNvSpPr>
          <p:nvPr>
            <p:ph idx="10"/>
          </p:nvPr>
        </p:nvSpPr>
        <p:spPr/>
        <p:txBody>
          <a:bodyPr/>
          <a:lstStyle/>
          <a:p>
            <a:r>
              <a:rPr lang="en-US" smtClean="0"/>
              <a:t>Phân chia</a:t>
            </a:r>
            <a:endParaRPr lang="en-US"/>
          </a:p>
        </p:txBody>
      </p:sp>
    </p:spTree>
    <p:extLst>
      <p:ext uri="{BB962C8B-B14F-4D97-AF65-F5344CB8AC3E}">
        <p14:creationId xmlns:p14="http://schemas.microsoft.com/office/powerpoint/2010/main" val="63655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2005478"/>
              </p:ext>
            </p:extLst>
          </p:nvPr>
        </p:nvGraphicFramePr>
        <p:xfrm>
          <a:off x="628650" y="2449512"/>
          <a:ext cx="7753350" cy="3875088"/>
        </p:xfrm>
        <a:graphic>
          <a:graphicData uri="http://schemas.openxmlformats.org/drawingml/2006/table">
            <a:tbl>
              <a:tblPr firstRow="1" firstCol="1" bandRow="1">
                <a:tableStyleId>{5C22544A-7EE6-4342-B048-85BDC9FD1C3A}</a:tableStyleId>
              </a:tblPr>
              <a:tblGrid>
                <a:gridCol w="679193"/>
                <a:gridCol w="4070509"/>
                <a:gridCol w="3003648"/>
              </a:tblGrid>
              <a:tr h="340700">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2310091">
                <a:tc>
                  <a:txBody>
                    <a:bodyPr/>
                    <a:lstStyle/>
                    <a:p>
                      <a:pPr algn="just">
                        <a:lnSpc>
                          <a:spcPct val="107000"/>
                        </a:lnSpc>
                        <a:spcAft>
                          <a:spcPts val="800"/>
                        </a:spcAft>
                      </a:pPr>
                      <a:r>
                        <a:rPr lang="en-US" sz="1600">
                          <a:effectLst/>
                        </a:rPr>
                        <a:t>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Họp nhóm.</a:t>
                      </a:r>
                    </a:p>
                    <a:p>
                      <a:pPr algn="just">
                        <a:lnSpc>
                          <a:spcPct val="107000"/>
                        </a:lnSpc>
                        <a:spcAft>
                          <a:spcPts val="800"/>
                        </a:spcAft>
                      </a:pPr>
                      <a:r>
                        <a:rPr lang="en-US" sz="1600">
                          <a:effectLst/>
                        </a:rPr>
                        <a:t>Xác định năng lực, mức độ hiểu biết của thành viên đối với Framework CodeIgniter</a:t>
                      </a:r>
                    </a:p>
                    <a:p>
                      <a:pPr algn="just">
                        <a:lnSpc>
                          <a:spcPct val="107000"/>
                        </a:lnSpc>
                        <a:spcAft>
                          <a:spcPts val="800"/>
                        </a:spcAft>
                      </a:pPr>
                      <a:r>
                        <a:rPr lang="en-US" sz="1600">
                          <a:effectLst/>
                        </a:rPr>
                        <a:t>Lên kế hoạch bảo trì</a:t>
                      </a:r>
                    </a:p>
                    <a:p>
                      <a:pPr algn="just">
                        <a:lnSpc>
                          <a:spcPct val="107000"/>
                        </a:lnSpc>
                        <a:spcAft>
                          <a:spcPts val="800"/>
                        </a:spcAft>
                      </a:pPr>
                      <a:r>
                        <a:rPr lang="en-US" sz="1600">
                          <a:effectLst/>
                        </a:rPr>
                        <a:t>Lên kế hoạch tập huấn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a:t>
                      </a:r>
                    </a:p>
                    <a:p>
                      <a:pPr algn="just">
                        <a:lnSpc>
                          <a:spcPct val="107000"/>
                        </a:lnSpc>
                        <a:spcAft>
                          <a:spcPts val="800"/>
                        </a:spcAft>
                      </a:pPr>
                      <a:r>
                        <a:rPr lang="en-US" sz="1600">
                          <a:effectLst/>
                        </a:rPr>
                        <a:t>Lập kế hoạch.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224297">
                <a:tc>
                  <a:txBody>
                    <a:bodyPr/>
                    <a:lstStyle/>
                    <a:p>
                      <a:pPr algn="just">
                        <a:lnSpc>
                          <a:spcPct val="107000"/>
                        </a:lnSpc>
                        <a:spcAft>
                          <a:spcPts val="800"/>
                        </a:spcAft>
                      </a:pPr>
                      <a:r>
                        <a:rPr lang="en-US" sz="1600">
                          <a:effectLst/>
                        </a:rPr>
                        <a:t>5 - 10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 sử dụng phần mềm.</a:t>
                      </a:r>
                    </a:p>
                    <a:p>
                      <a:pPr algn="just">
                        <a:lnSpc>
                          <a:spcPct val="107000"/>
                        </a:lnSpc>
                        <a:spcAft>
                          <a:spcPts val="800"/>
                        </a:spcAft>
                      </a:pPr>
                      <a:r>
                        <a:rPr lang="en-US" sz="1600">
                          <a:effectLst/>
                        </a:rPr>
                        <a:t>Các thành viên sử dụng, phát hiện lỗi và ghi chú lại các lỗi trong quá trình sử dụng.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70247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5996313"/>
              </p:ext>
            </p:extLst>
          </p:nvPr>
        </p:nvGraphicFramePr>
        <p:xfrm>
          <a:off x="-1" y="2449512"/>
          <a:ext cx="9144001" cy="3798888"/>
        </p:xfrm>
        <a:graphic>
          <a:graphicData uri="http://schemas.openxmlformats.org/drawingml/2006/table">
            <a:tbl>
              <a:tblPr firstRow="1" firstCol="1" bandRow="1">
                <a:tableStyleId>{5C22544A-7EE6-4342-B048-85BDC9FD1C3A}</a:tableStyleId>
              </a:tblPr>
              <a:tblGrid>
                <a:gridCol w="801014"/>
                <a:gridCol w="3669886"/>
                <a:gridCol w="4673101"/>
              </a:tblGrid>
              <a:tr h="447567">
                <a:tc>
                  <a:txBody>
                    <a:bodyPr/>
                    <a:lstStyle/>
                    <a:p>
                      <a:pPr algn="just">
                        <a:lnSpc>
                          <a:spcPct val="107000"/>
                        </a:lnSpc>
                        <a:spcAft>
                          <a:spcPts val="800"/>
                        </a:spcAft>
                      </a:pPr>
                      <a:r>
                        <a:rPr lang="en-US" sz="1600">
                          <a:effectLst/>
                          <a:latin typeface="+mn-lt"/>
                        </a:rPr>
                        <a:t>Tuần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Nội dung</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Công việc của thành viên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r>
              <a:tr h="3351321">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11</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Họp nhóm.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Các thành viên thảo luận về các lỗi thu thập được trong quá trình sử dụng.</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sự tác động của các yêu cầu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mức độ ưu tiên của các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công công việc bảo trì tương ứng với đề xuất.</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Lương Đức Duy:</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Tổng hợp các đề xuất thay đổi.</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Phân công các đề xuất cho các thành viên.</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Ngô Minh Phương, Trần Thanh Điền, Hồ Hữu Nhân:</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Lập phiếu đề xuất, phân tích sự tác động đối với các đề xuất được phân công.</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 </a:t>
                      </a:r>
                    </a:p>
                  </a:txBody>
                  <a:tcPr marL="68580" marR="68580"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93320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9004085"/>
              </p:ext>
            </p:extLst>
          </p:nvPr>
        </p:nvGraphicFramePr>
        <p:xfrm>
          <a:off x="0" y="2449511"/>
          <a:ext cx="9144000" cy="4408488"/>
        </p:xfrm>
        <a:graphic>
          <a:graphicData uri="http://schemas.openxmlformats.org/drawingml/2006/table">
            <a:tbl>
              <a:tblPr firstRow="1" firstCol="1" bandRow="1">
                <a:tableStyleId>{5C22544A-7EE6-4342-B048-85BDC9FD1C3A}</a:tableStyleId>
              </a:tblPr>
              <a:tblGrid>
                <a:gridCol w="801014"/>
                <a:gridCol w="4800600"/>
                <a:gridCol w="3542386"/>
              </a:tblGrid>
              <a:tr h="276308">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596719">
                <a:tc>
                  <a:txBody>
                    <a:bodyPr/>
                    <a:lstStyle/>
                    <a:p>
                      <a:pPr algn="just">
                        <a:lnSpc>
                          <a:spcPct val="107000"/>
                        </a:lnSpc>
                        <a:spcAft>
                          <a:spcPts val="800"/>
                        </a:spcAft>
                      </a:pPr>
                      <a:r>
                        <a:rPr lang="en-US" sz="1600">
                          <a:effectLst/>
                        </a:rPr>
                        <a:t>12-13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Thiết kế</a:t>
                      </a:r>
                    </a:p>
                    <a:p>
                      <a:pPr algn="just">
                        <a:lnSpc>
                          <a:spcPct val="107000"/>
                        </a:lnSpc>
                        <a:spcAft>
                          <a:spcPts val="800"/>
                        </a:spcAft>
                      </a:pPr>
                      <a:r>
                        <a:rPr lang="en-US" sz="1600">
                          <a:effectLst/>
                        </a:rPr>
                        <a:t>Họp nhóm thảo luận về các vấn đề khuất mắc trong quá trình thiết kế</a:t>
                      </a:r>
                    </a:p>
                    <a:p>
                      <a:pPr algn="just">
                        <a:lnSpc>
                          <a:spcPct val="107000"/>
                        </a:lnSpc>
                        <a:spcAft>
                          <a:spcPts val="800"/>
                        </a:spcAft>
                      </a:pPr>
                      <a:r>
                        <a:rPr lang="en-US" sz="1600">
                          <a:effectLst/>
                        </a:rPr>
                        <a:t>Tập huấn các thành viên các kỹ năng cần thiết liên quan đến sản phẩm cần bảo trì</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a:t>
                      </a:r>
                    </a:p>
                    <a:p>
                      <a:pPr algn="just">
                        <a:lnSpc>
                          <a:spcPct val="107000"/>
                        </a:lnSpc>
                        <a:spcAft>
                          <a:spcPts val="800"/>
                        </a:spcAft>
                      </a:pPr>
                      <a:r>
                        <a:rPr lang="en-US" sz="1600">
                          <a:effectLst/>
                        </a:rPr>
                        <a:t>Họp nhóm thảo luận về các vấn đề khuất mắc trong quá trình cài đặt.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662433">
                <a:tc>
                  <a:txBody>
                    <a:bodyPr/>
                    <a:lstStyle/>
                    <a:p>
                      <a:pPr algn="just">
                        <a:lnSpc>
                          <a:spcPct val="107000"/>
                        </a:lnSpc>
                        <a:spcAft>
                          <a:spcPts val="800"/>
                        </a:spcAft>
                      </a:pPr>
                      <a:r>
                        <a:rPr lang="en-US" sz="1600">
                          <a:effectLst/>
                        </a:rPr>
                        <a:t>15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Kiểm thử</a:t>
                      </a:r>
                    </a:p>
                    <a:p>
                      <a:pPr algn="just">
                        <a:lnSpc>
                          <a:spcPct val="107000"/>
                        </a:lnSpc>
                        <a:spcAft>
                          <a:spcPts val="800"/>
                        </a:spcAft>
                      </a:pPr>
                      <a:r>
                        <a:rPr lang="en-US" sz="1600">
                          <a:effectLst/>
                        </a:rPr>
                        <a:t>Họp nhóm, tổng hợp kết quả kiểm thử</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Viết slide báo cáo</a:t>
                      </a:r>
                    </a:p>
                    <a:p>
                      <a:pPr algn="just">
                        <a:lnSpc>
                          <a:spcPct val="107000"/>
                        </a:lnSpc>
                        <a:spcAft>
                          <a:spcPts val="800"/>
                        </a:spcAft>
                      </a:pPr>
                      <a:r>
                        <a:rPr lang="en-US" sz="1600">
                          <a:effectLst/>
                        </a:rPr>
                        <a:t>Họp nhóm tổng hợp tài liệu, thống nhất về nội dung báo cáo.</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 viết slide báo cáo.</a:t>
                      </a:r>
                    </a:p>
                    <a:p>
                      <a:pPr algn="just">
                        <a:lnSpc>
                          <a:spcPct val="107000"/>
                        </a:lnSpc>
                        <a:spcAft>
                          <a:spcPts val="800"/>
                        </a:spcAft>
                      </a:pPr>
                      <a:r>
                        <a:rPr lang="en-US" sz="1600">
                          <a:effectLst/>
                        </a:rPr>
                        <a:t>Ngô Minh Phương, Hồ Hữu Nhân, Trần Thanh Điền: tổng hợp tài liệu.</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18032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pPr lvl="0"/>
            <a:r>
              <a:rPr lang="en-US"/>
              <a:t>Nhân sự: Lương Đức Duy, Ngô Minh Phương, Hồ Hữu Nhân, Trần Thanh Điền.</a:t>
            </a:r>
          </a:p>
          <a:p>
            <a:pPr lvl="0"/>
            <a:r>
              <a:rPr lang="en-US"/>
              <a:t>Công </a:t>
            </a:r>
            <a:r>
              <a:rPr lang="en-US" smtClean="0"/>
              <a:t>cụ</a:t>
            </a:r>
            <a:endParaRPr lang="en-US"/>
          </a:p>
        </p:txBody>
      </p:sp>
      <p:sp>
        <p:nvSpPr>
          <p:cNvPr id="12" name="Content Placeholder 11"/>
          <p:cNvSpPr>
            <a:spLocks noGrp="1"/>
          </p:cNvSpPr>
          <p:nvPr>
            <p:ph idx="10"/>
          </p:nvPr>
        </p:nvSpPr>
        <p:spPr/>
        <p:txBody>
          <a:bodyPr/>
          <a:lstStyle/>
          <a:p>
            <a:r>
              <a:rPr lang="en-US" smtClean="0"/>
              <a:t>Tài nguyên</a:t>
            </a: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6081" y="3733800"/>
            <a:ext cx="914400" cy="9144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299" y="5118795"/>
            <a:ext cx="1302563" cy="129918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454" y="5232500"/>
            <a:ext cx="1071770" cy="1071770"/>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11082" t="10022" r="14067" b="10489"/>
          <a:stretch/>
        </p:blipFill>
        <p:spPr>
          <a:xfrm>
            <a:off x="224307" y="5120685"/>
            <a:ext cx="1295400" cy="1295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931" y="5124285"/>
            <a:ext cx="1288200" cy="128820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2390" y="3706080"/>
            <a:ext cx="969841" cy="969841"/>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9816" y="5237475"/>
            <a:ext cx="1081522" cy="1061821"/>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4307" y="3748884"/>
            <a:ext cx="884233" cy="884233"/>
          </a:xfrm>
          <a:prstGeom prst="rect">
            <a:avLst/>
          </a:prstGeom>
        </p:spPr>
      </p:pic>
      <p:pic>
        <p:nvPicPr>
          <p:cNvPr id="17" name="Picture 16"/>
          <p:cNvPicPr>
            <a:picLocks noChangeAspect="1"/>
          </p:cNvPicPr>
          <p:nvPr/>
        </p:nvPicPr>
        <p:blipFill rotWithShape="1">
          <a:blip r:embed="rId11">
            <a:extLst>
              <a:ext uri="{28A0092B-C50C-407E-A947-70E740481C1C}">
                <a14:useLocalDpi xmlns:a14="http://schemas.microsoft.com/office/drawing/2010/main" val="0"/>
              </a:ext>
            </a:extLst>
          </a:blip>
          <a:srcRect l="10828" t="33467" r="12764" b="33266"/>
          <a:stretch/>
        </p:blipFill>
        <p:spPr>
          <a:xfrm>
            <a:off x="5284330" y="3581400"/>
            <a:ext cx="3733801" cy="1219200"/>
          </a:xfrm>
          <a:prstGeom prst="rect">
            <a:avLst/>
          </a:prstGeom>
        </p:spPr>
      </p:pic>
      <p:sp>
        <p:nvSpPr>
          <p:cNvPr id="18" name="TextBox 17"/>
          <p:cNvSpPr txBox="1"/>
          <p:nvPr/>
        </p:nvSpPr>
        <p:spPr>
          <a:xfrm>
            <a:off x="0" y="4680927"/>
            <a:ext cx="1543179" cy="369332"/>
          </a:xfrm>
          <a:prstGeom prst="rect">
            <a:avLst/>
          </a:prstGeom>
          <a:noFill/>
        </p:spPr>
        <p:txBody>
          <a:bodyPr wrap="none" rtlCol="0">
            <a:spAutoFit/>
          </a:bodyPr>
          <a:lstStyle/>
          <a:p>
            <a:r>
              <a:rPr lang="en-US" smtClean="0"/>
              <a:t>Sublime Text 2</a:t>
            </a:r>
            <a:endParaRPr lang="en-US"/>
          </a:p>
        </p:txBody>
      </p:sp>
      <p:sp>
        <p:nvSpPr>
          <p:cNvPr id="19" name="TextBox 18"/>
          <p:cNvSpPr txBox="1"/>
          <p:nvPr/>
        </p:nvSpPr>
        <p:spPr>
          <a:xfrm>
            <a:off x="1671866" y="4680927"/>
            <a:ext cx="1370888" cy="369332"/>
          </a:xfrm>
          <a:prstGeom prst="rect">
            <a:avLst/>
          </a:prstGeom>
          <a:noFill/>
        </p:spPr>
        <p:txBody>
          <a:bodyPr wrap="none" rtlCol="0">
            <a:spAutoFit/>
          </a:bodyPr>
          <a:lstStyle/>
          <a:p>
            <a:r>
              <a:rPr lang="en-US" smtClean="0"/>
              <a:t>Crunch 1.8.3</a:t>
            </a:r>
            <a:endParaRPr lang="en-US"/>
          </a:p>
        </p:txBody>
      </p:sp>
      <p:sp>
        <p:nvSpPr>
          <p:cNvPr id="20" name="TextBox 19"/>
          <p:cNvSpPr txBox="1"/>
          <p:nvPr/>
        </p:nvSpPr>
        <p:spPr>
          <a:xfrm>
            <a:off x="3392279" y="4680927"/>
            <a:ext cx="1343060" cy="369332"/>
          </a:xfrm>
          <a:prstGeom prst="rect">
            <a:avLst/>
          </a:prstGeom>
          <a:noFill/>
        </p:spPr>
        <p:txBody>
          <a:bodyPr wrap="none" rtlCol="0">
            <a:spAutoFit/>
          </a:bodyPr>
          <a:lstStyle/>
          <a:p>
            <a:r>
              <a:rPr lang="en-US" smtClean="0"/>
              <a:t>Bracket 0.43</a:t>
            </a:r>
            <a:endParaRPr lang="en-US"/>
          </a:p>
        </p:txBody>
      </p:sp>
      <p:sp>
        <p:nvSpPr>
          <p:cNvPr id="21" name="TextBox 20"/>
          <p:cNvSpPr txBox="1"/>
          <p:nvPr/>
        </p:nvSpPr>
        <p:spPr>
          <a:xfrm>
            <a:off x="6494237" y="4680927"/>
            <a:ext cx="1303562" cy="369332"/>
          </a:xfrm>
          <a:prstGeom prst="rect">
            <a:avLst/>
          </a:prstGeom>
          <a:noFill/>
        </p:spPr>
        <p:txBody>
          <a:bodyPr wrap="none" rtlCol="0">
            <a:spAutoFit/>
          </a:bodyPr>
          <a:lstStyle/>
          <a:p>
            <a:r>
              <a:rPr lang="en-US" smtClean="0"/>
              <a:t>XAMPP v3.x</a:t>
            </a:r>
            <a:endParaRPr lang="en-US"/>
          </a:p>
        </p:txBody>
      </p:sp>
      <p:sp>
        <p:nvSpPr>
          <p:cNvPr id="22" name="TextBox 21"/>
          <p:cNvSpPr txBox="1"/>
          <p:nvPr/>
        </p:nvSpPr>
        <p:spPr>
          <a:xfrm>
            <a:off x="102531" y="6455373"/>
            <a:ext cx="1545808" cy="369332"/>
          </a:xfrm>
          <a:prstGeom prst="rect">
            <a:avLst/>
          </a:prstGeom>
          <a:noFill/>
        </p:spPr>
        <p:txBody>
          <a:bodyPr wrap="none" rtlCol="0">
            <a:spAutoFit/>
          </a:bodyPr>
          <a:lstStyle/>
          <a:p>
            <a:r>
              <a:rPr lang="en-US" smtClean="0"/>
              <a:t>Mozlla Firefox</a:t>
            </a:r>
            <a:endParaRPr lang="en-US"/>
          </a:p>
        </p:txBody>
      </p:sp>
      <p:sp>
        <p:nvSpPr>
          <p:cNvPr id="23" name="TextBox 22"/>
          <p:cNvSpPr txBox="1"/>
          <p:nvPr/>
        </p:nvSpPr>
        <p:spPr>
          <a:xfrm>
            <a:off x="2009283" y="6455373"/>
            <a:ext cx="1700594" cy="369332"/>
          </a:xfrm>
          <a:prstGeom prst="rect">
            <a:avLst/>
          </a:prstGeom>
          <a:noFill/>
        </p:spPr>
        <p:txBody>
          <a:bodyPr wrap="none" rtlCol="0">
            <a:spAutoFit/>
          </a:bodyPr>
          <a:lstStyle/>
          <a:p>
            <a:r>
              <a:rPr lang="en-US" smtClean="0"/>
              <a:t>Google Chrome</a:t>
            </a:r>
            <a:endParaRPr lang="en-US"/>
          </a:p>
        </p:txBody>
      </p:sp>
      <p:sp>
        <p:nvSpPr>
          <p:cNvPr id="24" name="TextBox 23"/>
          <p:cNvSpPr txBox="1"/>
          <p:nvPr/>
        </p:nvSpPr>
        <p:spPr>
          <a:xfrm>
            <a:off x="3927714" y="6455373"/>
            <a:ext cx="1615250" cy="369332"/>
          </a:xfrm>
          <a:prstGeom prst="rect">
            <a:avLst/>
          </a:prstGeom>
          <a:noFill/>
        </p:spPr>
        <p:txBody>
          <a:bodyPr wrap="none" rtlCol="0">
            <a:spAutoFit/>
          </a:bodyPr>
          <a:lstStyle/>
          <a:p>
            <a:r>
              <a:rPr lang="en-US" smtClean="0"/>
              <a:t>Microsoft Excel</a:t>
            </a:r>
            <a:endParaRPr lang="en-US"/>
          </a:p>
        </p:txBody>
      </p:sp>
      <p:sp>
        <p:nvSpPr>
          <p:cNvPr id="25" name="TextBox 24"/>
          <p:cNvSpPr txBox="1"/>
          <p:nvPr/>
        </p:nvSpPr>
        <p:spPr>
          <a:xfrm>
            <a:off x="5672384" y="6455373"/>
            <a:ext cx="1658916" cy="369332"/>
          </a:xfrm>
          <a:prstGeom prst="rect">
            <a:avLst/>
          </a:prstGeom>
          <a:noFill/>
        </p:spPr>
        <p:txBody>
          <a:bodyPr wrap="none" rtlCol="0">
            <a:spAutoFit/>
          </a:bodyPr>
          <a:lstStyle/>
          <a:p>
            <a:r>
              <a:rPr lang="en-US" smtClean="0"/>
              <a:t>Microsoft Word</a:t>
            </a:r>
            <a:endParaRPr lang="en-US"/>
          </a:p>
        </p:txBody>
      </p:sp>
      <p:sp>
        <p:nvSpPr>
          <p:cNvPr id="26" name="TextBox 25"/>
          <p:cNvSpPr txBox="1"/>
          <p:nvPr/>
        </p:nvSpPr>
        <p:spPr>
          <a:xfrm>
            <a:off x="7880999" y="6455373"/>
            <a:ext cx="825867" cy="369332"/>
          </a:xfrm>
          <a:prstGeom prst="rect">
            <a:avLst/>
          </a:prstGeom>
          <a:noFill/>
        </p:spPr>
        <p:txBody>
          <a:bodyPr wrap="none" rtlCol="0">
            <a:spAutoFit/>
          </a:bodyPr>
          <a:lstStyle/>
          <a:p>
            <a:r>
              <a:rPr lang="en-US" smtClean="0"/>
              <a:t>Github</a:t>
            </a:r>
            <a:endParaRPr lang="en-US"/>
          </a:p>
        </p:txBody>
      </p:sp>
    </p:spTree>
    <p:extLst>
      <p:ext uri="{BB962C8B-B14F-4D97-AF65-F5344CB8AC3E}">
        <p14:creationId xmlns:p14="http://schemas.microsoft.com/office/powerpoint/2010/main" val="12570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yColor">
      <a:dk1>
        <a:srgbClr val="000000"/>
      </a:dk1>
      <a:lt1>
        <a:srgbClr val="FFFFFF"/>
      </a:lt1>
      <a:dk2>
        <a:srgbClr val="3F3F3F"/>
      </a:dk2>
      <a:lt2>
        <a:srgbClr val="FFFFFF"/>
      </a:lt2>
      <a:accent1>
        <a:srgbClr val="00B050"/>
      </a:accent1>
      <a:accent2>
        <a:srgbClr val="00B0F0"/>
      </a:accent2>
      <a:accent3>
        <a:srgbClr val="E20000"/>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648</TotalTime>
  <Words>2582</Words>
  <Application>Microsoft Office PowerPoint</Application>
  <PresentationFormat>On-screen Show (4:3)</PresentationFormat>
  <Paragraphs>438</Paragraphs>
  <Slides>28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Symbol</vt:lpstr>
      <vt:lpstr>Times New Roman</vt:lpstr>
      <vt:lpstr>Office Theme</vt:lpstr>
      <vt:lpstr>Báo cáo Bảo trì sản phẩm Website Quản lý máy biến áp</vt:lpstr>
      <vt:lpstr>PowerPoint Presentation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Đề xuất thay đổi</vt:lpstr>
      <vt:lpstr>Yêu cầu 1</vt:lpstr>
      <vt:lpstr>Yêu cầu 1</vt:lpstr>
      <vt:lpstr>Yêu cầu 2</vt:lpstr>
      <vt:lpstr>Yêu cầu 2</vt:lpstr>
      <vt:lpstr>Yêu cầu 3</vt:lpstr>
      <vt:lpstr>Yêu cầu 3</vt:lpstr>
      <vt:lpstr>Yêu cầu 4</vt:lpstr>
      <vt:lpstr>Yêu cầu 4</vt:lpstr>
      <vt:lpstr>Cám ơn!</vt:lpstr>
    </vt:vector>
  </TitlesOfParts>
  <Company>Ghost Viet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Hiện trạng Bất Bình Đẳng Giới trong cộng đồng người dân tộc thiểu số</dc:title>
  <dc:creator>Thanh An</dc:creator>
  <cp:lastModifiedBy>Đức Duy Lương</cp:lastModifiedBy>
  <cp:revision>191</cp:revision>
  <dcterms:created xsi:type="dcterms:W3CDTF">2014-09-05T01:25:09Z</dcterms:created>
  <dcterms:modified xsi:type="dcterms:W3CDTF">2014-11-12T10:38:23Z</dcterms:modified>
</cp:coreProperties>
</file>