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7" r:id="rId3"/>
    <p:sldId id="275" r:id="rId4"/>
    <p:sldId id="267" r:id="rId5"/>
    <p:sldId id="279" r:id="rId6"/>
    <p:sldId id="288" r:id="rId7"/>
    <p:sldId id="281" r:id="rId8"/>
    <p:sldId id="271" r:id="rId9"/>
    <p:sldId id="260" r:id="rId10"/>
    <p:sldId id="282" r:id="rId11"/>
    <p:sldId id="284" r:id="rId12"/>
    <p:sldId id="283" r:id="rId13"/>
    <p:sldId id="274" r:id="rId14"/>
    <p:sldId id="262" r:id="rId15"/>
    <p:sldId id="286" r:id="rId16"/>
    <p:sldId id="28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1A7FC6"/>
    <a:srgbClr val="F92B3F"/>
    <a:srgbClr val="DFDF03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34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A0F78-210C-42A8-9015-73D4945E4D7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BFA46-226D-4C63-8F0A-0164F5C7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BB90-97B5-48CE-B8CA-FEEF31B5640F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2A12F-E0D6-4420-8A13-27D49307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11/2001</a:t>
            </a:r>
          </a:p>
          <a:p>
            <a:r>
              <a:rPr lang="en-US" smtClean="0"/>
              <a:t>Cuối</a:t>
            </a:r>
            <a:r>
              <a:rPr lang="en-US" baseline="0" smtClean="0"/>
              <a:t> 2003</a:t>
            </a:r>
          </a:p>
          <a:p>
            <a:r>
              <a:rPr lang="en-US" baseline="0" smtClean="0"/>
              <a:t>1/2004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2A12F-E0D6-4420-8A13-27D493078F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9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rot="-2700000">
            <a:off x="-1076116" y="5103783"/>
            <a:ext cx="2694077" cy="115467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-2700000">
            <a:off x="-984968" y="4999073"/>
            <a:ext cx="2801840" cy="134935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2700000">
            <a:off x="5607635" y="4166987"/>
            <a:ext cx="4141027" cy="291463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58000"/>
            <a:ext cx="9144000" cy="64993"/>
          </a:xfrm>
          <a:prstGeom prst="rect">
            <a:avLst/>
          </a:prstGeom>
          <a:solidFill>
            <a:srgbClr val="008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483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4589464"/>
            <a:ext cx="9144000" cy="2314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4894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 rot="-2700000">
            <a:off x="-1709467" y="3138942"/>
            <a:ext cx="3448419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-2700000">
            <a:off x="-1866244" y="3086101"/>
            <a:ext cx="4418286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rot="2700000">
            <a:off x="5132018" y="2154758"/>
            <a:ext cx="6062145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4589464"/>
            <a:ext cx="9144000" cy="649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72303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-20515"/>
            <a:ext cx="6781800" cy="67818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4589464"/>
            <a:ext cx="9144000" cy="23145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4894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 rot="-2700000">
            <a:off x="-1709467" y="3138942"/>
            <a:ext cx="3448419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-2700000">
            <a:off x="-1866244" y="3086101"/>
            <a:ext cx="4418286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rot="2700000">
            <a:off x="5132018" y="2154758"/>
            <a:ext cx="6062145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4589464"/>
            <a:ext cx="9144000" cy="64993"/>
          </a:xfrm>
          <a:prstGeom prst="rect">
            <a:avLst/>
          </a:prstGeom>
          <a:solidFill>
            <a:srgbClr val="008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781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926" y="152400"/>
            <a:ext cx="6453189" cy="645318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4589464"/>
            <a:ext cx="9144000" cy="23145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4894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 rot="-2700000">
            <a:off x="-1709467" y="3138942"/>
            <a:ext cx="3448419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-2700000">
            <a:off x="-1866244" y="3086101"/>
            <a:ext cx="4418286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rot="2700000">
            <a:off x="5132018" y="2154758"/>
            <a:ext cx="6062145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4589464"/>
            <a:ext cx="9144000" cy="649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6333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DAF6-67E5-4CE7-8B68-89F03695AF98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8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DAF6-67E5-4CE7-8B68-89F03695AF98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1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DAF6-67E5-4CE7-8B68-89F03695AF98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97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DAF6-67E5-4CE7-8B68-89F03695AF98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DAF6-67E5-4CE7-8B68-89F03695AF98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4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DAF6-67E5-4CE7-8B68-89F03695AF98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2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DAF6-67E5-4CE7-8B68-89F03695AF98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34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382000" cy="3733800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spcBef>
                <a:spcPts val="1500"/>
              </a:spcBef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4724400"/>
            <a:ext cx="4114800" cy="165576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rot="-2700000">
            <a:off x="-2166149" y="-832649"/>
            <a:ext cx="6019800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rot="-2700000">
            <a:off x="-2271099" y="-241036"/>
            <a:ext cx="6754668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2700000">
            <a:off x="2653826" y="-1494151"/>
            <a:ext cx="8408349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343400"/>
            <a:ext cx="9144000" cy="45719"/>
          </a:xfrm>
          <a:prstGeom prst="rect">
            <a:avLst/>
          </a:prstGeom>
          <a:solidFill>
            <a:srgbClr val="008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1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2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DAF6-67E5-4CE7-8B68-89F03695AF98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4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8382" y="0"/>
            <a:ext cx="9144000" cy="16462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rot="-2700000">
            <a:off x="-2851948" y="-2280449"/>
            <a:ext cx="6019800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-2700000">
            <a:off x="-2977949" y="-2246567"/>
            <a:ext cx="6754668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2700000">
            <a:off x="3111027" y="-3932551"/>
            <a:ext cx="8408349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646236"/>
            <a:ext cx="9144000" cy="64993"/>
          </a:xfrm>
          <a:prstGeom prst="rect">
            <a:avLst/>
          </a:prstGeom>
          <a:solidFill>
            <a:srgbClr val="008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86107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6462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2449503"/>
            <a:ext cx="7886700" cy="3727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rot="-2700000">
            <a:off x="-2833566" y="-2280449"/>
            <a:ext cx="6019800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rot="-2700000">
            <a:off x="-2959567" y="-2246567"/>
            <a:ext cx="6754668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2700000">
            <a:off x="3129409" y="-3932551"/>
            <a:ext cx="8408349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1646236"/>
            <a:ext cx="9144000" cy="649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0"/>
          </p:nvPr>
        </p:nvSpPr>
        <p:spPr>
          <a:xfrm>
            <a:off x="628650" y="1872169"/>
            <a:ext cx="7886700" cy="512341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2800">
                <a:solidFill>
                  <a:srgbClr val="00B050"/>
                </a:solidFill>
                <a:latin typeface="+mj-lt"/>
              </a:defRPr>
            </a:lvl1pPr>
            <a:lvl2pPr marL="342900" indent="0">
              <a:buFont typeface="+mj-lt"/>
              <a:buNone/>
              <a:defRPr/>
            </a:lvl2pPr>
            <a:lvl3pPr marL="685800" indent="0">
              <a:buFont typeface="+mj-lt"/>
              <a:buNone/>
              <a:defRPr/>
            </a:lvl3pPr>
            <a:lvl4pPr marL="1028700" indent="0">
              <a:buFont typeface="+mj-lt"/>
              <a:buNone/>
              <a:defRPr/>
            </a:lvl4pPr>
            <a:lvl5pPr marL="1371600" indent="0">
              <a:buFont typeface="+mj-lt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462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6462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rot="-2700000">
            <a:off x="-2833566" y="-2280449"/>
            <a:ext cx="6019800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rot="-2700000">
            <a:off x="-2959567" y="-2246567"/>
            <a:ext cx="6754668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2700000">
            <a:off x="3129409" y="-3932551"/>
            <a:ext cx="8408349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1646236"/>
            <a:ext cx="9144000" cy="649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0"/>
          </p:nvPr>
        </p:nvSpPr>
        <p:spPr>
          <a:xfrm>
            <a:off x="628650" y="1872169"/>
            <a:ext cx="7886700" cy="512341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2800">
                <a:solidFill>
                  <a:srgbClr val="00B050"/>
                </a:solidFill>
                <a:latin typeface="+mj-lt"/>
              </a:defRPr>
            </a:lvl1pPr>
            <a:lvl2pPr marL="342900" indent="0">
              <a:buFont typeface="+mj-lt"/>
              <a:buNone/>
              <a:defRPr/>
            </a:lvl2pPr>
            <a:lvl3pPr marL="685800" indent="0">
              <a:buFont typeface="+mj-lt"/>
              <a:buNone/>
              <a:defRPr/>
            </a:lvl3pPr>
            <a:lvl4pPr marL="1028700" indent="0">
              <a:buFont typeface="+mj-lt"/>
              <a:buNone/>
              <a:defRPr/>
            </a:lvl4pPr>
            <a:lvl5pPr marL="1371600" indent="0">
              <a:buFont typeface="+mj-lt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628650" y="2449503"/>
            <a:ext cx="3886200" cy="3727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49503"/>
            <a:ext cx="3886200" cy="3727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6462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1872169"/>
            <a:ext cx="7886700" cy="43047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rot="-2700000">
            <a:off x="-2833566" y="-2280449"/>
            <a:ext cx="6019800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rot="-2700000">
            <a:off x="-2959567" y="-2246567"/>
            <a:ext cx="6754668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2700000">
            <a:off x="3129409" y="-3932551"/>
            <a:ext cx="8408349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1646236"/>
            <a:ext cx="9144000" cy="649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1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6462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2449503"/>
            <a:ext cx="7886700" cy="37274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rot="-2700000">
            <a:off x="-2833566" y="-2280449"/>
            <a:ext cx="6019800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rot="-2700000">
            <a:off x="-2959567" y="-2246567"/>
            <a:ext cx="6754668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2700000">
            <a:off x="3129409" y="-3932551"/>
            <a:ext cx="8408349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1646236"/>
            <a:ext cx="9144000" cy="649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0"/>
          </p:nvPr>
        </p:nvSpPr>
        <p:spPr>
          <a:xfrm>
            <a:off x="628650" y="1872169"/>
            <a:ext cx="7886700" cy="512341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2800">
                <a:solidFill>
                  <a:srgbClr val="7030A0"/>
                </a:solidFill>
                <a:latin typeface="+mj-lt"/>
              </a:defRPr>
            </a:lvl1pPr>
            <a:lvl2pPr marL="342900" indent="0">
              <a:buFont typeface="+mj-lt"/>
              <a:buNone/>
              <a:defRPr/>
            </a:lvl2pPr>
            <a:lvl3pPr marL="685800" indent="0">
              <a:buFont typeface="+mj-lt"/>
              <a:buNone/>
              <a:defRPr/>
            </a:lvl3pPr>
            <a:lvl4pPr marL="1028700" indent="0">
              <a:buFont typeface="+mj-lt"/>
              <a:buNone/>
              <a:defRPr/>
            </a:lvl4pPr>
            <a:lvl5pPr marL="1371600" indent="0">
              <a:buFont typeface="+mj-lt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4800"/>
            <a:ext cx="1207041" cy="12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6462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rot="-2700000">
            <a:off x="-2833566" y="-2280449"/>
            <a:ext cx="6019800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rot="-2700000">
            <a:off x="-2959567" y="-2246567"/>
            <a:ext cx="6754668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2700000">
            <a:off x="3129409" y="-3932551"/>
            <a:ext cx="8408349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1646236"/>
            <a:ext cx="9144000" cy="649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0"/>
          </p:nvPr>
        </p:nvSpPr>
        <p:spPr>
          <a:xfrm>
            <a:off x="628650" y="1872169"/>
            <a:ext cx="7886700" cy="512341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2800">
                <a:solidFill>
                  <a:srgbClr val="7030A0"/>
                </a:solidFill>
                <a:latin typeface="+mj-lt"/>
              </a:defRPr>
            </a:lvl1pPr>
            <a:lvl2pPr marL="342900" indent="0">
              <a:buFont typeface="+mj-lt"/>
              <a:buNone/>
              <a:defRPr/>
            </a:lvl2pPr>
            <a:lvl3pPr marL="685800" indent="0">
              <a:buFont typeface="+mj-lt"/>
              <a:buNone/>
              <a:defRPr/>
            </a:lvl3pPr>
            <a:lvl4pPr marL="1028700" indent="0">
              <a:buFont typeface="+mj-lt"/>
              <a:buNone/>
              <a:defRPr/>
            </a:lvl4pPr>
            <a:lvl5pPr marL="1371600" indent="0">
              <a:buFont typeface="+mj-lt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4800"/>
            <a:ext cx="1207041" cy="1207041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628650" y="2449503"/>
            <a:ext cx="3886200" cy="3727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49503"/>
            <a:ext cx="3886200" cy="3727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9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6462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2449503"/>
            <a:ext cx="7886700" cy="37274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rot="-2700000">
            <a:off x="-2833566" y="-2280449"/>
            <a:ext cx="6019800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rot="-2700000">
            <a:off x="-2959567" y="-2246567"/>
            <a:ext cx="6754668" cy="304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2700000">
            <a:off x="3129409" y="-3932551"/>
            <a:ext cx="8408349" cy="50062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1646236"/>
            <a:ext cx="9144000" cy="64993"/>
          </a:xfrm>
          <a:prstGeom prst="rect">
            <a:avLst/>
          </a:prstGeom>
          <a:solidFill>
            <a:srgbClr val="008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0"/>
          </p:nvPr>
        </p:nvSpPr>
        <p:spPr>
          <a:xfrm>
            <a:off x="628650" y="1872169"/>
            <a:ext cx="7886700" cy="512341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2800">
                <a:solidFill>
                  <a:srgbClr val="1A7FC6"/>
                </a:solidFill>
                <a:latin typeface="+mj-lt"/>
              </a:defRPr>
            </a:lvl1pPr>
            <a:lvl2pPr marL="342900" indent="0">
              <a:buFont typeface="+mj-lt"/>
              <a:buNone/>
              <a:defRPr/>
            </a:lvl2pPr>
            <a:lvl3pPr marL="685800" indent="0">
              <a:buFont typeface="+mj-lt"/>
              <a:buNone/>
              <a:defRPr/>
            </a:lvl3pPr>
            <a:lvl4pPr marL="1028700" indent="0">
              <a:buFont typeface="+mj-lt"/>
              <a:buNone/>
              <a:defRPr/>
            </a:lvl4pPr>
            <a:lvl5pPr marL="1371600" indent="0">
              <a:buFont typeface="+mj-lt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86107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3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DAF6-67E5-4CE7-8B68-89F03695AF98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2660-0204-41ED-B31C-2ED1FE28A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4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56" r:id="rId2"/>
    <p:sldLayoutId id="2147483857" r:id="rId3"/>
    <p:sldLayoutId id="2147483867" r:id="rId4"/>
    <p:sldLayoutId id="2147483875" r:id="rId5"/>
    <p:sldLayoutId id="2147483874" r:id="rId6"/>
    <p:sldLayoutId id="2147483870" r:id="rId7"/>
    <p:sldLayoutId id="2147483873" r:id="rId8"/>
    <p:sldLayoutId id="2147483869" r:id="rId9"/>
    <p:sldLayoutId id="2147483858" r:id="rId10"/>
    <p:sldLayoutId id="2147483868" r:id="rId11"/>
    <p:sldLayoutId id="2147483871" r:id="rId12"/>
    <p:sldLayoutId id="2147483859" r:id="rId13"/>
    <p:sldLayoutId id="2147483860" r:id="rId14"/>
    <p:sldLayoutId id="2147483861" r:id="rId15"/>
    <p:sldLayoutId id="2147483862" r:id="rId16"/>
    <p:sldLayoutId id="2147483863" r:id="rId17"/>
    <p:sldLayoutId id="2147483864" r:id="rId18"/>
    <p:sldLayoutId id="2147483865" r:id="rId19"/>
    <p:sldLayoutId id="214748386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Báo cáo</a:t>
            </a:r>
            <a:br>
              <a:rPr lang="en-US" sz="28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mtClean="0"/>
              <a:t>Tìm hiểu công cụ đảo ngược dùng trong bảo trì phần mềm</a:t>
            </a:r>
            <a:endParaRPr lang="en-US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648200" y="4724400"/>
            <a:ext cx="4114800" cy="1655762"/>
          </a:xfrm>
        </p:spPr>
        <p:txBody>
          <a:bodyPr/>
          <a:lstStyle/>
          <a:p>
            <a:r>
              <a:rPr lang="en-US" altLang="en-US" smtClean="0"/>
              <a:t>Lương Đức Duy</a:t>
            </a:r>
          </a:p>
          <a:p>
            <a:r>
              <a:rPr lang="en-US" altLang="en-US" smtClean="0"/>
              <a:t>Ngô Minh Phương</a:t>
            </a:r>
          </a:p>
          <a:p>
            <a:r>
              <a:rPr lang="en-US" altLang="en-US" smtClean="0"/>
              <a:t>Hồ Hữu Nhân</a:t>
            </a:r>
          </a:p>
          <a:p>
            <a:r>
              <a:rPr lang="en-US" altLang="en-US" smtClean="0"/>
              <a:t>Trần Thanh Điền</a:t>
            </a:r>
            <a:endParaRPr lang="en-US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1000" y="5312216"/>
            <a:ext cx="422148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750"/>
              </a:spcBef>
            </a:pPr>
            <a:r>
              <a:rPr lang="en-US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Nhóm 1</a:t>
            </a:r>
            <a:endParaRPr lang="en-US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→ UML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Class diagram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28650" y="2447949"/>
            <a:ext cx="3562350" cy="3730569"/>
            <a:chOff x="628650" y="2447949"/>
            <a:chExt cx="7886700" cy="3730569"/>
          </a:xfrm>
        </p:grpSpPr>
        <p:grpSp>
          <p:nvGrpSpPr>
            <p:cNvPr id="18" name="Group 17"/>
            <p:cNvGrpSpPr/>
            <p:nvPr/>
          </p:nvGrpSpPr>
          <p:grpSpPr>
            <a:xfrm>
              <a:off x="631760" y="2447949"/>
              <a:ext cx="7883590" cy="3727460"/>
              <a:chOff x="631760" y="2447949"/>
              <a:chExt cx="7883590" cy="372746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31760" y="2447949"/>
                <a:ext cx="7883590" cy="3727460"/>
              </a:xfrm>
              <a:prstGeom prst="roundRect">
                <a:avLst>
                  <a:gd name="adj" fmla="val 5403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228600" dir="16200000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28222" y="2813256"/>
                <a:ext cx="228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Project</a:t>
                </a:r>
                <a:endPara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28650" y="3579846"/>
              <a:ext cx="7883590" cy="2598672"/>
              <a:chOff x="628650" y="3579846"/>
              <a:chExt cx="7883590" cy="2598672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628650" y="3579846"/>
                <a:ext cx="7883590" cy="2598672"/>
              </a:xfrm>
              <a:prstGeom prst="roundRect">
                <a:avLst>
                  <a:gd name="adj" fmla="val 8634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50800" dist="25400" dir="16200000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29777" y="3940995"/>
                <a:ext cx="228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Package</a:t>
                </a:r>
                <a:endPara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28650" y="4724400"/>
              <a:ext cx="7883590" cy="1452563"/>
              <a:chOff x="628650" y="4724400"/>
              <a:chExt cx="7883590" cy="145256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628650" y="4724400"/>
                <a:ext cx="7883590" cy="1452563"/>
              </a:xfrm>
              <a:prstGeom prst="roundRect">
                <a:avLst>
                  <a:gd name="adj" fmla="val 15313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50800" dist="38100" dir="16200000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28221" y="5250626"/>
                <a:ext cx="228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Class</a:t>
                </a:r>
                <a:endPara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lnSpc>
                <a:spcPct val="250000"/>
              </a:lnSpc>
              <a:buNone/>
            </a:pPr>
            <a:r>
              <a:rPr lang="en-US"/>
              <a:t>Real-Time Synchronization.</a:t>
            </a:r>
          </a:p>
          <a:p>
            <a:pPr marL="0" lvl="0" indent="0">
              <a:lnSpc>
                <a:spcPct val="250000"/>
              </a:lnSpc>
              <a:buNone/>
            </a:pPr>
            <a:r>
              <a:rPr lang="en-US"/>
              <a:t>Refactoring (Tái cấu trúc)</a:t>
            </a:r>
          </a:p>
          <a:p>
            <a:pPr marL="0" lvl="0" indent="0">
              <a:lnSpc>
                <a:spcPct val="250000"/>
              </a:lnSpc>
              <a:buNone/>
            </a:pPr>
            <a:r>
              <a:rPr lang="en-US"/>
              <a:t>Outline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/>
              <a:t>Preferences</a:t>
            </a:r>
          </a:p>
        </p:txBody>
      </p:sp>
    </p:spTree>
    <p:extLst>
      <p:ext uri="{BB962C8B-B14F-4D97-AF65-F5344CB8AC3E}">
        <p14:creationId xmlns:p14="http://schemas.microsoft.com/office/powerpoint/2010/main" val="301015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→ UML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Sequence diagram</a:t>
            </a:r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Preferences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8650" y="2449503"/>
            <a:ext cx="3560945" cy="3727460"/>
            <a:chOff x="631760" y="2447949"/>
            <a:chExt cx="7883590" cy="3727460"/>
          </a:xfrm>
        </p:grpSpPr>
        <p:sp>
          <p:nvSpPr>
            <p:cNvPr id="15" name="Rounded Rectangle 14"/>
            <p:cNvSpPr/>
            <p:nvPr/>
          </p:nvSpPr>
          <p:spPr>
            <a:xfrm>
              <a:off x="631760" y="2447949"/>
              <a:ext cx="7883590" cy="3727460"/>
            </a:xfrm>
            <a:prstGeom prst="roundRect">
              <a:avLst>
                <a:gd name="adj" fmla="val 5403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/>
              </a:solidFill>
            </a:ln>
            <a:effectLst>
              <a:outerShdw blurRad="2286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8222" y="4111624"/>
              <a:ext cx="228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</a:t>
              </a:r>
              <a:endParaRPr 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51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→ UML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lnSpc>
                <a:spcPct val="250000"/>
              </a:lnSpc>
              <a:buNone/>
            </a:pPr>
            <a:r>
              <a:rPr lang="en-US" sz="7200" i="1" smtClean="0"/>
              <a:t>Demo</a:t>
            </a:r>
            <a:endParaRPr lang="en-US" sz="7200" i="1"/>
          </a:p>
        </p:txBody>
      </p:sp>
    </p:spTree>
    <p:extLst>
      <p:ext uri="{BB962C8B-B14F-4D97-AF65-F5344CB8AC3E}">
        <p14:creationId xmlns:p14="http://schemas.microsoft.com/office/powerpoint/2010/main" val="358016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→ </a:t>
            </a:r>
            <a:r>
              <a:rPr lang="en-US" smtClean="0"/>
              <a:t>Flowchart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6481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→ Flowchart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37" y="3271885"/>
            <a:ext cx="1982526" cy="2230342"/>
          </a:xfrm>
        </p:spPr>
      </p:pic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Code rocket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→ Flowchart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Code rocket</a:t>
            </a:r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409700" y="3276600"/>
            <a:ext cx="6324600" cy="2135981"/>
            <a:chOff x="990600" y="2735010"/>
            <a:chExt cx="6324600" cy="2135981"/>
          </a:xfrm>
        </p:grpSpPr>
        <p:grpSp>
          <p:nvGrpSpPr>
            <p:cNvPr id="60" name="Group 59"/>
            <p:cNvGrpSpPr/>
            <p:nvPr/>
          </p:nvGrpSpPr>
          <p:grpSpPr>
            <a:xfrm>
              <a:off x="990600" y="2743200"/>
              <a:ext cx="2057400" cy="2127791"/>
              <a:chOff x="990600" y="2743200"/>
              <a:chExt cx="2057400" cy="212779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990600" y="2743200"/>
                <a:ext cx="838200" cy="838200"/>
                <a:chOff x="990600" y="2743200"/>
                <a:chExt cx="838200" cy="8382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990600" y="2743200"/>
                  <a:ext cx="838200" cy="838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1143000" y="2981770"/>
                  <a:ext cx="533400" cy="361060"/>
                  <a:chOff x="1143000" y="3048000"/>
                  <a:chExt cx="533400" cy="361060"/>
                </a:xfrm>
              </p:grpSpPr>
              <p:sp>
                <p:nvSpPr>
                  <p:cNvPr id="6" name="Right Arrow 5"/>
                  <p:cNvSpPr/>
                  <p:nvPr/>
                </p:nvSpPr>
                <p:spPr>
                  <a:xfrm>
                    <a:off x="1295400" y="3048000"/>
                    <a:ext cx="381000" cy="188720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ight Arrow 7"/>
                  <p:cNvSpPr/>
                  <p:nvPr/>
                </p:nvSpPr>
                <p:spPr>
                  <a:xfrm flipH="1">
                    <a:off x="1143000" y="3220340"/>
                    <a:ext cx="381000" cy="188720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" name="TextBox 9"/>
              <p:cNvSpPr txBox="1"/>
              <p:nvPr/>
            </p:nvSpPr>
            <p:spPr>
              <a:xfrm>
                <a:off x="2057400" y="2977634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Đồng bộ</a:t>
                </a:r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57400" y="4275415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Kéo thả</a:t>
                </a:r>
                <a:endParaRPr lang="en-US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990600" y="4032791"/>
                <a:ext cx="838200" cy="838200"/>
                <a:chOff x="990600" y="4032791"/>
                <a:chExt cx="838200" cy="8382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990600" y="4032791"/>
                  <a:ext cx="838200" cy="838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1219200" y="4337591"/>
                  <a:ext cx="381000" cy="228600"/>
                </a:xfrm>
                <a:prstGeom prst="roundRect">
                  <a:avLst>
                    <a:gd name="adj" fmla="val 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356362" y="4354022"/>
                  <a:ext cx="265508" cy="265510"/>
                </a:xfrm>
                <a:prstGeom prst="ellipse">
                  <a:avLst/>
                </a:prstGeom>
                <a:solidFill>
                  <a:schemeClr val="tx1"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pic>
              <p:nvPicPr>
                <p:cNvPr id="39" name="Content Placeholder 1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5903" y="4475308"/>
                  <a:ext cx="198117" cy="21462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1" name="Group 60"/>
            <p:cNvGrpSpPr/>
            <p:nvPr/>
          </p:nvGrpSpPr>
          <p:grpSpPr>
            <a:xfrm>
              <a:off x="4800600" y="2735010"/>
              <a:ext cx="2514600" cy="2135981"/>
              <a:chOff x="4800600" y="2735010"/>
              <a:chExt cx="2514600" cy="213598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67400" y="2969444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Highlight</a:t>
                </a:r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867400" y="4267225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Xuất tài liệu</a:t>
                </a:r>
                <a:endParaRPr lang="en-US"/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800600" y="2735010"/>
                <a:ext cx="838200" cy="838200"/>
                <a:chOff x="4800600" y="2735010"/>
                <a:chExt cx="838200" cy="83820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4800600" y="2735010"/>
                  <a:ext cx="838200" cy="838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" name="Group 52"/>
                <p:cNvGrpSpPr/>
                <p:nvPr/>
              </p:nvGrpSpPr>
              <p:grpSpPr>
                <a:xfrm>
                  <a:off x="5029200" y="2946017"/>
                  <a:ext cx="381000" cy="416186"/>
                  <a:chOff x="5029200" y="2930780"/>
                  <a:chExt cx="381000" cy="585548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5029200" y="2930780"/>
                    <a:ext cx="381000" cy="173562"/>
                  </a:xfrm>
                  <a:prstGeom prst="roundRect">
                    <a:avLst>
                      <a:gd name="adj" fmla="val 6667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ounded Rectangle 50"/>
                  <p:cNvSpPr/>
                  <p:nvPr/>
                </p:nvSpPr>
                <p:spPr>
                  <a:xfrm>
                    <a:off x="5029200" y="3138847"/>
                    <a:ext cx="381000" cy="173562"/>
                  </a:xfrm>
                  <a:prstGeom prst="roundRect">
                    <a:avLst>
                      <a:gd name="adj" fmla="val 6667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ounded Rectangle 51"/>
                  <p:cNvSpPr/>
                  <p:nvPr/>
                </p:nvSpPr>
                <p:spPr>
                  <a:xfrm>
                    <a:off x="5029200" y="3342766"/>
                    <a:ext cx="381000" cy="173562"/>
                  </a:xfrm>
                  <a:prstGeom prst="roundRect">
                    <a:avLst>
                      <a:gd name="adj" fmla="val 6667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" name="Group 58"/>
              <p:cNvGrpSpPr/>
              <p:nvPr/>
            </p:nvGrpSpPr>
            <p:grpSpPr>
              <a:xfrm>
                <a:off x="4800600" y="4032791"/>
                <a:ext cx="838200" cy="838200"/>
                <a:chOff x="4800600" y="4032791"/>
                <a:chExt cx="838200" cy="8382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4800600" y="4032791"/>
                  <a:ext cx="838200" cy="838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4972050" y="4251472"/>
                  <a:ext cx="495300" cy="400839"/>
                  <a:chOff x="4991100" y="4289096"/>
                  <a:chExt cx="495300" cy="400839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5105400" y="4289096"/>
                    <a:ext cx="381000" cy="400839"/>
                    <a:chOff x="5105400" y="4289096"/>
                    <a:chExt cx="381000" cy="400839"/>
                  </a:xfrm>
                </p:grpSpPr>
                <p:sp>
                  <p:nvSpPr>
                    <p:cNvPr id="55" name="Rounded Rectangle 54"/>
                    <p:cNvSpPr/>
                    <p:nvPr/>
                  </p:nvSpPr>
                  <p:spPr>
                    <a:xfrm>
                      <a:off x="5181600" y="4289096"/>
                      <a:ext cx="304800" cy="352344"/>
                    </a:xfrm>
                    <a:prstGeom prst="roundRect">
                      <a:avLst>
                        <a:gd name="adj" fmla="val 6667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5105400" y="4337591"/>
                      <a:ext cx="304800" cy="352344"/>
                    </a:xfrm>
                    <a:prstGeom prst="roundRect">
                      <a:avLst>
                        <a:gd name="adj" fmla="val 6667"/>
                      </a:avLst>
                    </a:prstGeom>
                    <a:solidFill>
                      <a:schemeClr val="bg1"/>
                    </a:solidFill>
                    <a:ln w="254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7" name="Right Arrow 56"/>
                  <p:cNvSpPr/>
                  <p:nvPr/>
                </p:nvSpPr>
                <p:spPr>
                  <a:xfrm>
                    <a:off x="4991100" y="4473075"/>
                    <a:ext cx="228600" cy="163482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273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→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lnSpc>
                <a:spcPct val="250000"/>
              </a:lnSpc>
              <a:buNone/>
            </a:pPr>
            <a:r>
              <a:rPr lang="en-US" sz="7200" i="1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3285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Cám ơn!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5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726440" y="2052320"/>
            <a:ext cx="2057400" cy="2057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Giới thiệu</a:t>
            </a:r>
          </a:p>
          <a:p>
            <a:pPr algn="ctr"/>
            <a:r>
              <a:rPr lang="en-US" sz="2000" smtClean="0"/>
              <a:t>Lịch sử</a:t>
            </a:r>
            <a:endParaRPr lang="en-US" sz="2000"/>
          </a:p>
        </p:txBody>
      </p:sp>
      <p:sp>
        <p:nvSpPr>
          <p:cNvPr id="14" name="Oval 13"/>
          <p:cNvSpPr/>
          <p:nvPr/>
        </p:nvSpPr>
        <p:spPr>
          <a:xfrm>
            <a:off x="3545840" y="2052320"/>
            <a:ext cx="2057400" cy="2057400"/>
          </a:xfrm>
          <a:prstGeom prst="ellipse">
            <a:avLst/>
          </a:prstGeom>
          <a:solidFill>
            <a:srgbClr val="1A7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UML</a:t>
            </a:r>
            <a:endParaRPr lang="en-US" sz="2000"/>
          </a:p>
        </p:txBody>
      </p:sp>
      <p:sp>
        <p:nvSpPr>
          <p:cNvPr id="15" name="Oval 14"/>
          <p:cNvSpPr/>
          <p:nvPr/>
        </p:nvSpPr>
        <p:spPr>
          <a:xfrm>
            <a:off x="6360160" y="2057400"/>
            <a:ext cx="2057400" cy="2057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Flowchart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86352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Giới thiệu, </a:t>
            </a:r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lịch sử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04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Công cụ đảo ngược có vai trò chiết xuất thông tin về kiến thức hoặc thiết kế của phần mềm từ mã nguồn có </a:t>
            </a:r>
            <a:r>
              <a:rPr lang="en-US" smtClean="0"/>
              <a:t>sẵn.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Công cụ đảo ngược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730366"/>
            <a:ext cx="2028050" cy="1441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33800"/>
            <a:ext cx="1438275" cy="14382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51700" y="3724275"/>
            <a:ext cx="1447800" cy="1447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sz="4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67000" y="4038600"/>
            <a:ext cx="942975" cy="819150"/>
            <a:chOff x="2667000" y="4038600"/>
            <a:chExt cx="942975" cy="81915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200400" y="4038600"/>
              <a:ext cx="409575" cy="4095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200399" y="4448175"/>
              <a:ext cx="409575" cy="4095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667000" y="4448175"/>
              <a:ext cx="94297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8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Công cụ đảo ngược</a:t>
            </a:r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856609"/>
            <a:ext cx="3886200" cy="913257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lvl="0"/>
            <a:r>
              <a:rPr lang="en-US" smtClean="0"/>
              <a:t>Miễn </a:t>
            </a:r>
            <a:r>
              <a:rPr lang="en-US"/>
              <a:t>phí.</a:t>
            </a:r>
          </a:p>
          <a:p>
            <a:pPr lvl="0"/>
            <a:r>
              <a:rPr lang="en-US" smtClean="0"/>
              <a:t>Phổ biến.</a:t>
            </a:r>
            <a:endParaRPr lang="en-US"/>
          </a:p>
          <a:p>
            <a:pPr lvl="0"/>
            <a:r>
              <a:rPr lang="en-US" smtClean="0"/>
              <a:t>Bảo </a:t>
            </a:r>
            <a:r>
              <a:rPr lang="en-US"/>
              <a:t>trì phần mềm trực </a:t>
            </a:r>
            <a:r>
              <a:rPr lang="en-US" smtClean="0"/>
              <a:t>tiếp.</a:t>
            </a:r>
            <a:endParaRPr lang="en-US"/>
          </a:p>
          <a:p>
            <a:pPr lvl="0"/>
            <a:r>
              <a:rPr lang="en-US" smtClean="0"/>
              <a:t>Plugin phong phú.</a:t>
            </a:r>
            <a:endParaRPr lang="en-US"/>
          </a:p>
          <a:p>
            <a:pPr lvl="0"/>
            <a:r>
              <a:rPr lang="en-US" smtClean="0"/>
              <a:t>Tùy </a:t>
            </a:r>
            <a:r>
              <a:rPr lang="en-US"/>
              <a:t>chỉnh rất </a:t>
            </a:r>
            <a:r>
              <a:rPr lang="en-US" smtClean="0"/>
              <a:t>cao.</a:t>
            </a:r>
          </a:p>
          <a:p>
            <a:pPr lvl="0"/>
            <a:r>
              <a:rPr lang="en-US" smtClean="0"/>
              <a:t>Hỗ </a:t>
            </a:r>
            <a:r>
              <a:rPr lang="en-US"/>
              <a:t>trợ tốt Java và các Framework hỗ trợ Java.</a:t>
            </a:r>
          </a:p>
          <a:p>
            <a:pPr lvl="0"/>
            <a:r>
              <a:rPr lang="en-US" smtClean="0"/>
              <a:t>Sự </a:t>
            </a:r>
            <a:r>
              <a:rPr lang="en-US"/>
              <a:t>hỗ trợ từ cộng đồng mạng rất lớn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Lịch sử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7" y="3657600"/>
            <a:ext cx="1720385" cy="1265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177" y="2967481"/>
            <a:ext cx="1076124" cy="273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177" y="2279381"/>
            <a:ext cx="1076124" cy="4402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24909" y="5410200"/>
            <a:ext cx="2222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Merant</a:t>
            </a:r>
          </a:p>
          <a:p>
            <a:pPr algn="ctr"/>
            <a:r>
              <a:rPr lang="en-US" smtClean="0"/>
              <a:t>QNX Software System</a:t>
            </a:r>
          </a:p>
          <a:p>
            <a:pPr algn="ctr"/>
            <a:r>
              <a:rPr lang="en-US" smtClean="0"/>
              <a:t>TogetherSoft</a:t>
            </a:r>
          </a:p>
          <a:p>
            <a:pPr algn="ctr"/>
            <a:r>
              <a:rPr lang="en-US" smtClean="0"/>
              <a:t>WebGain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29" y="3457445"/>
            <a:ext cx="1827620" cy="4196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1111"/>
          <a:stretch/>
        </p:blipFill>
        <p:spPr>
          <a:xfrm>
            <a:off x="3382538" y="3996884"/>
            <a:ext cx="1447778" cy="5147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177" y="4631412"/>
            <a:ext cx="1193191" cy="55437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590800" y="2611330"/>
            <a:ext cx="3290750" cy="32907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$40</a:t>
            </a:r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  <a:p>
            <a:pPr algn="ctr"/>
            <a:r>
              <a:rPr lang="en-US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million</a:t>
            </a:r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78" y="3579661"/>
            <a:ext cx="2783740" cy="134315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2438400" y="2611330"/>
            <a:ext cx="0" cy="363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19800" y="2611330"/>
            <a:ext cx="0" cy="363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49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914471"/>
              </p:ext>
            </p:extLst>
          </p:nvPr>
        </p:nvGraphicFramePr>
        <p:xfrm>
          <a:off x="628650" y="2449513"/>
          <a:ext cx="7886700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Version</a:t>
                      </a:r>
                      <a:r>
                        <a:rPr lang="en-US" sz="1400" baseline="0" smtClean="0"/>
                        <a:t> name</a:t>
                      </a:r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Date</a:t>
                      </a:r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Platform version</a:t>
                      </a:r>
                      <a:endParaRPr lang="en-US" sz="14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Callisto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30/06/2006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Europa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29/06/2007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Ganymede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25/06/2008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 marR="0" indent="-4572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Galileo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24/06/2009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Helios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23/06/2010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Indigo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22/06/2011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Juno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27/06/2012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3.8 và 4.2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Kepler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26/06/2013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Luna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25/06/2014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4.4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Lịch sử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→ UML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10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→ UML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3289300"/>
            <a:ext cx="2619375" cy="2047875"/>
          </a:xfrm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eUML2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yColor">
      <a:dk1>
        <a:srgbClr val="000000"/>
      </a:dk1>
      <a:lt1>
        <a:srgbClr val="FFFFFF"/>
      </a:lt1>
      <a:dk2>
        <a:srgbClr val="3F3F3F"/>
      </a:dk2>
      <a:lt2>
        <a:srgbClr val="FFFFFF"/>
      </a:lt2>
      <a:accent1>
        <a:srgbClr val="00B050"/>
      </a:accent1>
      <a:accent2>
        <a:srgbClr val="00B0F0"/>
      </a:accent2>
      <a:accent3>
        <a:srgbClr val="E2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230</Words>
  <Application>Microsoft Office PowerPoint</Application>
  <PresentationFormat>On-screen Show (4:3)</PresentationFormat>
  <Paragraphs>98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Bodoni MT</vt:lpstr>
      <vt:lpstr>Calibri</vt:lpstr>
      <vt:lpstr>Calibri Light</vt:lpstr>
      <vt:lpstr>Consolas</vt:lpstr>
      <vt:lpstr>Times New Roman</vt:lpstr>
      <vt:lpstr>Office Theme</vt:lpstr>
      <vt:lpstr>Báo cáo Tìm hiểu công cụ đảo ngược dùng trong bảo trì phần mềm</vt:lpstr>
      <vt:lpstr>PowerPoint Presentation</vt:lpstr>
      <vt:lpstr>Giới thiệu, lịch sử</vt:lpstr>
      <vt:lpstr>Giới thiệu</vt:lpstr>
      <vt:lpstr>Giới thiệu</vt:lpstr>
      <vt:lpstr>Giới thiệu</vt:lpstr>
      <vt:lpstr>Giới thiệu</vt:lpstr>
      <vt:lpstr>Code → UML</vt:lpstr>
      <vt:lpstr>Code → UML</vt:lpstr>
      <vt:lpstr>Code → UML</vt:lpstr>
      <vt:lpstr>Code → UML</vt:lpstr>
      <vt:lpstr>Code → UML</vt:lpstr>
      <vt:lpstr>Code → Flowchart</vt:lpstr>
      <vt:lpstr>Code → Flowchart</vt:lpstr>
      <vt:lpstr>Code → Flowchart</vt:lpstr>
      <vt:lpstr>Code → Flowchart</vt:lpstr>
      <vt:lpstr>Cám ơn!</vt:lpstr>
    </vt:vector>
  </TitlesOfParts>
  <Company>Ghost Viet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Hiện trạng Bất Bình Đẳng Giới trong cộng đồng người dân tộc thiểu số</dc:title>
  <dc:creator>Thanh An</dc:creator>
  <cp:lastModifiedBy>Đức Duy Lương</cp:lastModifiedBy>
  <cp:revision>116</cp:revision>
  <dcterms:created xsi:type="dcterms:W3CDTF">2014-09-05T01:25:09Z</dcterms:created>
  <dcterms:modified xsi:type="dcterms:W3CDTF">2014-09-17T23:52:46Z</dcterms:modified>
</cp:coreProperties>
</file>