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7" r:id="rId4"/>
    <p:sldId id="275" r:id="rId5"/>
    <p:sldId id="270" r:id="rId6"/>
    <p:sldId id="271" r:id="rId7"/>
    <p:sldId id="268" r:id="rId8"/>
    <p:sldId id="258" r:id="rId9"/>
    <p:sldId id="259" r:id="rId10"/>
    <p:sldId id="260" r:id="rId11"/>
    <p:sldId id="261" r:id="rId12"/>
    <p:sldId id="263" r:id="rId13"/>
    <p:sldId id="265" r:id="rId14"/>
    <p:sldId id="264" r:id="rId15"/>
    <p:sldId id="266" r:id="rId16"/>
    <p:sldId id="273" r:id="rId17"/>
    <p:sldId id="274"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542" autoAdjust="0"/>
  </p:normalViewPr>
  <p:slideViewPr>
    <p:cSldViewPr snapToGrid="0">
      <p:cViewPr varScale="1">
        <p:scale>
          <a:sx n="68" d="100"/>
          <a:sy n="68" d="100"/>
        </p:scale>
        <p:origin x="1262"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9CB25C-D873-4451-85D6-AE5FDDCE400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DF89E43-0910-482F-8230-ABB6112A2EE8}">
      <dgm:prSet phldrT="[Text]" custT="1"/>
      <dgm:spPr/>
      <dgm:t>
        <a:bodyPr/>
        <a:lstStyle/>
        <a:p>
          <a:r>
            <a:rPr lang="en-US" sz="2000" smtClean="0"/>
            <a:t>Lương Đức Duy</a:t>
          </a:r>
          <a:endParaRPr lang="en-US" sz="2000"/>
        </a:p>
      </dgm:t>
    </dgm:pt>
    <dgm:pt modelId="{F235C754-3D14-4747-B6EA-5FFDE437397E}" type="parTrans" cxnId="{4E3F48F4-6BA6-4805-BD5A-A406E5463DD3}">
      <dgm:prSet/>
      <dgm:spPr/>
      <dgm:t>
        <a:bodyPr/>
        <a:lstStyle/>
        <a:p>
          <a:endParaRPr lang="en-US" sz="900"/>
        </a:p>
      </dgm:t>
    </dgm:pt>
    <dgm:pt modelId="{B2194046-E1AB-4288-A79D-1BDB423550FB}" type="sibTrans" cxnId="{4E3F48F4-6BA6-4805-BD5A-A406E5463DD3}">
      <dgm:prSet/>
      <dgm:spPr/>
      <dgm:t>
        <a:bodyPr/>
        <a:lstStyle/>
        <a:p>
          <a:endParaRPr lang="en-US" sz="900"/>
        </a:p>
      </dgm:t>
    </dgm:pt>
    <dgm:pt modelId="{1781B182-627B-4ECF-89B5-2EE12F81E9F0}">
      <dgm:prSet phldrT="[Text]" custT="1"/>
      <dgm:spPr/>
      <dgm:t>
        <a:bodyPr/>
        <a:lstStyle/>
        <a:p>
          <a:r>
            <a:rPr lang="en-US" sz="2000" smtClean="0"/>
            <a:t>Nguyễn Hoàng Đông</a:t>
          </a:r>
          <a:endParaRPr lang="en-US" sz="2000"/>
        </a:p>
      </dgm:t>
    </dgm:pt>
    <dgm:pt modelId="{49039BB9-F00A-4A69-BC98-321C0416C545}" type="parTrans" cxnId="{28C11628-B840-4FD4-8F77-9A29C17180D1}">
      <dgm:prSet/>
      <dgm:spPr/>
      <dgm:t>
        <a:bodyPr/>
        <a:lstStyle/>
        <a:p>
          <a:endParaRPr lang="en-US" sz="900"/>
        </a:p>
      </dgm:t>
    </dgm:pt>
    <dgm:pt modelId="{76E531B6-BFF7-4AA8-A7D8-0682BC5C2CE1}" type="sibTrans" cxnId="{28C11628-B840-4FD4-8F77-9A29C17180D1}">
      <dgm:prSet/>
      <dgm:spPr/>
      <dgm:t>
        <a:bodyPr/>
        <a:lstStyle/>
        <a:p>
          <a:endParaRPr lang="en-US" sz="900"/>
        </a:p>
      </dgm:t>
    </dgm:pt>
    <dgm:pt modelId="{7D241BC5-6C7C-418F-8C1B-5AEA5734266C}">
      <dgm:prSet phldrT="[Text]" custT="1"/>
      <dgm:spPr/>
      <dgm:t>
        <a:bodyPr/>
        <a:lstStyle/>
        <a:p>
          <a:r>
            <a:rPr lang="en-US" sz="2000" smtClean="0"/>
            <a:t>Ngô Minh Phương</a:t>
          </a:r>
          <a:endParaRPr lang="en-US" sz="2000"/>
        </a:p>
      </dgm:t>
    </dgm:pt>
    <dgm:pt modelId="{8BFB5D24-8399-473F-9EEF-4B39141456C9}" type="parTrans" cxnId="{85236B7B-06C3-464C-9CC1-EECF557C017D}">
      <dgm:prSet/>
      <dgm:spPr/>
      <dgm:t>
        <a:bodyPr/>
        <a:lstStyle/>
        <a:p>
          <a:endParaRPr lang="en-US" sz="900"/>
        </a:p>
      </dgm:t>
    </dgm:pt>
    <dgm:pt modelId="{93A9FB87-7C41-4200-ABDF-D261ABF14A76}" type="sibTrans" cxnId="{85236B7B-06C3-464C-9CC1-EECF557C017D}">
      <dgm:prSet/>
      <dgm:spPr/>
      <dgm:t>
        <a:bodyPr/>
        <a:lstStyle/>
        <a:p>
          <a:endParaRPr lang="en-US" sz="900"/>
        </a:p>
      </dgm:t>
    </dgm:pt>
    <dgm:pt modelId="{7CF2DE4C-1416-4850-9ADD-F0DAFA32E167}" type="pres">
      <dgm:prSet presAssocID="{779CB25C-D873-4451-85D6-AE5FDDCE400C}" presName="hierChild1" presStyleCnt="0">
        <dgm:presLayoutVars>
          <dgm:orgChart val="1"/>
          <dgm:chPref val="1"/>
          <dgm:dir/>
          <dgm:animOne val="branch"/>
          <dgm:animLvl val="lvl"/>
          <dgm:resizeHandles/>
        </dgm:presLayoutVars>
      </dgm:prSet>
      <dgm:spPr/>
      <dgm:t>
        <a:bodyPr/>
        <a:lstStyle/>
        <a:p>
          <a:endParaRPr lang="en-US"/>
        </a:p>
      </dgm:t>
    </dgm:pt>
    <dgm:pt modelId="{28123A32-D72A-4CBD-9641-002C14849133}" type="pres">
      <dgm:prSet presAssocID="{CDF89E43-0910-482F-8230-ABB6112A2EE8}" presName="hierRoot1" presStyleCnt="0">
        <dgm:presLayoutVars>
          <dgm:hierBranch val="init"/>
        </dgm:presLayoutVars>
      </dgm:prSet>
      <dgm:spPr/>
    </dgm:pt>
    <dgm:pt modelId="{385F290D-C858-4C10-ABD8-E8980478C5B8}" type="pres">
      <dgm:prSet presAssocID="{CDF89E43-0910-482F-8230-ABB6112A2EE8}" presName="rootComposite1" presStyleCnt="0"/>
      <dgm:spPr/>
    </dgm:pt>
    <dgm:pt modelId="{05BBB6DD-027D-45BC-B086-2D143F57BCCE}" type="pres">
      <dgm:prSet presAssocID="{CDF89E43-0910-482F-8230-ABB6112A2EE8}" presName="rootText1" presStyleLbl="node0" presStyleIdx="0" presStyleCnt="1">
        <dgm:presLayoutVars>
          <dgm:chPref val="3"/>
        </dgm:presLayoutVars>
      </dgm:prSet>
      <dgm:spPr/>
      <dgm:t>
        <a:bodyPr/>
        <a:lstStyle/>
        <a:p>
          <a:endParaRPr lang="en-US"/>
        </a:p>
      </dgm:t>
    </dgm:pt>
    <dgm:pt modelId="{E9F4A89D-90F5-4997-99C4-DA5C430ACC00}" type="pres">
      <dgm:prSet presAssocID="{CDF89E43-0910-482F-8230-ABB6112A2EE8}" presName="rootConnector1" presStyleLbl="node1" presStyleIdx="0" presStyleCnt="0"/>
      <dgm:spPr/>
      <dgm:t>
        <a:bodyPr/>
        <a:lstStyle/>
        <a:p>
          <a:endParaRPr lang="en-US"/>
        </a:p>
      </dgm:t>
    </dgm:pt>
    <dgm:pt modelId="{0840243D-A62E-4C5A-A467-657546841E87}" type="pres">
      <dgm:prSet presAssocID="{CDF89E43-0910-482F-8230-ABB6112A2EE8}" presName="hierChild2" presStyleCnt="0"/>
      <dgm:spPr/>
    </dgm:pt>
    <dgm:pt modelId="{F8016569-E2EA-4547-8F53-233676BA5B2C}" type="pres">
      <dgm:prSet presAssocID="{49039BB9-F00A-4A69-BC98-321C0416C545}" presName="Name37" presStyleLbl="parChTrans1D2" presStyleIdx="0" presStyleCnt="2"/>
      <dgm:spPr/>
      <dgm:t>
        <a:bodyPr/>
        <a:lstStyle/>
        <a:p>
          <a:endParaRPr lang="en-US"/>
        </a:p>
      </dgm:t>
    </dgm:pt>
    <dgm:pt modelId="{5CDCE9D4-33D0-4A5C-86D9-18D0C2BC0044}" type="pres">
      <dgm:prSet presAssocID="{1781B182-627B-4ECF-89B5-2EE12F81E9F0}" presName="hierRoot2" presStyleCnt="0">
        <dgm:presLayoutVars>
          <dgm:hierBranch val="init"/>
        </dgm:presLayoutVars>
      </dgm:prSet>
      <dgm:spPr/>
    </dgm:pt>
    <dgm:pt modelId="{980E4552-23C4-40D7-AED8-B75AB5210568}" type="pres">
      <dgm:prSet presAssocID="{1781B182-627B-4ECF-89B5-2EE12F81E9F0}" presName="rootComposite" presStyleCnt="0"/>
      <dgm:spPr/>
    </dgm:pt>
    <dgm:pt modelId="{01792829-4886-455B-A91C-88A88BDB7AF0}" type="pres">
      <dgm:prSet presAssocID="{1781B182-627B-4ECF-89B5-2EE12F81E9F0}" presName="rootText" presStyleLbl="node2" presStyleIdx="0" presStyleCnt="2">
        <dgm:presLayoutVars>
          <dgm:chPref val="3"/>
        </dgm:presLayoutVars>
      </dgm:prSet>
      <dgm:spPr/>
      <dgm:t>
        <a:bodyPr/>
        <a:lstStyle/>
        <a:p>
          <a:endParaRPr lang="en-US"/>
        </a:p>
      </dgm:t>
    </dgm:pt>
    <dgm:pt modelId="{EC488F62-4960-4BD9-89CB-4B59B73BE176}" type="pres">
      <dgm:prSet presAssocID="{1781B182-627B-4ECF-89B5-2EE12F81E9F0}" presName="rootConnector" presStyleLbl="node2" presStyleIdx="0" presStyleCnt="2"/>
      <dgm:spPr/>
      <dgm:t>
        <a:bodyPr/>
        <a:lstStyle/>
        <a:p>
          <a:endParaRPr lang="en-US"/>
        </a:p>
      </dgm:t>
    </dgm:pt>
    <dgm:pt modelId="{119509C0-C499-4D96-8212-DE2467FA52CA}" type="pres">
      <dgm:prSet presAssocID="{1781B182-627B-4ECF-89B5-2EE12F81E9F0}" presName="hierChild4" presStyleCnt="0"/>
      <dgm:spPr/>
    </dgm:pt>
    <dgm:pt modelId="{74EDB3E6-6427-4D5B-B50B-C118EB43DB11}" type="pres">
      <dgm:prSet presAssocID="{1781B182-627B-4ECF-89B5-2EE12F81E9F0}" presName="hierChild5" presStyleCnt="0"/>
      <dgm:spPr/>
    </dgm:pt>
    <dgm:pt modelId="{E54CDE51-E83D-48F0-87AF-5355223EB7B3}" type="pres">
      <dgm:prSet presAssocID="{8BFB5D24-8399-473F-9EEF-4B39141456C9}" presName="Name37" presStyleLbl="parChTrans1D2" presStyleIdx="1" presStyleCnt="2"/>
      <dgm:spPr/>
      <dgm:t>
        <a:bodyPr/>
        <a:lstStyle/>
        <a:p>
          <a:endParaRPr lang="en-US"/>
        </a:p>
      </dgm:t>
    </dgm:pt>
    <dgm:pt modelId="{73FD9639-597F-4EF5-8A8C-44448DB4A260}" type="pres">
      <dgm:prSet presAssocID="{7D241BC5-6C7C-418F-8C1B-5AEA5734266C}" presName="hierRoot2" presStyleCnt="0">
        <dgm:presLayoutVars>
          <dgm:hierBranch val="init"/>
        </dgm:presLayoutVars>
      </dgm:prSet>
      <dgm:spPr/>
    </dgm:pt>
    <dgm:pt modelId="{A2C136BA-4AC6-4D2E-A873-52A71435B627}" type="pres">
      <dgm:prSet presAssocID="{7D241BC5-6C7C-418F-8C1B-5AEA5734266C}" presName="rootComposite" presStyleCnt="0"/>
      <dgm:spPr/>
    </dgm:pt>
    <dgm:pt modelId="{29888ACB-A532-459D-9213-1E7F148EE712}" type="pres">
      <dgm:prSet presAssocID="{7D241BC5-6C7C-418F-8C1B-5AEA5734266C}" presName="rootText" presStyleLbl="node2" presStyleIdx="1" presStyleCnt="2">
        <dgm:presLayoutVars>
          <dgm:chPref val="3"/>
        </dgm:presLayoutVars>
      </dgm:prSet>
      <dgm:spPr/>
      <dgm:t>
        <a:bodyPr/>
        <a:lstStyle/>
        <a:p>
          <a:endParaRPr lang="en-US"/>
        </a:p>
      </dgm:t>
    </dgm:pt>
    <dgm:pt modelId="{EB0A2BD9-98F7-4652-8663-AF457D89F4A2}" type="pres">
      <dgm:prSet presAssocID="{7D241BC5-6C7C-418F-8C1B-5AEA5734266C}" presName="rootConnector" presStyleLbl="node2" presStyleIdx="1" presStyleCnt="2"/>
      <dgm:spPr/>
      <dgm:t>
        <a:bodyPr/>
        <a:lstStyle/>
        <a:p>
          <a:endParaRPr lang="en-US"/>
        </a:p>
      </dgm:t>
    </dgm:pt>
    <dgm:pt modelId="{6E80CE52-CA9F-4D30-BB88-CAE9626A3724}" type="pres">
      <dgm:prSet presAssocID="{7D241BC5-6C7C-418F-8C1B-5AEA5734266C}" presName="hierChild4" presStyleCnt="0"/>
      <dgm:spPr/>
    </dgm:pt>
    <dgm:pt modelId="{FCA1AA84-5F0E-483A-B28E-FE1DABA06548}" type="pres">
      <dgm:prSet presAssocID="{7D241BC5-6C7C-418F-8C1B-5AEA5734266C}" presName="hierChild5" presStyleCnt="0"/>
      <dgm:spPr/>
    </dgm:pt>
    <dgm:pt modelId="{3D3C5AD2-9267-45FE-A3E6-CEC8B0672DFA}" type="pres">
      <dgm:prSet presAssocID="{CDF89E43-0910-482F-8230-ABB6112A2EE8}" presName="hierChild3" presStyleCnt="0"/>
      <dgm:spPr/>
    </dgm:pt>
  </dgm:ptLst>
  <dgm:cxnLst>
    <dgm:cxn modelId="{4C40A902-7850-490A-B074-23C20DF33BB7}" type="presOf" srcId="{1781B182-627B-4ECF-89B5-2EE12F81E9F0}" destId="{EC488F62-4960-4BD9-89CB-4B59B73BE176}" srcOrd="1" destOrd="0" presId="urn:microsoft.com/office/officeart/2005/8/layout/orgChart1"/>
    <dgm:cxn modelId="{6FC86475-C786-4A18-BD7B-6B73D8A94965}" type="presOf" srcId="{CDF89E43-0910-482F-8230-ABB6112A2EE8}" destId="{E9F4A89D-90F5-4997-99C4-DA5C430ACC00}" srcOrd="1" destOrd="0" presId="urn:microsoft.com/office/officeart/2005/8/layout/orgChart1"/>
    <dgm:cxn modelId="{E75F193A-6D44-4BE8-A1FA-B66868B8BE39}" type="presOf" srcId="{49039BB9-F00A-4A69-BC98-321C0416C545}" destId="{F8016569-E2EA-4547-8F53-233676BA5B2C}" srcOrd="0" destOrd="0" presId="urn:microsoft.com/office/officeart/2005/8/layout/orgChart1"/>
    <dgm:cxn modelId="{85236B7B-06C3-464C-9CC1-EECF557C017D}" srcId="{CDF89E43-0910-482F-8230-ABB6112A2EE8}" destId="{7D241BC5-6C7C-418F-8C1B-5AEA5734266C}" srcOrd="1" destOrd="0" parTransId="{8BFB5D24-8399-473F-9EEF-4B39141456C9}" sibTransId="{93A9FB87-7C41-4200-ABDF-D261ABF14A76}"/>
    <dgm:cxn modelId="{28C11628-B840-4FD4-8F77-9A29C17180D1}" srcId="{CDF89E43-0910-482F-8230-ABB6112A2EE8}" destId="{1781B182-627B-4ECF-89B5-2EE12F81E9F0}" srcOrd="0" destOrd="0" parTransId="{49039BB9-F00A-4A69-BC98-321C0416C545}" sibTransId="{76E531B6-BFF7-4AA8-A7D8-0682BC5C2CE1}"/>
    <dgm:cxn modelId="{3FB2908D-4465-4F38-925E-E505C2A7890D}" type="presOf" srcId="{1781B182-627B-4ECF-89B5-2EE12F81E9F0}" destId="{01792829-4886-455B-A91C-88A88BDB7AF0}" srcOrd="0" destOrd="0" presId="urn:microsoft.com/office/officeart/2005/8/layout/orgChart1"/>
    <dgm:cxn modelId="{1C14CB62-5884-4AC4-BF23-F568C9607F41}" type="presOf" srcId="{7D241BC5-6C7C-418F-8C1B-5AEA5734266C}" destId="{29888ACB-A532-459D-9213-1E7F148EE712}" srcOrd="0" destOrd="0" presId="urn:microsoft.com/office/officeart/2005/8/layout/orgChart1"/>
    <dgm:cxn modelId="{B4168F44-2DB3-4B4D-83CB-ADC6C088A2D9}" type="presOf" srcId="{779CB25C-D873-4451-85D6-AE5FDDCE400C}" destId="{7CF2DE4C-1416-4850-9ADD-F0DAFA32E167}" srcOrd="0" destOrd="0" presId="urn:microsoft.com/office/officeart/2005/8/layout/orgChart1"/>
    <dgm:cxn modelId="{EC297607-419D-49F9-8E97-6F052C4BC459}" type="presOf" srcId="{CDF89E43-0910-482F-8230-ABB6112A2EE8}" destId="{05BBB6DD-027D-45BC-B086-2D143F57BCCE}" srcOrd="0" destOrd="0" presId="urn:microsoft.com/office/officeart/2005/8/layout/orgChart1"/>
    <dgm:cxn modelId="{4E3F48F4-6BA6-4805-BD5A-A406E5463DD3}" srcId="{779CB25C-D873-4451-85D6-AE5FDDCE400C}" destId="{CDF89E43-0910-482F-8230-ABB6112A2EE8}" srcOrd="0" destOrd="0" parTransId="{F235C754-3D14-4747-B6EA-5FFDE437397E}" sibTransId="{B2194046-E1AB-4288-A79D-1BDB423550FB}"/>
    <dgm:cxn modelId="{F9FE44C9-2C37-4CB0-A209-A55409D86E59}" type="presOf" srcId="{7D241BC5-6C7C-418F-8C1B-5AEA5734266C}" destId="{EB0A2BD9-98F7-4652-8663-AF457D89F4A2}" srcOrd="1" destOrd="0" presId="urn:microsoft.com/office/officeart/2005/8/layout/orgChart1"/>
    <dgm:cxn modelId="{9935E934-75C0-4FB0-B356-56A291C2C5B3}" type="presOf" srcId="{8BFB5D24-8399-473F-9EEF-4B39141456C9}" destId="{E54CDE51-E83D-48F0-87AF-5355223EB7B3}" srcOrd="0" destOrd="0" presId="urn:microsoft.com/office/officeart/2005/8/layout/orgChart1"/>
    <dgm:cxn modelId="{39211E3C-9EA3-4949-8AF8-63F8DAC93A80}" type="presParOf" srcId="{7CF2DE4C-1416-4850-9ADD-F0DAFA32E167}" destId="{28123A32-D72A-4CBD-9641-002C14849133}" srcOrd="0" destOrd="0" presId="urn:microsoft.com/office/officeart/2005/8/layout/orgChart1"/>
    <dgm:cxn modelId="{1315F0D4-A4E9-4C6C-940D-6C9379957910}" type="presParOf" srcId="{28123A32-D72A-4CBD-9641-002C14849133}" destId="{385F290D-C858-4C10-ABD8-E8980478C5B8}" srcOrd="0" destOrd="0" presId="urn:microsoft.com/office/officeart/2005/8/layout/orgChart1"/>
    <dgm:cxn modelId="{5986909B-C776-4E33-80F9-B3FCBC9E8A84}" type="presParOf" srcId="{385F290D-C858-4C10-ABD8-E8980478C5B8}" destId="{05BBB6DD-027D-45BC-B086-2D143F57BCCE}" srcOrd="0" destOrd="0" presId="urn:microsoft.com/office/officeart/2005/8/layout/orgChart1"/>
    <dgm:cxn modelId="{36246FC0-CCC5-4C2E-934C-BD4B112A011C}" type="presParOf" srcId="{385F290D-C858-4C10-ABD8-E8980478C5B8}" destId="{E9F4A89D-90F5-4997-99C4-DA5C430ACC00}" srcOrd="1" destOrd="0" presId="urn:microsoft.com/office/officeart/2005/8/layout/orgChart1"/>
    <dgm:cxn modelId="{D6CA7050-9DBC-4E84-A44C-B7F9E7798FD2}" type="presParOf" srcId="{28123A32-D72A-4CBD-9641-002C14849133}" destId="{0840243D-A62E-4C5A-A467-657546841E87}" srcOrd="1" destOrd="0" presId="urn:microsoft.com/office/officeart/2005/8/layout/orgChart1"/>
    <dgm:cxn modelId="{06D84F37-3931-47BA-8A37-E53FB8FFCFD3}" type="presParOf" srcId="{0840243D-A62E-4C5A-A467-657546841E87}" destId="{F8016569-E2EA-4547-8F53-233676BA5B2C}" srcOrd="0" destOrd="0" presId="urn:microsoft.com/office/officeart/2005/8/layout/orgChart1"/>
    <dgm:cxn modelId="{B7C01BD4-DD90-45C8-96FA-E8253F3E6013}" type="presParOf" srcId="{0840243D-A62E-4C5A-A467-657546841E87}" destId="{5CDCE9D4-33D0-4A5C-86D9-18D0C2BC0044}" srcOrd="1" destOrd="0" presId="urn:microsoft.com/office/officeart/2005/8/layout/orgChart1"/>
    <dgm:cxn modelId="{0DE4BB22-B9D8-46F3-8F54-FF65F0DF31EE}" type="presParOf" srcId="{5CDCE9D4-33D0-4A5C-86D9-18D0C2BC0044}" destId="{980E4552-23C4-40D7-AED8-B75AB5210568}" srcOrd="0" destOrd="0" presId="urn:microsoft.com/office/officeart/2005/8/layout/orgChart1"/>
    <dgm:cxn modelId="{57BC293F-48DB-426F-B1CC-DFA621359DCF}" type="presParOf" srcId="{980E4552-23C4-40D7-AED8-B75AB5210568}" destId="{01792829-4886-455B-A91C-88A88BDB7AF0}" srcOrd="0" destOrd="0" presId="urn:microsoft.com/office/officeart/2005/8/layout/orgChart1"/>
    <dgm:cxn modelId="{4CB22F4B-571A-42D8-9857-FAFEE9E150A6}" type="presParOf" srcId="{980E4552-23C4-40D7-AED8-B75AB5210568}" destId="{EC488F62-4960-4BD9-89CB-4B59B73BE176}" srcOrd="1" destOrd="0" presId="urn:microsoft.com/office/officeart/2005/8/layout/orgChart1"/>
    <dgm:cxn modelId="{6F4CAE49-9A5B-4881-819C-DEDD4275A5B2}" type="presParOf" srcId="{5CDCE9D4-33D0-4A5C-86D9-18D0C2BC0044}" destId="{119509C0-C499-4D96-8212-DE2467FA52CA}" srcOrd="1" destOrd="0" presId="urn:microsoft.com/office/officeart/2005/8/layout/orgChart1"/>
    <dgm:cxn modelId="{1E7E06D1-680A-404A-BA52-0599A9E6DE7D}" type="presParOf" srcId="{5CDCE9D4-33D0-4A5C-86D9-18D0C2BC0044}" destId="{74EDB3E6-6427-4D5B-B50B-C118EB43DB11}" srcOrd="2" destOrd="0" presId="urn:microsoft.com/office/officeart/2005/8/layout/orgChart1"/>
    <dgm:cxn modelId="{4BB71253-4E06-4349-905E-7A954F1BD61E}" type="presParOf" srcId="{0840243D-A62E-4C5A-A467-657546841E87}" destId="{E54CDE51-E83D-48F0-87AF-5355223EB7B3}" srcOrd="2" destOrd="0" presId="urn:microsoft.com/office/officeart/2005/8/layout/orgChart1"/>
    <dgm:cxn modelId="{E4AFB7ED-99F1-4246-9127-27D15F75C202}" type="presParOf" srcId="{0840243D-A62E-4C5A-A467-657546841E87}" destId="{73FD9639-597F-4EF5-8A8C-44448DB4A260}" srcOrd="3" destOrd="0" presId="urn:microsoft.com/office/officeart/2005/8/layout/orgChart1"/>
    <dgm:cxn modelId="{884D953C-79D8-4DAA-9D74-DC69B1958261}" type="presParOf" srcId="{73FD9639-597F-4EF5-8A8C-44448DB4A260}" destId="{A2C136BA-4AC6-4D2E-A873-52A71435B627}" srcOrd="0" destOrd="0" presId="urn:microsoft.com/office/officeart/2005/8/layout/orgChart1"/>
    <dgm:cxn modelId="{9A05640F-9A07-47FF-A19C-69E9CE4C2168}" type="presParOf" srcId="{A2C136BA-4AC6-4D2E-A873-52A71435B627}" destId="{29888ACB-A532-459D-9213-1E7F148EE712}" srcOrd="0" destOrd="0" presId="urn:microsoft.com/office/officeart/2005/8/layout/orgChart1"/>
    <dgm:cxn modelId="{FEABD303-4F77-4EE6-8BB6-AA84172FE2D3}" type="presParOf" srcId="{A2C136BA-4AC6-4D2E-A873-52A71435B627}" destId="{EB0A2BD9-98F7-4652-8663-AF457D89F4A2}" srcOrd="1" destOrd="0" presId="urn:microsoft.com/office/officeart/2005/8/layout/orgChart1"/>
    <dgm:cxn modelId="{BC5E9AB7-CCC9-46CC-95ED-8935C6C04258}" type="presParOf" srcId="{73FD9639-597F-4EF5-8A8C-44448DB4A260}" destId="{6E80CE52-CA9F-4D30-BB88-CAE9626A3724}" srcOrd="1" destOrd="0" presId="urn:microsoft.com/office/officeart/2005/8/layout/orgChart1"/>
    <dgm:cxn modelId="{4CF6491D-ECB7-4E23-9825-6B21C878D826}" type="presParOf" srcId="{73FD9639-597F-4EF5-8A8C-44448DB4A260}" destId="{FCA1AA84-5F0E-483A-B28E-FE1DABA06548}" srcOrd="2" destOrd="0" presId="urn:microsoft.com/office/officeart/2005/8/layout/orgChart1"/>
    <dgm:cxn modelId="{53B431E9-5C38-4882-808F-18F737E365CC}" type="presParOf" srcId="{28123A32-D72A-4CBD-9641-002C14849133}" destId="{3D3C5AD2-9267-45FE-A3E6-CEC8B0672DF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CDE51-E83D-48F0-87AF-5355223EB7B3}">
      <dsp:nvSpPr>
        <dsp:cNvPr id="0" name=""/>
        <dsp:cNvSpPr/>
      </dsp:nvSpPr>
      <dsp:spPr>
        <a:xfrm>
          <a:off x="5257006" y="1522570"/>
          <a:ext cx="1842214" cy="639446"/>
        </a:xfrm>
        <a:custGeom>
          <a:avLst/>
          <a:gdLst/>
          <a:ahLst/>
          <a:cxnLst/>
          <a:rect l="0" t="0" r="0" b="0"/>
          <a:pathLst>
            <a:path>
              <a:moveTo>
                <a:pt x="0" y="0"/>
              </a:moveTo>
              <a:lnTo>
                <a:pt x="0" y="319723"/>
              </a:lnTo>
              <a:lnTo>
                <a:pt x="1842214" y="319723"/>
              </a:lnTo>
              <a:lnTo>
                <a:pt x="1842214" y="6394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016569-E2EA-4547-8F53-233676BA5B2C}">
      <dsp:nvSpPr>
        <dsp:cNvPr id="0" name=""/>
        <dsp:cNvSpPr/>
      </dsp:nvSpPr>
      <dsp:spPr>
        <a:xfrm>
          <a:off x="3414791" y="1522570"/>
          <a:ext cx="1842214" cy="639446"/>
        </a:xfrm>
        <a:custGeom>
          <a:avLst/>
          <a:gdLst/>
          <a:ahLst/>
          <a:cxnLst/>
          <a:rect l="0" t="0" r="0" b="0"/>
          <a:pathLst>
            <a:path>
              <a:moveTo>
                <a:pt x="1842214" y="0"/>
              </a:moveTo>
              <a:lnTo>
                <a:pt x="1842214" y="319723"/>
              </a:lnTo>
              <a:lnTo>
                <a:pt x="0" y="319723"/>
              </a:lnTo>
              <a:lnTo>
                <a:pt x="0" y="6394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BBB6DD-027D-45BC-B086-2D143F57BCCE}">
      <dsp:nvSpPr>
        <dsp:cNvPr id="0" name=""/>
        <dsp:cNvSpPr/>
      </dsp:nvSpPr>
      <dsp:spPr>
        <a:xfrm>
          <a:off x="3734514" y="79"/>
          <a:ext cx="3044982" cy="1522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Lương Đức Duy</a:t>
          </a:r>
          <a:endParaRPr lang="en-US" sz="2000" kern="1200"/>
        </a:p>
      </dsp:txBody>
      <dsp:txXfrm>
        <a:off x="3734514" y="79"/>
        <a:ext cx="3044982" cy="1522491"/>
      </dsp:txXfrm>
    </dsp:sp>
    <dsp:sp modelId="{01792829-4886-455B-A91C-88A88BDB7AF0}">
      <dsp:nvSpPr>
        <dsp:cNvPr id="0" name=""/>
        <dsp:cNvSpPr/>
      </dsp:nvSpPr>
      <dsp:spPr>
        <a:xfrm>
          <a:off x="1892300" y="2162017"/>
          <a:ext cx="3044982" cy="1522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Nguyễn Hoàng Đông</a:t>
          </a:r>
          <a:endParaRPr lang="en-US" sz="2000" kern="1200"/>
        </a:p>
      </dsp:txBody>
      <dsp:txXfrm>
        <a:off x="1892300" y="2162017"/>
        <a:ext cx="3044982" cy="1522491"/>
      </dsp:txXfrm>
    </dsp:sp>
    <dsp:sp modelId="{29888ACB-A532-459D-9213-1E7F148EE712}">
      <dsp:nvSpPr>
        <dsp:cNvPr id="0" name=""/>
        <dsp:cNvSpPr/>
      </dsp:nvSpPr>
      <dsp:spPr>
        <a:xfrm>
          <a:off x="5576729" y="2162017"/>
          <a:ext cx="3044982" cy="1522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Ngô Minh Phương</a:t>
          </a:r>
          <a:endParaRPr lang="en-US" sz="2000" kern="1200"/>
        </a:p>
      </dsp:txBody>
      <dsp:txXfrm>
        <a:off x="5576729" y="2162017"/>
        <a:ext cx="3044982" cy="152249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110FA-1E25-485A-895C-5267D4DE8D0D}" type="datetimeFigureOut">
              <a:rPr lang="en-US" smtClean="0"/>
              <a:t>11/11/2014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8D240-C9F8-4409-902E-7350E5949E59}" type="slidenum">
              <a:rPr lang="en-US" smtClean="0"/>
              <a:t>‹#›</a:t>
            </a:fld>
            <a:endParaRPr lang="en-US"/>
          </a:p>
        </p:txBody>
      </p:sp>
    </p:spTree>
    <p:extLst>
      <p:ext uri="{BB962C8B-B14F-4D97-AF65-F5344CB8AC3E}">
        <p14:creationId xmlns:p14="http://schemas.microsoft.com/office/powerpoint/2010/main" val="1470399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Ngày này, xã hội phát triển, nhu cầu học tập và lao động ngày càng tăng. Xu hướng chung mọi người đều muốn đến các thành phố lớn để tìm kiếm môi trường, cơ hội làm việc và học tập tiên tiến hơn, hiện đại hơn, dễ dàng cập nhật và tiếp cận các thông tin mới.</a:t>
            </a:r>
          </a:p>
          <a:p>
            <a:pPr lvl="0"/>
            <a:r>
              <a:rPr lang="en-US" sz="1200" kern="1200" smtClean="0">
                <a:solidFill>
                  <a:schemeClr val="tx1"/>
                </a:solidFill>
                <a:effectLst/>
                <a:latin typeface="+mn-lt"/>
                <a:ea typeface="+mn-ea"/>
                <a:cs typeface="+mn-cs"/>
              </a:rPr>
              <a:t>Khó khăn đầu tiên khi mà đi xa nhà để học tập, làm việc đó là nơi ở. Nắm bắt được nhu cầu nhà ở đó, nhiều nhà trọ được xây dựng lên để phục vụ nhu cầu nhà trọ rất lớn, mặt khác đem lại nguồn thu nhập dồi dào cho các chủ nhà trọ.</a:t>
            </a:r>
          </a:p>
          <a:p>
            <a:pPr lvl="0"/>
            <a:r>
              <a:rPr lang="en-US" sz="1200" kern="1200" smtClean="0">
                <a:solidFill>
                  <a:schemeClr val="tx1"/>
                </a:solidFill>
                <a:effectLst/>
                <a:latin typeface="+mn-lt"/>
                <a:ea typeface="+mn-ea"/>
                <a:cs typeface="+mn-cs"/>
              </a:rPr>
              <a:t>Có một hệ quả xảy ra, có quá nhiều nhà trọ, chủ nhà trọ lại muốn quảng cáo về nhà trọ của mình. Những người xa nhà, lần đầu tiên đặt chân đến thành phố lại không thông thuộc đường đi, có quá nhiều thông tin về nhà trọ, như vậy rất khó để cho mọi người tìm kiếm cũng như chủ nhà trọ quảng cáo về nhà trọ của mình.</a:t>
            </a:r>
          </a:p>
          <a:p>
            <a:pPr lvl="0"/>
            <a:r>
              <a:rPr lang="en-US" smtClean="0">
                <a:effectLst/>
              </a:rPr>
              <a:t>Từ vấn đề trên, nhóm để xuất xây dựng “</a:t>
            </a:r>
            <a:r>
              <a:rPr lang="en-US" b="1" smtClean="0">
                <a:effectLst/>
              </a:rPr>
              <a:t>Website thông tin nhà trọ</a:t>
            </a:r>
            <a:r>
              <a:rPr lang="en-US" smtClean="0">
                <a:effectLst/>
              </a:rPr>
              <a:t>” để giải quyết vấn đề tìm kiếm nhà trọ cho người dùng không thông thuộc đường đi tại thành phố Cần Thơ.</a:t>
            </a:r>
          </a:p>
          <a:p>
            <a:pPr lvl="0"/>
            <a:endParaRPr lang="en-US" smtClean="0"/>
          </a:p>
          <a:p>
            <a:pPr lvl="0"/>
            <a:r>
              <a:rPr lang="en-US" smtClean="0"/>
              <a:t>Mục </a:t>
            </a:r>
            <a:r>
              <a:rPr lang="en-US" smtClean="0"/>
              <a:t>tiêu cụ thể:</a:t>
            </a:r>
          </a:p>
          <a:p>
            <a:pPr lvl="1"/>
            <a:r>
              <a:rPr lang="vi-VN" smtClean="0"/>
              <a:t>Phân tích và thiết kế website cung cấp thông tin, tìm kiếm nhà trọ tại thành phố Cần Thơ. Trong đó chú trọng tính tối ưu của cơ sở dữ liệu, tối ưu giao diện nhanh hơn. Thiết kế giao diện làm sao cho người xem tập trung vào chức năng tìm kiếm thông tin, không bị loãn</a:t>
            </a:r>
            <a:r>
              <a:rPr lang="en-US" smtClean="0"/>
              <a:t>g</a:t>
            </a:r>
            <a:r>
              <a:rPr lang="vi-VN" smtClean="0"/>
              <a:t> thông tin.</a:t>
            </a:r>
            <a:endParaRPr lang="en-US" smtClean="0"/>
          </a:p>
          <a:p>
            <a:pPr lvl="1"/>
            <a:r>
              <a:rPr lang="vi-VN" smtClean="0"/>
              <a:t>Cài đặt website tìm kiếm nhà trọ thành phố Cần Thơ. Sử dụng các công nghệ hoặc dịch vụ mới hiện nay bao gồm: Google Maps</a:t>
            </a:r>
            <a:r>
              <a:rPr lang="en-US" smtClean="0"/>
              <a:t>, Sping, Hibernate</a:t>
            </a:r>
            <a:r>
              <a:rPr lang="vi-VN" smtClean="0"/>
              <a:t>.</a:t>
            </a:r>
            <a:endParaRPr lang="en-US" smtClean="0"/>
          </a:p>
          <a:p>
            <a:endParaRPr lang="en-US"/>
          </a:p>
        </p:txBody>
      </p:sp>
      <p:sp>
        <p:nvSpPr>
          <p:cNvPr id="4" name="Slide Number Placeholder 3"/>
          <p:cNvSpPr>
            <a:spLocks noGrp="1"/>
          </p:cNvSpPr>
          <p:nvPr>
            <p:ph type="sldNum" sz="quarter" idx="10"/>
          </p:nvPr>
        </p:nvSpPr>
        <p:spPr/>
        <p:txBody>
          <a:bodyPr/>
          <a:lstStyle/>
          <a:p>
            <a:fld id="{90E8D240-C9F8-4409-902E-7350E5949E59}" type="slidenum">
              <a:rPr lang="en-US" smtClean="0"/>
              <a:t>4</a:t>
            </a:fld>
            <a:endParaRPr lang="en-US"/>
          </a:p>
        </p:txBody>
      </p:sp>
    </p:spTree>
    <p:extLst>
      <p:ext uri="{BB962C8B-B14F-4D97-AF65-F5344CB8AC3E}">
        <p14:creationId xmlns:p14="http://schemas.microsoft.com/office/powerpoint/2010/main" val="1196762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Ngày này, xã hội phát triển, nhu cầu học tập và lao động ngày càng tăng. Xu hướng chung mọi người đều muốn đến các thành phố lớn để tìm kiếm môi trường, cơ hội làm việc và học tập tiên tiến hơn, hiện đại hơn, dễ dàng cập nhật và tiếp cận các thông tin mới.</a:t>
            </a:r>
          </a:p>
          <a:p>
            <a:pPr lvl="0"/>
            <a:r>
              <a:rPr lang="en-US" sz="1200" kern="1200" smtClean="0">
                <a:solidFill>
                  <a:schemeClr val="tx1"/>
                </a:solidFill>
                <a:effectLst/>
                <a:latin typeface="+mn-lt"/>
                <a:ea typeface="+mn-ea"/>
                <a:cs typeface="+mn-cs"/>
              </a:rPr>
              <a:t>Khó khăn đầu tiên khi mà đi xa nhà để học tập, làm việc đó là nơi ở. Nắm bắt được nhu cầu nhà ở đó, nhiều nhà trọ được xây dựng lên để phục vụ nhu cầu nhà trọ rất lớn, mặt khác đem lại nguồn thu nhập dồi dào cho các chủ nhà trọ.</a:t>
            </a:r>
          </a:p>
          <a:p>
            <a:pPr lvl="0"/>
            <a:r>
              <a:rPr lang="en-US" sz="1200" kern="1200" smtClean="0">
                <a:solidFill>
                  <a:schemeClr val="tx1"/>
                </a:solidFill>
                <a:effectLst/>
                <a:latin typeface="+mn-lt"/>
                <a:ea typeface="+mn-ea"/>
                <a:cs typeface="+mn-cs"/>
              </a:rPr>
              <a:t>Có một hệ quả xảy ra, có quá nhiều nhà trọ, chủ nhà trọ lại muốn quảng cáo về nhà trọ của mình. Những người xa nhà, lần đầu tiên đặt chân đến thành phố lại không thông thuộc đường đi, có quá nhiều thông tin về nhà trọ, như vậy rất khó để cho mọi người tìm kiếm cũng như chủ nhà trọ quảng cáo về nhà trọ của mình.</a:t>
            </a:r>
          </a:p>
          <a:p>
            <a:pPr lvl="0"/>
            <a:r>
              <a:rPr lang="en-US" smtClean="0">
                <a:effectLst/>
              </a:rPr>
              <a:t>Từ vấn đề trên, nhóm để xuất xây dựng “</a:t>
            </a:r>
            <a:r>
              <a:rPr lang="en-US" b="1" smtClean="0">
                <a:effectLst/>
              </a:rPr>
              <a:t>Website thông tin nhà trọ</a:t>
            </a:r>
            <a:r>
              <a:rPr lang="en-US" smtClean="0">
                <a:effectLst/>
              </a:rPr>
              <a:t>” để giải quyết vấn đề tìm kiếm nhà trọ cho người dùng không thông thuộc đường đi tại thành phố Cần Thơ.</a:t>
            </a:r>
          </a:p>
          <a:p>
            <a:pPr lvl="0"/>
            <a:endParaRPr lang="en-US" smtClean="0"/>
          </a:p>
          <a:p>
            <a:pPr lvl="0"/>
            <a:r>
              <a:rPr lang="en-US" smtClean="0"/>
              <a:t>Mục </a:t>
            </a:r>
            <a:r>
              <a:rPr lang="en-US" smtClean="0"/>
              <a:t>tiêu cụ thể:</a:t>
            </a:r>
          </a:p>
          <a:p>
            <a:pPr lvl="1"/>
            <a:r>
              <a:rPr lang="vi-VN" smtClean="0"/>
              <a:t>Phân tích và thiết kế website cung cấp thông tin, tìm kiếm nhà trọ tại thành phố Cần Thơ. Trong đó chú trọng tính tối ưu của cơ sở dữ liệu, tối ưu giao diện nhanh hơn. Thiết kế giao diện làm sao cho người xem tập trung vào chức năng tìm kiếm thông tin, không bị loãn</a:t>
            </a:r>
            <a:r>
              <a:rPr lang="en-US" smtClean="0"/>
              <a:t>g</a:t>
            </a:r>
            <a:r>
              <a:rPr lang="vi-VN" smtClean="0"/>
              <a:t> thông tin.</a:t>
            </a:r>
            <a:endParaRPr lang="en-US" smtClean="0"/>
          </a:p>
          <a:p>
            <a:pPr lvl="1"/>
            <a:r>
              <a:rPr lang="vi-VN" smtClean="0"/>
              <a:t>Cài đặt website tìm kiếm nhà trọ thành phố Cần Thơ. Sử dụng các công nghệ hoặc dịch vụ mới hiện nay bao gồm: Google Maps</a:t>
            </a:r>
            <a:r>
              <a:rPr lang="en-US" smtClean="0"/>
              <a:t>, Sping, Hibernate</a:t>
            </a:r>
            <a:r>
              <a:rPr lang="vi-VN" smtClean="0"/>
              <a:t>.</a:t>
            </a:r>
            <a:endParaRPr lang="en-US" smtClean="0"/>
          </a:p>
          <a:p>
            <a:endParaRPr lang="en-US"/>
          </a:p>
        </p:txBody>
      </p:sp>
      <p:sp>
        <p:nvSpPr>
          <p:cNvPr id="4" name="Slide Number Placeholder 3"/>
          <p:cNvSpPr>
            <a:spLocks noGrp="1"/>
          </p:cNvSpPr>
          <p:nvPr>
            <p:ph type="sldNum" sz="quarter" idx="10"/>
          </p:nvPr>
        </p:nvSpPr>
        <p:spPr/>
        <p:txBody>
          <a:bodyPr/>
          <a:lstStyle/>
          <a:p>
            <a:fld id="{90E8D240-C9F8-4409-902E-7350E5949E59}" type="slidenum">
              <a:rPr lang="en-US" smtClean="0"/>
              <a:t>5</a:t>
            </a:fld>
            <a:endParaRPr lang="en-US"/>
          </a:p>
        </p:txBody>
      </p:sp>
    </p:spTree>
    <p:extLst>
      <p:ext uri="{BB962C8B-B14F-4D97-AF65-F5344CB8AC3E}">
        <p14:creationId xmlns:p14="http://schemas.microsoft.com/office/powerpoint/2010/main" val="1664519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Nhóm người dùng tự do</a:t>
            </a:r>
            <a:r>
              <a:rPr lang="en-US" sz="1200" kern="1200" smtClean="0">
                <a:solidFill>
                  <a:schemeClr val="tx1"/>
                </a:solidFill>
                <a:effectLst/>
                <a:latin typeface="+mn-lt"/>
                <a:ea typeface="+mn-ea"/>
                <a:cs typeface="+mn-cs"/>
              </a:rPr>
              <a:t>: là những người dùng không có tài khoản trong hệ thống hoặc có tài khoản nhưng không đăng nhập vào hệ thống. Nhóm người dùng này có thể tìm kiếm và xem nhà trọ nhưng không được đăng nhà trọ, like, bình luận nhà trọ và không có quyền xác nhận hay xóa các thành viên.</a:t>
            </a:r>
          </a:p>
          <a:p>
            <a:r>
              <a:rPr lang="en-US" sz="1200" b="1" kern="1200" smtClean="0">
                <a:solidFill>
                  <a:schemeClr val="tx1"/>
                </a:solidFill>
                <a:effectLst/>
                <a:latin typeface="+mn-lt"/>
                <a:ea typeface="+mn-ea"/>
                <a:cs typeface="+mn-cs"/>
              </a:rPr>
              <a:t>Nhóm người dùng thành viên</a:t>
            </a:r>
            <a:r>
              <a:rPr lang="en-US" sz="1200" kern="1200" smtClean="0">
                <a:solidFill>
                  <a:schemeClr val="tx1"/>
                </a:solidFill>
                <a:effectLst/>
                <a:latin typeface="+mn-lt"/>
                <a:ea typeface="+mn-ea"/>
                <a:cs typeface="+mn-cs"/>
              </a:rPr>
              <a:t>: là những người có tài khoản trong hệ thống và đã đăng nhập thành công vào hệ thống. Nhóm người dùng này có các quyền như người dùng tự do, ngoài ra còn có thể đăng nhà trọ, like và bình luận trên trang nhà trọ, quản lý các nhà trọ của mình đã đăng, cập nhật lại thông tin phòng trọ của mình đã đăng, thay đổi mật khẩu của tài khoản của mình.</a:t>
            </a:r>
          </a:p>
          <a:p>
            <a:r>
              <a:rPr lang="en-US" sz="1200" b="1" kern="1200" smtClean="0">
                <a:solidFill>
                  <a:schemeClr val="tx1"/>
                </a:solidFill>
                <a:effectLst/>
                <a:latin typeface="+mn-lt"/>
                <a:ea typeface="+mn-ea"/>
                <a:cs typeface="+mn-cs"/>
              </a:rPr>
              <a:t>Nhóm người dùng admin</a:t>
            </a:r>
            <a:r>
              <a:rPr lang="en-US" sz="1200" kern="1200" smtClean="0">
                <a:solidFill>
                  <a:schemeClr val="tx1"/>
                </a:solidFill>
                <a:effectLst/>
                <a:latin typeface="+mn-lt"/>
                <a:ea typeface="+mn-ea"/>
                <a:cs typeface="+mn-cs"/>
              </a:rPr>
              <a:t>: là người quản trị hệ thống, quản lý đảm bảo thông tin về nhà trọ trên hệ thống chính xác nhất có thể. Nhóm người dùng này cũng có thể đăng nhà trọ, xác nhận hoặc không xác nhận các yêu cầu đăng tin từ nhóm người dùng thành viên. Ngoài ra còn có thể xóa thành viên và các nhà trọ của thành viên đó nếu phát hiện thành viên có hoạt động tiêu cực như bình luận từ ngữ thô tục hoặc đăng nhà trọ ma. Tuy nhiên nhóm người dùng này không được quyền sửa thông tin của nhà trọ cũng như thông tin của nhóm người dùng thành viên đăng.</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E8D240-C9F8-4409-902E-7350E5949E59}" type="slidenum">
              <a:rPr lang="en-US" smtClean="0"/>
              <a:t>6</a:t>
            </a:fld>
            <a:endParaRPr lang="en-US"/>
          </a:p>
        </p:txBody>
      </p:sp>
    </p:spTree>
    <p:extLst>
      <p:ext uri="{BB962C8B-B14F-4D97-AF65-F5344CB8AC3E}">
        <p14:creationId xmlns:p14="http://schemas.microsoft.com/office/powerpoint/2010/main" val="2959175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a:t>
            </a:r>
            <a:r>
              <a:rPr lang="en-US" sz="1200" kern="1200" baseline="0" smtClean="0">
                <a:solidFill>
                  <a:schemeClr val="tx1"/>
                </a:solidFill>
                <a:effectLst/>
                <a:latin typeface="+mn-lt"/>
                <a:ea typeface="+mn-ea"/>
                <a:cs typeface="+mn-cs"/>
              </a:rPr>
              <a:t> Đức Duy:</a:t>
            </a:r>
          </a:p>
          <a:p>
            <a:r>
              <a:rPr lang="en-US" sz="1200" kern="1200" smtClean="0">
                <a:solidFill>
                  <a:schemeClr val="tx1"/>
                </a:solidFill>
                <a:effectLst/>
                <a:latin typeface="+mn-lt"/>
                <a:ea typeface="+mn-ea"/>
                <a:cs typeface="+mn-cs"/>
              </a:rPr>
              <a:t>- Phân công công việc, lịch họp cũng như xúc tiến các thành viên khác trong nhóm hoàn thành đúng tiến độ công việc.</a:t>
            </a:r>
          </a:p>
          <a:p>
            <a:r>
              <a:rPr lang="en-US" sz="1200" kern="1200" smtClean="0">
                <a:solidFill>
                  <a:schemeClr val="tx1"/>
                </a:solidFill>
                <a:effectLst/>
                <a:latin typeface="+mn-lt"/>
                <a:ea typeface="+mn-ea"/>
                <a:cs typeface="+mn-cs"/>
              </a:rPr>
              <a:t>-Thiết kế viên, lập trình viên, viết tài liệu.</a:t>
            </a:r>
          </a:p>
          <a:p>
            <a:r>
              <a:rPr lang="en-US" sz="1200" kern="1200" smtClean="0">
                <a:solidFill>
                  <a:schemeClr val="tx1"/>
                </a:solidFill>
                <a:effectLst/>
                <a:latin typeface="+mn-lt"/>
                <a:ea typeface="+mn-ea"/>
                <a:cs typeface="+mn-cs"/>
              </a:rPr>
              <a:t>Ngô</a:t>
            </a:r>
            <a:r>
              <a:rPr lang="en-US" sz="1200" kern="1200" baseline="0" smtClean="0">
                <a:solidFill>
                  <a:schemeClr val="tx1"/>
                </a:solidFill>
                <a:effectLst/>
                <a:latin typeface="+mn-lt"/>
                <a:ea typeface="+mn-ea"/>
                <a:cs typeface="+mn-cs"/>
              </a:rPr>
              <a:t> Minh Phương</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-Thiết kế viên, lập trình viên, viết tài liệu.</a:t>
            </a:r>
          </a:p>
          <a:p>
            <a:r>
              <a:rPr lang="en-US" sz="1200" kern="1200" smtClean="0">
                <a:solidFill>
                  <a:schemeClr val="tx1"/>
                </a:solidFill>
                <a:effectLst/>
                <a:latin typeface="+mn-lt"/>
                <a:ea typeface="+mn-ea"/>
                <a:cs typeface="+mn-cs"/>
              </a:rPr>
              <a:t>Nguyễn</a:t>
            </a:r>
            <a:r>
              <a:rPr lang="en-US" sz="1200" kern="1200" baseline="0" smtClean="0">
                <a:solidFill>
                  <a:schemeClr val="tx1"/>
                </a:solidFill>
                <a:effectLst/>
                <a:latin typeface="+mn-lt"/>
                <a:ea typeface="+mn-ea"/>
                <a:cs typeface="+mn-cs"/>
              </a:rPr>
              <a:t> Hoàng Đông</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-Thiết kế viên, lập trình viên, viết tài liệu.</a:t>
            </a:r>
          </a:p>
          <a:p>
            <a:r>
              <a:rPr lang="en-US" sz="1200" kern="1200" smtClean="0">
                <a:solidFill>
                  <a:schemeClr val="tx1"/>
                </a:solidFill>
                <a:effectLst/>
                <a:latin typeface="+mn-lt"/>
                <a:ea typeface="+mn-ea"/>
                <a:cs typeface="+mn-cs"/>
              </a:rPr>
              <a:t>Kênh</a:t>
            </a:r>
            <a:r>
              <a:rPr lang="en-US" sz="1200" kern="1200" baseline="0" smtClean="0">
                <a:solidFill>
                  <a:schemeClr val="tx1"/>
                </a:solidFill>
                <a:effectLst/>
                <a:latin typeface="+mn-lt"/>
                <a:ea typeface="+mn-ea"/>
                <a:cs typeface="+mn-cs"/>
              </a:rPr>
              <a:t> giao tiếp: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Nhóm liên lạc với nhau, với khách hàng, người sử dụng, người quản lý bằng các phương tiện như: email, điện thoại, Trello và các buổi làm việc trực tiếp.</a:t>
            </a: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E8D240-C9F8-4409-902E-7350E5949E59}" type="slidenum">
              <a:rPr lang="en-US" smtClean="0"/>
              <a:t>9</a:t>
            </a:fld>
            <a:endParaRPr lang="en-US"/>
          </a:p>
        </p:txBody>
      </p:sp>
    </p:spTree>
    <p:extLst>
      <p:ext uri="{BB962C8B-B14F-4D97-AF65-F5344CB8AC3E}">
        <p14:creationId xmlns:p14="http://schemas.microsoft.com/office/powerpoint/2010/main" val="2526883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chung, đảm bảo chất lượng thiết kế kiến trúc.</a:t>
            </a:r>
          </a:p>
          <a:p>
            <a:r>
              <a:rPr lang="en-US" sz="1200" kern="1200" smtClean="0">
                <a:solidFill>
                  <a:schemeClr val="tx1"/>
                </a:solidFill>
                <a:effectLst/>
                <a:latin typeface="+mn-lt"/>
                <a:ea typeface="+mn-ea"/>
                <a:cs typeface="+mn-cs"/>
              </a:rPr>
              <a:t>Nguyễn Hoàng Đông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Đảm bảo chất lượng tài liệu.</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Đảm bảo chất lượng code, kiểm thử.</a:t>
            </a:r>
          </a:p>
          <a:p>
            <a:endParaRPr lang="en-US" smtClean="0"/>
          </a:p>
          <a:p>
            <a:r>
              <a:rPr lang="en-US" smtClean="0"/>
              <a:t>Các</a:t>
            </a:r>
            <a:r>
              <a:rPr lang="en-US" baseline="0" smtClean="0"/>
              <a:t> quy tắc đặt tên biến, comment, đặt tên tài liệu, trình bày tài liệu, đề mục.</a:t>
            </a:r>
          </a:p>
          <a:p>
            <a:endParaRPr lang="en-US" baseline="0" smtClean="0"/>
          </a:p>
          <a:p>
            <a:pPr lvl="0"/>
            <a:r>
              <a:rPr lang="en-US" sz="1200" kern="1200" smtClean="0">
                <a:solidFill>
                  <a:schemeClr val="tx1"/>
                </a:solidFill>
                <a:effectLst/>
                <a:latin typeface="+mn-lt"/>
                <a:ea typeface="+mn-ea"/>
                <a:cs typeface="+mn-cs"/>
              </a:rPr>
              <a:t>CheckStyle: dùng để kiểm tra nội dung code có đạt chuẩn quy tắc code.</a:t>
            </a:r>
          </a:p>
          <a:p>
            <a:pPr lvl="0"/>
            <a:r>
              <a:rPr lang="en-US" sz="1200" kern="1200" smtClean="0">
                <a:solidFill>
                  <a:schemeClr val="tx1"/>
                </a:solidFill>
                <a:effectLst/>
                <a:latin typeface="+mn-lt"/>
                <a:ea typeface="+mn-ea"/>
                <a:cs typeface="+mn-cs"/>
              </a:rPr>
              <a:t>FindBugs: dùng để tìm các bug trong file Java như bắt các trường hợp có thể sinh ra exception.</a:t>
            </a:r>
          </a:p>
          <a:p>
            <a:pPr lvl="0"/>
            <a:r>
              <a:rPr lang="en-US" sz="1200" kern="1200" smtClean="0">
                <a:solidFill>
                  <a:schemeClr val="tx1"/>
                </a:solidFill>
                <a:effectLst/>
                <a:latin typeface="+mn-lt"/>
                <a:ea typeface="+mn-ea"/>
                <a:cs typeface="+mn-cs"/>
              </a:rPr>
              <a:t>Junit: kiểm thử các hàm trong code.</a:t>
            </a:r>
          </a:p>
          <a:p>
            <a:r>
              <a:rPr lang="en-US" sz="1200" kern="1200" smtClean="0">
                <a:solidFill>
                  <a:schemeClr val="tx1"/>
                </a:solidFill>
                <a:effectLst/>
                <a:latin typeface="+mn-lt"/>
                <a:ea typeface="+mn-ea"/>
                <a:cs typeface="+mn-cs"/>
              </a:rPr>
              <a:t>Quick Test Pro: kiểm thử tích hợp, giao diện, v.v</a:t>
            </a:r>
            <a:endParaRPr lang="en-US"/>
          </a:p>
        </p:txBody>
      </p:sp>
      <p:sp>
        <p:nvSpPr>
          <p:cNvPr id="4" name="Slide Number Placeholder 3"/>
          <p:cNvSpPr>
            <a:spLocks noGrp="1"/>
          </p:cNvSpPr>
          <p:nvPr>
            <p:ph type="sldNum" sz="quarter" idx="10"/>
          </p:nvPr>
        </p:nvSpPr>
        <p:spPr/>
        <p:txBody>
          <a:bodyPr/>
          <a:lstStyle/>
          <a:p>
            <a:fld id="{90E8D240-C9F8-4409-902E-7350E5949E59}" type="slidenum">
              <a:rPr lang="en-US" smtClean="0"/>
              <a:t>10</a:t>
            </a:fld>
            <a:endParaRPr lang="en-US"/>
          </a:p>
        </p:txBody>
      </p:sp>
    </p:spTree>
    <p:extLst>
      <p:ext uri="{BB962C8B-B14F-4D97-AF65-F5344CB8AC3E}">
        <p14:creationId xmlns:p14="http://schemas.microsoft.com/office/powerpoint/2010/main" val="11411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Lý</a:t>
            </a:r>
            <a:r>
              <a:rPr lang="en-US" baseline="0" smtClean="0"/>
              <a:t> do chọn client-server: do hệ thống online.</a:t>
            </a:r>
            <a:endParaRPr lang="en-US" smtClean="0"/>
          </a:p>
          <a:p>
            <a:r>
              <a:rPr lang="en-US" smtClean="0"/>
              <a:t>Cài</a:t>
            </a:r>
            <a:r>
              <a:rPr lang="en-US" baseline="0" smtClean="0"/>
              <a:t> đặt trên server:</a:t>
            </a:r>
          </a:p>
          <a:p>
            <a:r>
              <a:rPr lang="en-US" baseline="0" smtClean="0"/>
              <a:t>Tomcat để làm container chạy server website.</a:t>
            </a:r>
          </a:p>
          <a:p>
            <a:r>
              <a:rPr lang="en-US" baseline="0" smtClean="0"/>
              <a:t>Mysql chạy server database.</a:t>
            </a:r>
            <a:endParaRPr lang="en-US"/>
          </a:p>
        </p:txBody>
      </p:sp>
      <p:sp>
        <p:nvSpPr>
          <p:cNvPr id="4" name="Slide Number Placeholder 3"/>
          <p:cNvSpPr>
            <a:spLocks noGrp="1"/>
          </p:cNvSpPr>
          <p:nvPr>
            <p:ph type="sldNum" sz="quarter" idx="10"/>
          </p:nvPr>
        </p:nvSpPr>
        <p:spPr/>
        <p:txBody>
          <a:bodyPr/>
          <a:lstStyle/>
          <a:p>
            <a:fld id="{90E8D240-C9F8-4409-902E-7350E5949E59}" type="slidenum">
              <a:rPr lang="en-US" smtClean="0"/>
              <a:t>14</a:t>
            </a:fld>
            <a:endParaRPr lang="en-US"/>
          </a:p>
        </p:txBody>
      </p:sp>
    </p:spTree>
    <p:extLst>
      <p:ext uri="{BB962C8B-B14F-4D97-AF65-F5344CB8AC3E}">
        <p14:creationId xmlns:p14="http://schemas.microsoft.com/office/powerpoint/2010/main" val="1419664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Spring MVC</a:t>
            </a:r>
            <a:r>
              <a:rPr lang="en-US" sz="1200" b="1" kern="1200" baseline="0" smtClean="0">
                <a:solidFill>
                  <a:schemeClr val="tx1"/>
                </a:solidFill>
                <a:effectLst/>
                <a:latin typeface="+mn-lt"/>
                <a:ea typeface="+mn-ea"/>
                <a:cs typeface="+mn-cs"/>
              </a:rPr>
              <a:t>(Core + Spring Security) + Hibernate</a:t>
            </a:r>
          </a:p>
          <a:p>
            <a:r>
              <a:rPr lang="en-US" sz="1200" b="0" kern="1200" baseline="0" smtClean="0">
                <a:solidFill>
                  <a:schemeClr val="tx1"/>
                </a:solidFill>
                <a:effectLst/>
                <a:latin typeface="+mn-lt"/>
                <a:ea typeface="+mn-ea"/>
                <a:cs typeface="+mn-cs"/>
              </a:rPr>
              <a:t>Spring Security phân quyền dễ dàng, có nhiều mức phân quyền:</a:t>
            </a:r>
          </a:p>
          <a:p>
            <a:r>
              <a:rPr lang="en-US" sz="1200" b="0" kern="1200" baseline="0" smtClean="0">
                <a:solidFill>
                  <a:schemeClr val="tx1"/>
                </a:solidFill>
                <a:effectLst/>
                <a:latin typeface="+mn-lt"/>
                <a:ea typeface="+mn-ea"/>
                <a:cs typeface="+mn-cs"/>
              </a:rPr>
              <a:t>Phân quyền đường dẫn.</a:t>
            </a:r>
          </a:p>
          <a:p>
            <a:r>
              <a:rPr lang="en-US" sz="1200" b="0" kern="1200" baseline="0" smtClean="0">
                <a:solidFill>
                  <a:schemeClr val="tx1"/>
                </a:solidFill>
                <a:effectLst/>
                <a:latin typeface="+mn-lt"/>
                <a:ea typeface="+mn-ea"/>
                <a:cs typeface="+mn-cs"/>
              </a:rPr>
              <a:t>Phân quyền controller</a:t>
            </a:r>
          </a:p>
          <a:p>
            <a:r>
              <a:rPr lang="en-US" sz="1200" b="0" kern="1200" baseline="0" smtClean="0">
                <a:solidFill>
                  <a:schemeClr val="tx1"/>
                </a:solidFill>
                <a:effectLst/>
                <a:latin typeface="+mn-lt"/>
                <a:ea typeface="+mn-ea"/>
                <a:cs typeface="+mn-cs"/>
              </a:rPr>
              <a:t>Phân quyền jsp</a:t>
            </a:r>
          </a:p>
          <a:p>
            <a:r>
              <a:rPr lang="en-US" sz="1200" b="0" kern="1200" baseline="0" smtClean="0">
                <a:solidFill>
                  <a:schemeClr val="tx1"/>
                </a:solidFill>
                <a:effectLst/>
                <a:latin typeface="+mn-lt"/>
                <a:ea typeface="+mn-ea"/>
                <a:cs typeface="+mn-cs"/>
              </a:rPr>
              <a:t>Phân quyền từng phần của jsp</a:t>
            </a:r>
            <a:endParaRPr lang="en-US" sz="1200" b="0" kern="1200" smtClean="0">
              <a:solidFill>
                <a:schemeClr val="tx1"/>
              </a:solidFill>
              <a:effectLst/>
              <a:latin typeface="+mn-lt"/>
              <a:ea typeface="+mn-ea"/>
              <a:cs typeface="+mn-cs"/>
            </a:endParaRPr>
          </a:p>
          <a:p>
            <a:r>
              <a:rPr lang="en-US" sz="1200" b="1" kern="1200" smtClean="0">
                <a:solidFill>
                  <a:schemeClr val="tx1"/>
                </a:solidFill>
                <a:effectLst/>
                <a:latin typeface="+mn-lt"/>
                <a:ea typeface="+mn-ea"/>
                <a:cs typeface="+mn-cs"/>
              </a:rPr>
              <a:t>Dùng</a:t>
            </a:r>
            <a:r>
              <a:rPr lang="en-US" sz="1200" b="1" kern="1200" baseline="0" smtClean="0">
                <a:solidFill>
                  <a:schemeClr val="tx1"/>
                </a:solidFill>
                <a:effectLst/>
                <a:latin typeface="+mn-lt"/>
                <a:ea typeface="+mn-ea"/>
                <a:cs typeface="+mn-cs"/>
              </a:rPr>
              <a:t> </a:t>
            </a:r>
            <a:r>
              <a:rPr lang="en-US" sz="1200" b="1" kern="1200" baseline="0" smtClean="0">
                <a:solidFill>
                  <a:schemeClr val="tx1"/>
                </a:solidFill>
                <a:effectLst/>
                <a:latin typeface="+mn-lt"/>
                <a:ea typeface="+mn-ea"/>
                <a:cs typeface="+mn-cs"/>
              </a:rPr>
              <a:t>service layer pattern và Dao layer pattern</a:t>
            </a:r>
            <a:endParaRPr lang="en-US" sz="1200" b="1" kern="1200" smtClean="0">
              <a:solidFill>
                <a:schemeClr val="tx1"/>
              </a:solidFill>
              <a:effectLst/>
              <a:latin typeface="+mn-lt"/>
              <a:ea typeface="+mn-ea"/>
              <a:cs typeface="+mn-cs"/>
            </a:endParaRPr>
          </a:p>
          <a:p>
            <a:r>
              <a:rPr lang="en-US" sz="1200" b="1" kern="1200" smtClean="0">
                <a:solidFill>
                  <a:schemeClr val="tx1"/>
                </a:solidFill>
                <a:effectLst/>
                <a:latin typeface="+mn-lt"/>
                <a:ea typeface="+mn-ea"/>
                <a:cs typeface="+mn-cs"/>
              </a:rPr>
              <a:t>View</a:t>
            </a:r>
            <a:r>
              <a:rPr lang="en-US" sz="1200" kern="1200" smtClean="0">
                <a:solidFill>
                  <a:schemeClr val="tx1"/>
                </a:solidFill>
                <a:effectLst/>
                <a:latin typeface="+mn-lt"/>
                <a:ea typeface="+mn-ea"/>
                <a:cs typeface="+mn-cs"/>
              </a:rPr>
              <a:t>:  tầng tương tác với người sử dụng, người sử dụng sẽ gửi các các yêu cầu về mặt tài nguyên , hoặc gửi các thông tin lên view. View sẽ gửi thông tin từ người dùng đến Controller.</a:t>
            </a:r>
          </a:p>
          <a:p>
            <a:r>
              <a:rPr lang="en-US" sz="1200" b="1" kern="1200" smtClean="0">
                <a:solidFill>
                  <a:schemeClr val="tx1"/>
                </a:solidFill>
                <a:effectLst/>
                <a:latin typeface="+mn-lt"/>
                <a:ea typeface="+mn-ea"/>
                <a:cs typeface="+mn-cs"/>
              </a:rPr>
              <a:t>Controller</a:t>
            </a:r>
            <a:r>
              <a:rPr lang="en-US" sz="1200" kern="1200" smtClean="0">
                <a:solidFill>
                  <a:schemeClr val="tx1"/>
                </a:solidFill>
                <a:effectLst/>
                <a:latin typeface="+mn-lt"/>
                <a:ea typeface="+mn-ea"/>
                <a:cs typeface="+mn-cs"/>
              </a:rPr>
              <a:t>: tầng này sẽ nhận thông  tin từ view và sẽ quyết định xem sẽ xử lý thông tin đó như thế nào và gọi dao hay service nào để xử lý công việc.</a:t>
            </a:r>
          </a:p>
          <a:p>
            <a:r>
              <a:rPr lang="en-US" sz="1200" b="1" kern="1200" smtClean="0">
                <a:solidFill>
                  <a:schemeClr val="tx1"/>
                </a:solidFill>
                <a:effectLst/>
                <a:latin typeface="+mn-lt"/>
                <a:ea typeface="+mn-ea"/>
                <a:cs typeface="+mn-cs"/>
              </a:rPr>
              <a:t>Service, DAO</a:t>
            </a:r>
            <a:r>
              <a:rPr lang="en-US" sz="1200" kern="1200" smtClean="0">
                <a:solidFill>
                  <a:schemeClr val="tx1"/>
                </a:solidFill>
                <a:effectLst/>
                <a:latin typeface="+mn-lt"/>
                <a:ea typeface="+mn-ea"/>
                <a:cs typeface="+mn-cs"/>
              </a:rPr>
              <a:t>: tầng này nhận thông tin từ Controller và sẽ tương tác xử lý dữ liệu trên model. Tầng này chứa các lệnh, dịch vụ liên quan đến việc thao tác csdl như thêm, sửa, xóa,… và các lệnh tương ứng riêng biệt cho từng model, Service</a:t>
            </a:r>
            <a:r>
              <a:rPr lang="en-US" sz="1200" kern="1200" baseline="0" smtClean="0">
                <a:solidFill>
                  <a:schemeClr val="tx1"/>
                </a:solidFill>
                <a:effectLst/>
                <a:latin typeface="+mn-lt"/>
                <a:ea typeface="+mn-ea"/>
                <a:cs typeface="+mn-cs"/>
              </a:rPr>
              <a:t> chỉ còn quản lý người dùng</a:t>
            </a:r>
            <a:r>
              <a:rPr lang="en-US" sz="1200" kern="1200" smtClean="0">
                <a:solidFill>
                  <a:schemeClr val="tx1"/>
                </a:solidFill>
                <a:effectLst/>
                <a:latin typeface="+mn-lt"/>
                <a:ea typeface="+mn-ea"/>
                <a:cs typeface="+mn-cs"/>
              </a:rPr>
              <a:t>.</a:t>
            </a:r>
          </a:p>
          <a:p>
            <a:r>
              <a:rPr lang="en-US" sz="1200" b="1" kern="1200" smtClean="0">
                <a:solidFill>
                  <a:schemeClr val="tx1"/>
                </a:solidFill>
                <a:effectLst/>
                <a:latin typeface="+mn-lt"/>
                <a:ea typeface="+mn-ea"/>
                <a:cs typeface="+mn-cs"/>
              </a:rPr>
              <a:t>Model</a:t>
            </a:r>
            <a:r>
              <a:rPr lang="en-US" sz="1200" kern="1200" smtClean="0">
                <a:solidFill>
                  <a:schemeClr val="tx1"/>
                </a:solidFill>
                <a:effectLst/>
                <a:latin typeface="+mn-lt"/>
                <a:ea typeface="+mn-ea"/>
                <a:cs typeface="+mn-cs"/>
              </a:rPr>
              <a:t>: tầng này sẽ tương tác với cơ sở dữ liệu, là hình ảnh hướng đối tượng của cơ sở dữ liệu. Mỗi bảng trong csdl sẽ tương ứng với một đối tượng trong tầng Model. Mọi thay đổi trên Model sẽ thay đổi trên csdl.</a:t>
            </a:r>
          </a:p>
          <a:p>
            <a:r>
              <a:rPr lang="en-US" sz="1200" kern="1200" smtClean="0">
                <a:solidFill>
                  <a:schemeClr val="tx1"/>
                </a:solidFill>
                <a:effectLst/>
                <a:latin typeface="+mn-lt"/>
                <a:ea typeface="+mn-ea"/>
                <a:cs typeface="+mn-cs"/>
              </a:rPr>
              <a:t>Tại</a:t>
            </a:r>
            <a:r>
              <a:rPr lang="en-US" sz="1200" kern="1200" baseline="0" smtClean="0">
                <a:solidFill>
                  <a:schemeClr val="tx1"/>
                </a:solidFill>
                <a:effectLst/>
                <a:latin typeface="+mn-lt"/>
                <a:ea typeface="+mn-ea"/>
                <a:cs typeface="+mn-cs"/>
              </a:rPr>
              <a:t> sao lại sử dụng Hibenate:</a:t>
            </a:r>
          </a:p>
          <a:p>
            <a:r>
              <a:rPr lang="en-US" sz="1200" kern="1200" baseline="0" smtClean="0">
                <a:solidFill>
                  <a:schemeClr val="tx1"/>
                </a:solidFill>
                <a:effectLst/>
                <a:latin typeface="+mn-lt"/>
                <a:ea typeface="+mn-ea"/>
                <a:cs typeface="+mn-cs"/>
              </a:rPr>
              <a:t>Thao tác database the mô hình hướng đối tượng.</a:t>
            </a:r>
          </a:p>
          <a:p>
            <a:r>
              <a:rPr lang="en-US" sz="1200" kern="1200" baseline="0" smtClean="0">
                <a:solidFill>
                  <a:schemeClr val="tx1"/>
                </a:solidFill>
                <a:effectLst/>
                <a:latin typeface="+mn-lt"/>
                <a:ea typeface="+mn-ea"/>
                <a:cs typeface="+mn-cs"/>
              </a:rPr>
              <a:t>Quản lý transaction dễ dàng.</a:t>
            </a:r>
          </a:p>
          <a:p>
            <a:r>
              <a:rPr lang="en-US" sz="1200" kern="1200" baseline="0" smtClean="0">
                <a:solidFill>
                  <a:schemeClr val="tx1"/>
                </a:solidFill>
                <a:effectLst/>
                <a:latin typeface="+mn-lt"/>
                <a:ea typeface="+mn-ea"/>
                <a:cs typeface="+mn-cs"/>
              </a:rPr>
              <a:t>Truy vết các thao tác dữ liệu như thêm, sửa, xóa.</a:t>
            </a:r>
            <a:endParaRPr lang="en-US" sz="1200" kern="1200" smtClean="0">
              <a:solidFill>
                <a:schemeClr val="tx1"/>
              </a:solidFill>
              <a:effectLst/>
              <a:latin typeface="+mn-lt"/>
              <a:ea typeface="+mn-ea"/>
              <a:cs typeface="+mn-cs"/>
            </a:endParaRP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
            </a:r>
            <a:br>
              <a:rPr lang="en-US" sz="1200" kern="1200" smtClean="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90E8D240-C9F8-4409-902E-7350E5949E59}" type="slidenum">
              <a:rPr lang="en-US" smtClean="0"/>
              <a:t>15</a:t>
            </a:fld>
            <a:endParaRPr lang="en-US"/>
          </a:p>
        </p:txBody>
      </p:sp>
    </p:spTree>
    <p:extLst>
      <p:ext uri="{BB962C8B-B14F-4D97-AF65-F5344CB8AC3E}">
        <p14:creationId xmlns:p14="http://schemas.microsoft.com/office/powerpoint/2010/main" val="412105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5000"/>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122363"/>
            <a:ext cx="9144000" cy="2387600"/>
          </a:xfrm>
        </p:spPr>
        <p:txBody>
          <a:bodyPr anchor="b"/>
          <a:lstStyle>
            <a:lvl1pPr algn="r">
              <a:defRPr sz="6000" baseline="0"/>
            </a:lvl1pPr>
          </a:lstStyle>
          <a:p>
            <a:endParaRPr lang="en-US"/>
          </a:p>
        </p:txBody>
      </p:sp>
      <p:sp>
        <p:nvSpPr>
          <p:cNvPr id="3" name="Subtitle 2"/>
          <p:cNvSpPr>
            <a:spLocks noGrp="1"/>
          </p:cNvSpPr>
          <p:nvPr>
            <p:ph type="subTitle" idx="1"/>
          </p:nvPr>
        </p:nvSpPr>
        <p:spPr>
          <a:xfrm>
            <a:off x="2209800" y="3602038"/>
            <a:ext cx="9144000" cy="1655762"/>
          </a:xfrm>
        </p:spPr>
        <p:txBody>
          <a:bodyPr/>
          <a:lstStyle>
            <a:lvl1pPr marL="0" indent="0" algn="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grpSp>
        <p:nvGrpSpPr>
          <p:cNvPr id="15" name="Group 14"/>
          <p:cNvGrpSpPr/>
          <p:nvPr userDrawn="1"/>
        </p:nvGrpSpPr>
        <p:grpSpPr>
          <a:xfrm>
            <a:off x="0" y="0"/>
            <a:ext cx="13115925" cy="4583115"/>
            <a:chOff x="0" y="0"/>
            <a:chExt cx="13115925" cy="4583115"/>
          </a:xfrm>
        </p:grpSpPr>
        <p:sp>
          <p:nvSpPr>
            <p:cNvPr id="9" name="Right Triangle 8"/>
            <p:cNvSpPr/>
            <p:nvPr/>
          </p:nvSpPr>
          <p:spPr>
            <a:xfrm flipV="1">
              <a:off x="0" y="0"/>
              <a:ext cx="13115925" cy="164782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flipV="1">
              <a:off x="0" y="0"/>
              <a:ext cx="7267574" cy="458311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flipV="1">
              <a:off x="0" y="0"/>
              <a:ext cx="8497019" cy="2000250"/>
            </a:xfrm>
            <a:prstGeom prst="rtTriangle">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583484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C7B4F-64A3-4178-AB39-192FCD8CC57C}"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8" name="Right Triangle 7"/>
          <p:cNvSpPr/>
          <p:nvPr/>
        </p:nvSpPr>
        <p:spPr>
          <a:xfrm flipV="1">
            <a:off x="0" y="0"/>
            <a:ext cx="13115925" cy="1647825"/>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9" name="Right Triangle 8"/>
          <p:cNvSpPr/>
          <p:nvPr/>
        </p:nvSpPr>
        <p:spPr>
          <a:xfrm flipV="1">
            <a:off x="0" y="0"/>
            <a:ext cx="7267574" cy="4583115"/>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 name="Right Triangle 9"/>
          <p:cNvSpPr/>
          <p:nvPr/>
        </p:nvSpPr>
        <p:spPr>
          <a:xfrm flipV="1">
            <a:off x="0" y="0"/>
            <a:ext cx="8497019" cy="2000250"/>
          </a:xfrm>
          <a:prstGeom prst="rtTriangl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Tree>
    <p:extLst>
      <p:ext uri="{BB962C8B-B14F-4D97-AF65-F5344CB8AC3E}">
        <p14:creationId xmlns:p14="http://schemas.microsoft.com/office/powerpoint/2010/main" val="7415856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3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C7B4F-64A3-4178-AB39-192FCD8CC57C}"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8" name="Right Triangle 7"/>
          <p:cNvSpPr/>
          <p:nvPr/>
        </p:nvSpPr>
        <p:spPr>
          <a:xfrm flipV="1">
            <a:off x="0" y="0"/>
            <a:ext cx="13115925" cy="1647825"/>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p:cNvSpPr/>
          <p:nvPr/>
        </p:nvSpPr>
        <p:spPr>
          <a:xfrm flipV="1">
            <a:off x="0" y="0"/>
            <a:ext cx="7267574" cy="4583115"/>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flipV="1">
            <a:off x="0" y="0"/>
            <a:ext cx="8497019" cy="2000250"/>
          </a:xfrm>
          <a:prstGeom prst="rtTriangle">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00232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1C7B4F-64A3-4178-AB39-192FCD8CC57C}" type="datetimeFigureOut">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EF543-C4B8-484C-A092-64252A3C78EE}" type="slidenum">
              <a:rPr lang="en-US" smtClean="0"/>
              <a:t>‹#›</a:t>
            </a:fld>
            <a:endParaRPr lang="en-US"/>
          </a:p>
        </p:txBody>
      </p:sp>
      <p:sp>
        <p:nvSpPr>
          <p:cNvPr id="9" name="Right Triangle 8"/>
          <p:cNvSpPr/>
          <p:nvPr/>
        </p:nvSpPr>
        <p:spPr>
          <a:xfrm flipH="1">
            <a:off x="1" y="5993468"/>
            <a:ext cx="12191999" cy="864532"/>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flipH="1">
            <a:off x="5436376" y="4453467"/>
            <a:ext cx="6755624" cy="2404533"/>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p:nvSpPr>
        <p:spPr>
          <a:xfrm flipH="1">
            <a:off x="4293537" y="5808568"/>
            <a:ext cx="7898463" cy="1049432"/>
          </a:xfrm>
          <a:prstGeom prst="rtTriangle">
            <a:avLst/>
          </a:prstGeom>
          <a:solidFill>
            <a:srgbClr val="00B050">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452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00B05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C7B4F-64A3-4178-AB39-192FCD8CC57C}" type="datetimeFigureOut">
              <a:rPr lang="en-US" smtClean="0"/>
              <a:t>11/11/2014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EF543-C4B8-484C-A092-64252A3C78EE}" type="slidenum">
              <a:rPr lang="en-US" smtClean="0"/>
              <a:t>‹#›</a:t>
            </a:fld>
            <a:endParaRPr lang="en-US"/>
          </a:p>
        </p:txBody>
      </p:sp>
      <p:sp>
        <p:nvSpPr>
          <p:cNvPr id="10" name="Right Triangle 9"/>
          <p:cNvSpPr/>
          <p:nvPr userDrawn="1"/>
        </p:nvSpPr>
        <p:spPr>
          <a:xfrm flipH="1">
            <a:off x="1" y="5993468"/>
            <a:ext cx="12191999" cy="864532"/>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flipH="1">
            <a:off x="5436376" y="4453467"/>
            <a:ext cx="6755624" cy="2404533"/>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flipH="1">
            <a:off x="4293537" y="5808568"/>
            <a:ext cx="7898463" cy="1049432"/>
          </a:xfrm>
          <a:prstGeom prst="rtTriangle">
            <a:avLst/>
          </a:prstGeom>
          <a:solidFill>
            <a:srgbClr val="00B050">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4560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1C7B4F-64A3-4178-AB39-192FCD8CC57C}" type="datetimeFigureOut">
              <a:rPr lang="en-US" smtClean="0"/>
              <a:t>11/11/2014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1925681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C7B4F-64A3-4178-AB39-192FCD8CC57C}" type="datetimeFigureOut">
              <a:rPr lang="en-US" smtClean="0"/>
              <a:t>11/11/2014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585779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1C7B4F-64A3-4178-AB39-192FCD8CC57C}" type="datetimeFigureOut">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2801017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1C7B4F-64A3-4178-AB39-192FCD8CC57C}" type="datetimeFigureOut">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693516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2467219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394434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grpSp>
        <p:nvGrpSpPr>
          <p:cNvPr id="11" name="Group 10"/>
          <p:cNvGrpSpPr/>
          <p:nvPr userDrawn="1"/>
        </p:nvGrpSpPr>
        <p:grpSpPr>
          <a:xfrm flipH="1" flipV="1">
            <a:off x="1" y="4453467"/>
            <a:ext cx="12191999" cy="2404533"/>
            <a:chOff x="0" y="0"/>
            <a:chExt cx="13115925" cy="4583115"/>
          </a:xfrm>
        </p:grpSpPr>
        <p:sp>
          <p:nvSpPr>
            <p:cNvPr id="12" name="Right Triangle 11"/>
            <p:cNvSpPr/>
            <p:nvPr/>
          </p:nvSpPr>
          <p:spPr>
            <a:xfrm flipV="1">
              <a:off x="0" y="0"/>
              <a:ext cx="13115925" cy="164782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V="1">
              <a:off x="0" y="0"/>
              <a:ext cx="7267574" cy="458311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flipV="1">
              <a:off x="0" y="0"/>
              <a:ext cx="8497019" cy="2000250"/>
            </a:xfrm>
            <a:prstGeom prst="rtTriangle">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797481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00B05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10514012" cy="82391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105140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C7B4F-64A3-4178-AB39-192FCD8CC57C}" type="datetimeFigureOut">
              <a:rPr lang="en-US" smtClean="0"/>
              <a:t>11/11/2014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EF543-C4B8-484C-A092-64252A3C78EE}" type="slidenum">
              <a:rPr lang="en-US" smtClean="0"/>
              <a:t>‹#›</a:t>
            </a:fld>
            <a:endParaRPr lang="en-US"/>
          </a:p>
        </p:txBody>
      </p:sp>
      <p:grpSp>
        <p:nvGrpSpPr>
          <p:cNvPr id="10" name="Group 9"/>
          <p:cNvGrpSpPr/>
          <p:nvPr userDrawn="1"/>
        </p:nvGrpSpPr>
        <p:grpSpPr>
          <a:xfrm flipH="1" flipV="1">
            <a:off x="1" y="4453467"/>
            <a:ext cx="12191999" cy="2404533"/>
            <a:chOff x="0" y="0"/>
            <a:chExt cx="13115925" cy="4583115"/>
          </a:xfrm>
        </p:grpSpPr>
        <p:sp>
          <p:nvSpPr>
            <p:cNvPr id="11" name="Right Triangle 10"/>
            <p:cNvSpPr/>
            <p:nvPr/>
          </p:nvSpPr>
          <p:spPr>
            <a:xfrm flipV="1">
              <a:off x="0" y="0"/>
              <a:ext cx="13115925" cy="164782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p:nvSpPr>
          <p:spPr>
            <a:xfrm flipV="1">
              <a:off x="0" y="0"/>
              <a:ext cx="7267574" cy="458311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V="1">
              <a:off x="0" y="0"/>
              <a:ext cx="8497019" cy="2000250"/>
            </a:xfrm>
            <a:prstGeom prst="rtTriangle">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04750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12" name="Right Triangle 11"/>
          <p:cNvSpPr/>
          <p:nvPr/>
        </p:nvSpPr>
        <p:spPr>
          <a:xfrm flipH="1">
            <a:off x="1" y="5993468"/>
            <a:ext cx="12191999" cy="864532"/>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H="1">
            <a:off x="5436376" y="4453467"/>
            <a:ext cx="6755624" cy="2404533"/>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flipH="1">
            <a:off x="4293537" y="5808568"/>
            <a:ext cx="7898463" cy="1049432"/>
          </a:xfrm>
          <a:prstGeom prst="rtTriangle">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7602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FFC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10514012" cy="823912"/>
          </a:xfrm>
        </p:spPr>
        <p:txBody>
          <a:bodyPr anchor="b"/>
          <a:lstStyle>
            <a:lvl1pPr marL="0" indent="0">
              <a:buNone/>
              <a:defRPr sz="2400" b="1">
                <a:solidFill>
                  <a:srgbClr val="92D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105140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C7B4F-64A3-4178-AB39-192FCD8CC57C}" type="datetimeFigureOut">
              <a:rPr lang="en-US" smtClean="0"/>
              <a:t>11/11/2014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EF543-C4B8-484C-A092-64252A3C78EE}" type="slidenum">
              <a:rPr lang="en-US" smtClean="0"/>
              <a:t>‹#›</a:t>
            </a:fld>
            <a:endParaRPr lang="en-US"/>
          </a:p>
        </p:txBody>
      </p:sp>
      <p:sp>
        <p:nvSpPr>
          <p:cNvPr id="11" name="Right Triangle 10"/>
          <p:cNvSpPr/>
          <p:nvPr/>
        </p:nvSpPr>
        <p:spPr>
          <a:xfrm flipH="1">
            <a:off x="1" y="5993468"/>
            <a:ext cx="12191999" cy="864532"/>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p:nvSpPr>
        <p:spPr>
          <a:xfrm flipH="1">
            <a:off x="5436376" y="4453467"/>
            <a:ext cx="6755624" cy="2404533"/>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H="1">
            <a:off x="4293537" y="5808568"/>
            <a:ext cx="7898463" cy="1049432"/>
          </a:xfrm>
          <a:prstGeom prst="rtTriangle">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99526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C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12" name="Right Triangle 11"/>
          <p:cNvSpPr/>
          <p:nvPr/>
        </p:nvSpPr>
        <p:spPr>
          <a:xfrm flipH="1">
            <a:off x="1" y="5993468"/>
            <a:ext cx="12191999" cy="864532"/>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H="1">
            <a:off x="5436376" y="4453467"/>
            <a:ext cx="6755624" cy="2404533"/>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flipH="1">
            <a:off x="4293537" y="5808568"/>
            <a:ext cx="7898463" cy="1049432"/>
          </a:xfrm>
          <a:prstGeom prst="rtTriangl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8353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00B0F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10514012" cy="823912"/>
          </a:xfrm>
        </p:spPr>
        <p:txBody>
          <a:bodyPr anchor="b"/>
          <a:lstStyle>
            <a:lvl1pPr marL="0" indent="0">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105140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C7B4F-64A3-4178-AB39-192FCD8CC57C}" type="datetimeFigureOut">
              <a:rPr lang="en-US" smtClean="0"/>
              <a:t>11/11/2014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EF543-C4B8-484C-A092-64252A3C78EE}" type="slidenum">
              <a:rPr lang="en-US" smtClean="0"/>
              <a:t>‹#›</a:t>
            </a:fld>
            <a:endParaRPr lang="en-US"/>
          </a:p>
        </p:txBody>
      </p:sp>
      <p:sp>
        <p:nvSpPr>
          <p:cNvPr id="11" name="Right Triangle 10"/>
          <p:cNvSpPr/>
          <p:nvPr/>
        </p:nvSpPr>
        <p:spPr>
          <a:xfrm flipH="1">
            <a:off x="1" y="5993468"/>
            <a:ext cx="12191999" cy="864532"/>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p:nvSpPr>
        <p:spPr>
          <a:xfrm flipH="1">
            <a:off x="5436376" y="4453467"/>
            <a:ext cx="6755624" cy="2404533"/>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H="1">
            <a:off x="4293537" y="5808568"/>
            <a:ext cx="7898463" cy="1049432"/>
          </a:xfrm>
          <a:prstGeom prst="rtTriangl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3761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C7B4F-64A3-4178-AB39-192FCD8CC57C}"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grpSp>
        <p:nvGrpSpPr>
          <p:cNvPr id="7" name="Group 6"/>
          <p:cNvGrpSpPr/>
          <p:nvPr userDrawn="1"/>
        </p:nvGrpSpPr>
        <p:grpSpPr>
          <a:xfrm>
            <a:off x="0" y="0"/>
            <a:ext cx="13115925" cy="4583115"/>
            <a:chOff x="0" y="0"/>
            <a:chExt cx="13115925" cy="4583115"/>
          </a:xfrm>
        </p:grpSpPr>
        <p:sp>
          <p:nvSpPr>
            <p:cNvPr id="8" name="Right Triangle 7"/>
            <p:cNvSpPr/>
            <p:nvPr/>
          </p:nvSpPr>
          <p:spPr>
            <a:xfrm flipV="1">
              <a:off x="0" y="0"/>
              <a:ext cx="13115925" cy="164782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p:cNvSpPr/>
            <p:nvPr/>
          </p:nvSpPr>
          <p:spPr>
            <a:xfrm flipV="1">
              <a:off x="0" y="0"/>
              <a:ext cx="7267574" cy="458311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flipV="1">
              <a:off x="0" y="0"/>
              <a:ext cx="8497019" cy="2000250"/>
            </a:xfrm>
            <a:prstGeom prst="rtTriangle">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50954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C7B4F-64A3-4178-AB39-192FCD8CC57C}"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8" name="Right Triangle 7"/>
          <p:cNvSpPr/>
          <p:nvPr/>
        </p:nvSpPr>
        <p:spPr>
          <a:xfrm flipV="1">
            <a:off x="0" y="0"/>
            <a:ext cx="13115925" cy="1647825"/>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9" name="Right Triangle 8"/>
          <p:cNvSpPr/>
          <p:nvPr/>
        </p:nvSpPr>
        <p:spPr>
          <a:xfrm flipV="1">
            <a:off x="0" y="0"/>
            <a:ext cx="7267574" cy="4583115"/>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 name="Right Triangle 9"/>
          <p:cNvSpPr/>
          <p:nvPr/>
        </p:nvSpPr>
        <p:spPr>
          <a:xfrm flipV="1">
            <a:off x="0" y="0"/>
            <a:ext cx="8497019" cy="2000250"/>
          </a:xfrm>
          <a:prstGeom prst="rtTriangle">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Tree>
    <p:extLst>
      <p:ext uri="{BB962C8B-B14F-4D97-AF65-F5344CB8AC3E}">
        <p14:creationId xmlns:p14="http://schemas.microsoft.com/office/powerpoint/2010/main" val="4972382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C7B4F-64A3-4178-AB39-192FCD8CC57C}" type="datetimeFigureOut">
              <a:rPr lang="en-US" smtClean="0"/>
              <a:t>11/11/2014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EF543-C4B8-484C-A092-64252A3C78EE}" type="slidenum">
              <a:rPr lang="en-US" smtClean="0"/>
              <a:t>‹#›</a:t>
            </a:fld>
            <a:endParaRPr lang="en-US"/>
          </a:p>
        </p:txBody>
      </p:sp>
    </p:spTree>
    <p:extLst>
      <p:ext uri="{BB962C8B-B14F-4D97-AF65-F5344CB8AC3E}">
        <p14:creationId xmlns:p14="http://schemas.microsoft.com/office/powerpoint/2010/main" val="420498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2" r:id="rId4"/>
    <p:sldLayoutId id="2147483663" r:id="rId5"/>
    <p:sldLayoutId id="2147483665" r:id="rId6"/>
    <p:sldLayoutId id="2147483666" r:id="rId7"/>
    <p:sldLayoutId id="2147483651" r:id="rId8"/>
    <p:sldLayoutId id="2147483661" r:id="rId9"/>
    <p:sldLayoutId id="2147483664" r:id="rId10"/>
    <p:sldLayoutId id="2147483667"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sz="4000" smtClean="0"/>
              <a:t>Báo cáo niên luận</a:t>
            </a:r>
            <a:br>
              <a:rPr lang="en-US" sz="4000" smtClean="0"/>
            </a:br>
            <a:r>
              <a:rPr lang="en-US" smtClean="0">
                <a:solidFill>
                  <a:srgbClr val="00B050"/>
                </a:solidFill>
              </a:rPr>
              <a:t>Website Thông tin nhà trọ</a:t>
            </a:r>
            <a:endParaRPr lang="en-US">
              <a:solidFill>
                <a:srgbClr val="00B050"/>
              </a:solidFill>
            </a:endParaRPr>
          </a:p>
        </p:txBody>
      </p:sp>
      <p:sp>
        <p:nvSpPr>
          <p:cNvPr id="3" name="Subtitle 2"/>
          <p:cNvSpPr>
            <a:spLocks noGrp="1"/>
          </p:cNvSpPr>
          <p:nvPr>
            <p:ph type="subTitle" idx="1"/>
          </p:nvPr>
        </p:nvSpPr>
        <p:spPr/>
        <p:txBody>
          <a:bodyPr>
            <a:normAutofit lnSpcReduction="10000"/>
          </a:bodyPr>
          <a:lstStyle/>
          <a:p>
            <a:pPr algn="r"/>
            <a:r>
              <a:rPr lang="en-US" smtClean="0"/>
              <a:t>Nhóm 6</a:t>
            </a:r>
          </a:p>
          <a:p>
            <a:pPr algn="r"/>
            <a:r>
              <a:rPr lang="en-US" smtClean="0"/>
              <a:t>Lương Đức Duy</a:t>
            </a:r>
          </a:p>
          <a:p>
            <a:pPr algn="r"/>
            <a:r>
              <a:rPr lang="en-US" smtClean="0"/>
              <a:t>Ngô Minh Phương</a:t>
            </a:r>
          </a:p>
          <a:p>
            <a:pPr algn="r"/>
            <a:r>
              <a:rPr lang="en-US" smtClean="0"/>
              <a:t>Nguyễn Hoàng Đông</a:t>
            </a:r>
          </a:p>
        </p:txBody>
      </p:sp>
    </p:spTree>
    <p:extLst>
      <p:ext uri="{BB962C8B-B14F-4D97-AF65-F5344CB8AC3E}">
        <p14:creationId xmlns:p14="http://schemas.microsoft.com/office/powerpoint/2010/main" val="2810228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Kế hoạch</a:t>
            </a:r>
            <a:endParaRPr lang="en-US"/>
          </a:p>
        </p:txBody>
      </p:sp>
      <p:sp>
        <p:nvSpPr>
          <p:cNvPr id="6" name="Text Placeholder 5"/>
          <p:cNvSpPr>
            <a:spLocks noGrp="1"/>
          </p:cNvSpPr>
          <p:nvPr>
            <p:ph type="body" idx="1"/>
          </p:nvPr>
        </p:nvSpPr>
        <p:spPr/>
        <p:txBody>
          <a:bodyPr/>
          <a:lstStyle/>
          <a:p>
            <a:r>
              <a:rPr lang="en-US" smtClean="0"/>
              <a:t>Đảm bảo chất lượng</a:t>
            </a:r>
            <a:endParaRPr lang="en-US"/>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21688" y="3124152"/>
            <a:ext cx="1905000" cy="1857375"/>
          </a:xfrm>
        </p:spPr>
      </p:pic>
      <p:sp>
        <p:nvSpPr>
          <p:cNvPr id="5" name="TextBox 4"/>
          <p:cNvSpPr txBox="1"/>
          <p:nvPr/>
        </p:nvSpPr>
        <p:spPr>
          <a:xfrm>
            <a:off x="839788" y="3729674"/>
            <a:ext cx="2177327" cy="646331"/>
          </a:xfrm>
          <a:prstGeom prst="rect">
            <a:avLst/>
          </a:prstGeom>
          <a:noFill/>
        </p:spPr>
        <p:txBody>
          <a:bodyPr wrap="none" rtlCol="0">
            <a:spAutoFit/>
          </a:bodyPr>
          <a:lstStyle/>
          <a:p>
            <a:r>
              <a:rPr lang="en-US" sz="3600" smtClean="0"/>
              <a:t>Checkstyle</a:t>
            </a:r>
            <a:endParaRPr lang="en-US" sz="360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261" y="3727691"/>
            <a:ext cx="1625741" cy="6502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1574" y="3006726"/>
            <a:ext cx="2092226" cy="2092226"/>
          </a:xfrm>
          <a:prstGeom prst="rect">
            <a:avLst/>
          </a:prstGeom>
        </p:spPr>
      </p:pic>
    </p:spTree>
    <p:extLst>
      <p:ext uri="{BB962C8B-B14F-4D97-AF65-F5344CB8AC3E}">
        <p14:creationId xmlns:p14="http://schemas.microsoft.com/office/powerpoint/2010/main" val="1542272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 hoạch</a:t>
            </a:r>
            <a:endParaRPr lang="en-US"/>
          </a:p>
        </p:txBody>
      </p:sp>
      <p:sp>
        <p:nvSpPr>
          <p:cNvPr id="3" name="Text Placeholder 2"/>
          <p:cNvSpPr>
            <a:spLocks noGrp="1"/>
          </p:cNvSpPr>
          <p:nvPr>
            <p:ph type="body" idx="1"/>
          </p:nvPr>
        </p:nvSpPr>
        <p:spPr/>
        <p:txBody>
          <a:bodyPr/>
          <a:lstStyle/>
          <a:p>
            <a:r>
              <a:rPr lang="en-US" smtClean="0"/>
              <a:t>Quản lý cấu hình</a:t>
            </a:r>
            <a:endParaRPr lang="en-US"/>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34544" y="2725738"/>
            <a:ext cx="5524500" cy="2190750"/>
          </a:xfrm>
        </p:spPr>
      </p:pic>
      <p:sp>
        <p:nvSpPr>
          <p:cNvPr id="4" name="Rectangle 3"/>
          <p:cNvSpPr/>
          <p:nvPr/>
        </p:nvSpPr>
        <p:spPr>
          <a:xfrm>
            <a:off x="3939472" y="5137151"/>
            <a:ext cx="4314643" cy="400110"/>
          </a:xfrm>
          <a:prstGeom prst="rect">
            <a:avLst/>
          </a:prstGeom>
        </p:spPr>
        <p:txBody>
          <a:bodyPr wrap="none">
            <a:spAutoFit/>
          </a:bodyPr>
          <a:lstStyle/>
          <a:p>
            <a:r>
              <a:rPr lang="en-US" sz="2000"/>
              <a:t>https://github.com/duduct/NienLuan4/</a:t>
            </a:r>
          </a:p>
        </p:txBody>
      </p:sp>
    </p:spTree>
    <p:extLst>
      <p:ext uri="{BB962C8B-B14F-4D97-AF65-F5344CB8AC3E}">
        <p14:creationId xmlns:p14="http://schemas.microsoft.com/office/powerpoint/2010/main" val="847970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 hoạch chi tiết</a:t>
            </a:r>
            <a:endParaRPr lang="en-US"/>
          </a:p>
        </p:txBody>
      </p:sp>
      <p:graphicFrame>
        <p:nvGraphicFramePr>
          <p:cNvPr id="23" name="Content Placeholder 22"/>
          <p:cNvGraphicFramePr>
            <a:graphicFrameLocks noGrp="1"/>
          </p:cNvGraphicFramePr>
          <p:nvPr>
            <p:ph idx="1"/>
            <p:extLst>
              <p:ext uri="{D42A27DB-BD31-4B8C-83A1-F6EECF244321}">
                <p14:modId xmlns:p14="http://schemas.microsoft.com/office/powerpoint/2010/main" val="1658687624"/>
              </p:ext>
            </p:extLst>
          </p:nvPr>
        </p:nvGraphicFramePr>
        <p:xfrm>
          <a:off x="974785" y="1681665"/>
          <a:ext cx="9808234" cy="3921565"/>
        </p:xfrm>
        <a:graphic>
          <a:graphicData uri="http://schemas.openxmlformats.org/drawingml/2006/table">
            <a:tbl>
              <a:tblPr firstRow="1" bandRow="1">
                <a:tableStyleId>{5C22544A-7EE6-4342-B048-85BDC9FD1C3A}</a:tableStyleId>
              </a:tblPr>
              <a:tblGrid>
                <a:gridCol w="4623758"/>
                <a:gridCol w="5184476"/>
              </a:tblGrid>
              <a:tr h="152326">
                <a:tc>
                  <a:txBody>
                    <a:bodyPr/>
                    <a:lstStyle/>
                    <a:p>
                      <a:pPr algn="ctr">
                        <a:lnSpc>
                          <a:spcPct val="107000"/>
                        </a:lnSpc>
                        <a:spcBef>
                          <a:spcPts val="600"/>
                        </a:spcBef>
                        <a:spcAft>
                          <a:spcPts val="600"/>
                        </a:spcAft>
                      </a:pPr>
                      <a:r>
                        <a:rPr lang="en-US" sz="1800">
                          <a:effectLst/>
                        </a:rPr>
                        <a:t>Tuần bắt đầu - kết thúc</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07000"/>
                        </a:lnSpc>
                        <a:spcBef>
                          <a:spcPts val="600"/>
                        </a:spcBef>
                        <a:spcAft>
                          <a:spcPts val="600"/>
                        </a:spcAft>
                      </a:pPr>
                      <a:r>
                        <a:rPr lang="en-US" sz="1800">
                          <a:effectLst/>
                        </a:rPr>
                        <a:t>Tên công việc</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r>
              <a:tr h="694217">
                <a:tc>
                  <a:txBody>
                    <a:bodyPr/>
                    <a:lstStyle/>
                    <a:p>
                      <a:pPr algn="ctr">
                        <a:lnSpc>
                          <a:spcPct val="107000"/>
                        </a:lnSpc>
                        <a:spcBef>
                          <a:spcPts val="600"/>
                        </a:spcBef>
                        <a:spcAft>
                          <a:spcPts val="600"/>
                        </a:spcAft>
                      </a:pPr>
                      <a:r>
                        <a:rPr lang="en-US" sz="1800" smtClean="0">
                          <a:effectLst/>
                        </a:rPr>
                        <a:t>3</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Lập </a:t>
                      </a:r>
                      <a:r>
                        <a:rPr lang="en-US" sz="1800">
                          <a:effectLst/>
                        </a:rPr>
                        <a:t>lịch phân công</a:t>
                      </a:r>
                    </a:p>
                    <a:p>
                      <a:pPr>
                        <a:lnSpc>
                          <a:spcPct val="107000"/>
                        </a:lnSpc>
                        <a:spcBef>
                          <a:spcPts val="600"/>
                        </a:spcBef>
                        <a:spcAft>
                          <a:spcPts val="600"/>
                        </a:spcAft>
                      </a:pPr>
                      <a:r>
                        <a:rPr lang="en-US" sz="1800" smtClean="0">
                          <a:effectLst/>
                        </a:rPr>
                        <a:t>Lập </a:t>
                      </a:r>
                      <a:r>
                        <a:rPr lang="en-US" sz="1800">
                          <a:effectLst/>
                        </a:rPr>
                        <a:t>kế hoạch thực </a:t>
                      </a:r>
                      <a:r>
                        <a:rPr lang="en-US" sz="1800" smtClean="0">
                          <a:effectLst/>
                        </a:rPr>
                        <a:t>hiện</a:t>
                      </a:r>
                      <a:r>
                        <a:rPr lang="en-US" sz="1800">
                          <a:effectLst/>
                        </a:rPr>
                        <a:t>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r>
              <a:tr h="965163">
                <a:tc>
                  <a:txBody>
                    <a:bodyPr/>
                    <a:lstStyle/>
                    <a:p>
                      <a:pPr algn="ctr">
                        <a:lnSpc>
                          <a:spcPct val="107000"/>
                        </a:lnSpc>
                        <a:spcBef>
                          <a:spcPts val="600"/>
                        </a:spcBef>
                        <a:spcAft>
                          <a:spcPts val="600"/>
                        </a:spcAft>
                      </a:pPr>
                      <a:r>
                        <a:rPr lang="en-US" sz="1800">
                          <a:effectLst/>
                        </a:rPr>
                        <a:t>4 - 5</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Lập </a:t>
                      </a:r>
                      <a:r>
                        <a:rPr lang="en-US" sz="1800">
                          <a:effectLst/>
                        </a:rPr>
                        <a:t>bản đặc tả yêu cầu phần mềm.</a:t>
                      </a:r>
                    </a:p>
                    <a:p>
                      <a:pPr>
                        <a:lnSpc>
                          <a:spcPct val="107000"/>
                        </a:lnSpc>
                        <a:spcBef>
                          <a:spcPts val="600"/>
                        </a:spcBef>
                        <a:spcAft>
                          <a:spcPts val="600"/>
                        </a:spcAft>
                      </a:pPr>
                      <a:r>
                        <a:rPr lang="en-US" sz="1800" smtClean="0">
                          <a:effectLst/>
                        </a:rPr>
                        <a:t>Lập </a:t>
                      </a:r>
                      <a:r>
                        <a:rPr lang="en-US" sz="1800">
                          <a:effectLst/>
                        </a:rPr>
                        <a:t>high level </a:t>
                      </a:r>
                      <a:r>
                        <a:rPr lang="en-US" sz="1800" smtClean="0">
                          <a:effectLst/>
                        </a:rPr>
                        <a:t>design</a:t>
                      </a:r>
                      <a:endParaRPr lang="en-US" sz="1800">
                        <a:effectLst/>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467348">
                <a:tc>
                  <a:txBody>
                    <a:bodyPr/>
                    <a:lstStyle/>
                    <a:p>
                      <a:pPr algn="ctr">
                        <a:lnSpc>
                          <a:spcPct val="107000"/>
                        </a:lnSpc>
                        <a:spcBef>
                          <a:spcPts val="600"/>
                        </a:spcBef>
                        <a:spcAft>
                          <a:spcPts val="600"/>
                        </a:spcAft>
                      </a:pPr>
                      <a:r>
                        <a:rPr lang="en-US" sz="1800">
                          <a:effectLst/>
                        </a:rPr>
                        <a:t>6 </a:t>
                      </a:r>
                      <a:r>
                        <a:rPr lang="en-US" sz="1800" smtClean="0">
                          <a:effectLst/>
                        </a:rPr>
                        <a:t>– </a:t>
                      </a:r>
                      <a:r>
                        <a:rPr lang="en-US" sz="1800">
                          <a:effectLst/>
                        </a:rPr>
                        <a:t>7</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Viết </a:t>
                      </a:r>
                      <a:r>
                        <a:rPr lang="en-US" sz="1800">
                          <a:effectLst/>
                        </a:rPr>
                        <a:t>Detail </a:t>
                      </a:r>
                      <a:r>
                        <a:rPr lang="en-US" sz="1800" smtClean="0">
                          <a:effectLst/>
                        </a:rPr>
                        <a:t>design</a:t>
                      </a:r>
                      <a:endParaRPr lang="en-US" sz="1800">
                        <a:effectLst/>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456979">
                <a:tc>
                  <a:txBody>
                    <a:bodyPr/>
                    <a:lstStyle/>
                    <a:p>
                      <a:pPr algn="ctr">
                        <a:lnSpc>
                          <a:spcPct val="107000"/>
                        </a:lnSpc>
                        <a:spcBef>
                          <a:spcPts val="600"/>
                        </a:spcBef>
                        <a:spcAft>
                          <a:spcPts val="600"/>
                        </a:spcAft>
                      </a:pPr>
                      <a:r>
                        <a:rPr lang="en-US" sz="1800">
                          <a:effectLst/>
                        </a:rPr>
                        <a:t>8 </a:t>
                      </a:r>
                      <a:r>
                        <a:rPr lang="en-US" sz="1800" smtClean="0">
                          <a:effectLst/>
                        </a:rPr>
                        <a:t>– 13</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Tạo </a:t>
                      </a:r>
                      <a:r>
                        <a:rPr lang="en-US" sz="1800">
                          <a:effectLst/>
                        </a:rPr>
                        <a:t>database</a:t>
                      </a:r>
                    </a:p>
                    <a:p>
                      <a:pPr>
                        <a:lnSpc>
                          <a:spcPct val="107000"/>
                        </a:lnSpc>
                        <a:spcBef>
                          <a:spcPts val="600"/>
                        </a:spcBef>
                        <a:spcAft>
                          <a:spcPts val="600"/>
                        </a:spcAft>
                      </a:pPr>
                      <a:r>
                        <a:rPr lang="en-US" sz="1800" smtClean="0">
                          <a:effectLst/>
                        </a:rPr>
                        <a:t>Lập </a:t>
                      </a:r>
                      <a:r>
                        <a:rPr lang="en-US" sz="1800">
                          <a:effectLst/>
                        </a:rPr>
                        <a:t>trình</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423272">
                <a:tc>
                  <a:txBody>
                    <a:bodyPr/>
                    <a:lstStyle/>
                    <a:p>
                      <a:pPr algn="ctr">
                        <a:lnSpc>
                          <a:spcPct val="107000"/>
                        </a:lnSpc>
                        <a:spcBef>
                          <a:spcPts val="600"/>
                        </a:spcBef>
                        <a:spcAft>
                          <a:spcPts val="600"/>
                        </a:spcAft>
                      </a:pPr>
                      <a:r>
                        <a:rPr lang="en-US" sz="1800" smtClean="0">
                          <a:effectLst/>
                        </a:rPr>
                        <a:t>14</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Lập </a:t>
                      </a:r>
                      <a:r>
                        <a:rPr lang="en-US" sz="1800">
                          <a:effectLst/>
                        </a:rPr>
                        <a:t>tài liệu kiểm </a:t>
                      </a:r>
                      <a:r>
                        <a:rPr lang="en-US" sz="1800" smtClean="0">
                          <a:effectLst/>
                        </a:rPr>
                        <a:t>thử</a:t>
                      </a:r>
                      <a:endParaRPr lang="en-US" sz="1800">
                        <a:effectLst/>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52326">
                <a:tc>
                  <a:txBody>
                    <a:bodyPr/>
                    <a:lstStyle/>
                    <a:p>
                      <a:pPr algn="ctr">
                        <a:lnSpc>
                          <a:spcPct val="107000"/>
                        </a:lnSpc>
                        <a:spcBef>
                          <a:spcPts val="600"/>
                        </a:spcBef>
                        <a:spcAft>
                          <a:spcPts val="600"/>
                        </a:spcAft>
                      </a:pPr>
                      <a:r>
                        <a:rPr lang="en-US" sz="1800" smtClean="0">
                          <a:effectLst/>
                        </a:rPr>
                        <a:t>15</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Chuẩn </a:t>
                      </a:r>
                      <a:r>
                        <a:rPr lang="en-US" sz="1800">
                          <a:effectLst/>
                        </a:rPr>
                        <a:t>bị cho việc báo cáo</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013392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Mô hình</a:t>
            </a:r>
            <a:endParaRPr lang="en-US"/>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296394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Mô hình</a:t>
            </a:r>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3061152" y="2030052"/>
            <a:ext cx="6392310" cy="3948053"/>
          </a:xfrm>
          <a:prstGeom prst="rect">
            <a:avLst/>
          </a:prstGeom>
        </p:spPr>
      </p:pic>
    </p:spTree>
    <p:extLst>
      <p:ext uri="{BB962C8B-B14F-4D97-AF65-F5344CB8AC3E}">
        <p14:creationId xmlns:p14="http://schemas.microsoft.com/office/powerpoint/2010/main" val="586529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Mô hình</a:t>
            </a:r>
            <a:endParaRPr lang="en-US"/>
          </a:p>
        </p:txBody>
      </p:sp>
      <p:pic>
        <p:nvPicPr>
          <p:cNvPr id="3" name="Content Placeholder 2"/>
          <p:cNvPicPr>
            <a:picLocks noGrp="1" noChangeAspect="1"/>
          </p:cNvPicPr>
          <p:nvPr>
            <p:ph idx="1"/>
          </p:nvPr>
        </p:nvPicPr>
        <p:blipFill>
          <a:blip r:embed="rId3"/>
          <a:stretch>
            <a:fillRect/>
          </a:stretch>
        </p:blipFill>
        <p:spPr>
          <a:xfrm>
            <a:off x="5574180" y="1444478"/>
            <a:ext cx="4498043" cy="490901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0874" y="1345431"/>
            <a:ext cx="2400300" cy="142875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7201" y="4730864"/>
            <a:ext cx="3499557" cy="971343"/>
          </a:xfrm>
          <a:prstGeom prst="rect">
            <a:avLst/>
          </a:prstGeom>
        </p:spPr>
      </p:pic>
      <p:sp>
        <p:nvSpPr>
          <p:cNvPr id="6" name="TextBox 5"/>
          <p:cNvSpPr txBox="1"/>
          <p:nvPr/>
        </p:nvSpPr>
        <p:spPr>
          <a:xfrm>
            <a:off x="2446459" y="5517541"/>
            <a:ext cx="2713692" cy="369332"/>
          </a:xfrm>
          <a:prstGeom prst="rect">
            <a:avLst/>
          </a:prstGeom>
          <a:noFill/>
        </p:spPr>
        <p:txBody>
          <a:bodyPr wrap="none" rtlCol="0">
            <a:spAutoFit/>
          </a:bodyPr>
          <a:lstStyle/>
          <a:p>
            <a:r>
              <a:rPr lang="en-US" b="1" smtClean="0"/>
              <a:t>O</a:t>
            </a:r>
            <a:r>
              <a:rPr lang="en-US" smtClean="0"/>
              <a:t>bject-</a:t>
            </a:r>
            <a:r>
              <a:rPr lang="en-US" b="1" smtClean="0"/>
              <a:t>R</a:t>
            </a:r>
            <a:r>
              <a:rPr lang="en-US" smtClean="0"/>
              <a:t>elational </a:t>
            </a:r>
            <a:r>
              <a:rPr lang="en-US" b="1" smtClean="0"/>
              <a:t>M</a:t>
            </a:r>
            <a:r>
              <a:rPr lang="en-US" smtClean="0"/>
              <a:t>apping</a:t>
            </a:r>
            <a:endParaRPr lang="en-US"/>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6885" y="2670994"/>
            <a:ext cx="3159873" cy="1401967"/>
          </a:xfrm>
          <a:prstGeom prst="rect">
            <a:avLst/>
          </a:prstGeom>
        </p:spPr>
      </p:pic>
    </p:spTree>
    <p:extLst>
      <p:ext uri="{BB962C8B-B14F-4D97-AF65-F5344CB8AC3E}">
        <p14:creationId xmlns:p14="http://schemas.microsoft.com/office/powerpoint/2010/main" val="56554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Tổng kết</a:t>
            </a:r>
            <a:endParaRPr lang="en-US"/>
          </a:p>
        </p:txBody>
      </p:sp>
      <p:sp>
        <p:nvSpPr>
          <p:cNvPr id="10" name="Text Placeholder 9"/>
          <p:cNvSpPr>
            <a:spLocks noGrp="1"/>
          </p:cNvSpPr>
          <p:nvPr>
            <p:ph type="body" idx="1"/>
          </p:nvPr>
        </p:nvSpPr>
        <p:spPr/>
        <p:txBody>
          <a:bodyPr/>
          <a:lstStyle/>
          <a:p>
            <a:r>
              <a:rPr lang="en-US" smtClean="0"/>
              <a:t>Làm được</a:t>
            </a:r>
            <a:endParaRPr lang="en-US"/>
          </a:p>
        </p:txBody>
      </p:sp>
      <p:sp>
        <p:nvSpPr>
          <p:cNvPr id="11" name="Content Placeholder 10"/>
          <p:cNvSpPr>
            <a:spLocks noGrp="1"/>
          </p:cNvSpPr>
          <p:nvPr>
            <p:ph sz="half" idx="2"/>
          </p:nvPr>
        </p:nvSpPr>
        <p:spPr/>
        <p:txBody>
          <a:bodyPr>
            <a:normAutofit fontScale="92500" lnSpcReduction="20000"/>
          </a:bodyPr>
          <a:lstStyle/>
          <a:p>
            <a:r>
              <a:rPr lang="en-US" smtClean="0"/>
              <a:t>Tạo Website chứa thông tin nhà trọ với các chức năng cơ bản.</a:t>
            </a:r>
          </a:p>
          <a:p>
            <a:r>
              <a:rPr lang="en-US" smtClean="0"/>
              <a:t>Người dùng có thể tương tác được với Google Maps.</a:t>
            </a:r>
          </a:p>
          <a:p>
            <a:r>
              <a:rPr lang="en-US" smtClean="0"/>
              <a:t>Giao diện khá đẹp, thân thiện.</a:t>
            </a:r>
          </a:p>
          <a:p>
            <a:r>
              <a:rPr lang="en-US" smtClean="0"/>
              <a:t>Trải nghiệm người dùng được tối ưu thông qua việc tự động hóa các bước nhập liệu bằng Javascript</a:t>
            </a:r>
          </a:p>
          <a:p>
            <a:r>
              <a:rPr lang="en-US" smtClean="0"/>
              <a:t>Website có tính xã hội khi tích hợp like và bình luận trên trang nhà trọ.</a:t>
            </a:r>
          </a:p>
        </p:txBody>
      </p:sp>
      <p:sp>
        <p:nvSpPr>
          <p:cNvPr id="12" name="Text Placeholder 11"/>
          <p:cNvSpPr>
            <a:spLocks noGrp="1"/>
          </p:cNvSpPr>
          <p:nvPr>
            <p:ph type="body" sz="quarter" idx="3"/>
          </p:nvPr>
        </p:nvSpPr>
        <p:spPr/>
        <p:txBody>
          <a:bodyPr/>
          <a:lstStyle/>
          <a:p>
            <a:r>
              <a:rPr lang="en-US" smtClean="0"/>
              <a:t>Chưa làm được</a:t>
            </a:r>
            <a:endParaRPr lang="en-US"/>
          </a:p>
        </p:txBody>
      </p:sp>
      <p:sp>
        <p:nvSpPr>
          <p:cNvPr id="13" name="Content Placeholder 12"/>
          <p:cNvSpPr>
            <a:spLocks noGrp="1"/>
          </p:cNvSpPr>
          <p:nvPr>
            <p:ph sz="quarter" idx="4"/>
          </p:nvPr>
        </p:nvSpPr>
        <p:spPr/>
        <p:txBody>
          <a:bodyPr/>
          <a:lstStyle/>
          <a:p>
            <a:r>
              <a:rPr lang="en-US" smtClean="0"/>
              <a:t>Chức năng tìm kiếm còn ít điều kiện tìm kiếm.</a:t>
            </a:r>
          </a:p>
          <a:p>
            <a:r>
              <a:rPr lang="en-US" smtClean="0"/>
              <a:t>Thông tin nhà trọ còn thô sơ, chưa được sâu sắc.</a:t>
            </a:r>
          </a:p>
          <a:p>
            <a:r>
              <a:rPr lang="en-US" smtClean="0"/>
              <a:t>Hệ quản trị cơ sở dữ liệu sẽ không còn đảm đương được khi hệ thống ngày càng to và nhiều người sử dụng.</a:t>
            </a:r>
            <a:endParaRPr lang="en-US"/>
          </a:p>
        </p:txBody>
      </p:sp>
    </p:spTree>
    <p:extLst>
      <p:ext uri="{BB962C8B-B14F-4D97-AF65-F5344CB8AC3E}">
        <p14:creationId xmlns:p14="http://schemas.microsoft.com/office/powerpoint/2010/main" val="153115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Hướng phát triển</a:t>
            </a:r>
            <a:endParaRPr lang="en-US"/>
          </a:p>
        </p:txBody>
      </p:sp>
      <p:sp>
        <p:nvSpPr>
          <p:cNvPr id="11" name="Content Placeholder 10"/>
          <p:cNvSpPr>
            <a:spLocks noGrp="1"/>
          </p:cNvSpPr>
          <p:nvPr>
            <p:ph sz="half" idx="1"/>
          </p:nvPr>
        </p:nvSpPr>
        <p:spPr>
          <a:xfrm>
            <a:off x="838200" y="1825625"/>
            <a:ext cx="10515600" cy="4351338"/>
          </a:xfrm>
        </p:spPr>
        <p:txBody>
          <a:bodyPr>
            <a:normAutofit fontScale="92500" lnSpcReduction="20000"/>
          </a:bodyPr>
          <a:lstStyle/>
          <a:p>
            <a:r>
              <a:rPr lang="en-US" smtClean="0"/>
              <a:t>Cải thiện chức năng tìm kiếm.</a:t>
            </a:r>
          </a:p>
          <a:p>
            <a:r>
              <a:rPr lang="en-US" smtClean="0"/>
              <a:t>Cải tiến quy trình xác nhận nhà trọ cho nhanh hơn.</a:t>
            </a:r>
          </a:p>
          <a:p>
            <a:r>
              <a:rPr lang="en-US" smtClean="0"/>
              <a:t>Chỉnh sửa cơ sở dữ liệu để có thể quản lý thông tin nhà trọ được chuyên sâu hơn.</a:t>
            </a:r>
          </a:p>
          <a:p>
            <a:r>
              <a:rPr lang="en-US" smtClean="0"/>
              <a:t>Thêm tính năng thông báo về các hoạt động đối với tài khoản thành viên.</a:t>
            </a:r>
          </a:p>
          <a:p>
            <a:r>
              <a:rPr lang="en-US" smtClean="0"/>
              <a:t>Thêm tính năng tự động gửi email về các nhà trọ tiềm năng, được like, bình luận nhiều nhất hang tuần.</a:t>
            </a:r>
          </a:p>
          <a:p>
            <a:r>
              <a:rPr lang="en-US" smtClean="0"/>
              <a:t>Sử dụng hệ quản trị lớn hơn để có thể phục vụ cộng đồng khi hệ thống ngày càng lớn.</a:t>
            </a:r>
          </a:p>
          <a:p>
            <a:r>
              <a:rPr lang="en-US" smtClean="0"/>
              <a:t>Viết thêm ứng dụng mobile “Thông tin nhà trọ” giúp người dùng có thể truy cập nội dung từ các thiết bị di động với các trải nghiệm mang tính “di động” hơn.</a:t>
            </a:r>
          </a:p>
          <a:p>
            <a:endParaRPr lang="en-US" smtClean="0"/>
          </a:p>
          <a:p>
            <a:endParaRPr lang="en-US" smtClean="0"/>
          </a:p>
        </p:txBody>
      </p:sp>
    </p:spTree>
    <p:extLst>
      <p:ext uri="{BB962C8B-B14F-4D97-AF65-F5344CB8AC3E}">
        <p14:creationId xmlns:p14="http://schemas.microsoft.com/office/powerpoint/2010/main" val="2943739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Demo</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2113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chính</a:t>
            </a:r>
            <a:endParaRPr lang="en-US"/>
          </a:p>
        </p:txBody>
      </p:sp>
      <p:sp>
        <p:nvSpPr>
          <p:cNvPr id="3" name="Content Placeholder 2"/>
          <p:cNvSpPr>
            <a:spLocks noGrp="1"/>
          </p:cNvSpPr>
          <p:nvPr>
            <p:ph idx="1"/>
          </p:nvPr>
        </p:nvSpPr>
        <p:spPr/>
        <p:txBody>
          <a:bodyPr/>
          <a:lstStyle/>
          <a:p>
            <a:endParaRPr lang="en-US"/>
          </a:p>
        </p:txBody>
      </p:sp>
      <p:sp>
        <p:nvSpPr>
          <p:cNvPr id="5" name="Oval 4"/>
          <p:cNvSpPr/>
          <p:nvPr/>
        </p:nvSpPr>
        <p:spPr>
          <a:xfrm>
            <a:off x="3630283" y="2441267"/>
            <a:ext cx="2139351" cy="21393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Kế hoạch</a:t>
            </a:r>
            <a:endParaRPr lang="en-US"/>
          </a:p>
        </p:txBody>
      </p:sp>
      <p:sp>
        <p:nvSpPr>
          <p:cNvPr id="6" name="Oval 5"/>
          <p:cNvSpPr/>
          <p:nvPr/>
        </p:nvSpPr>
        <p:spPr>
          <a:xfrm>
            <a:off x="6422366" y="2441268"/>
            <a:ext cx="2139351" cy="21393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Mô hình</a:t>
            </a:r>
            <a:endParaRPr lang="en-US"/>
          </a:p>
        </p:txBody>
      </p:sp>
      <p:sp>
        <p:nvSpPr>
          <p:cNvPr id="7" name="Oval 6"/>
          <p:cNvSpPr/>
          <p:nvPr/>
        </p:nvSpPr>
        <p:spPr>
          <a:xfrm>
            <a:off x="9214449" y="2441274"/>
            <a:ext cx="2139351" cy="213935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mtClean="0"/>
              <a:t>Tổng kết</a:t>
            </a:r>
            <a:endParaRPr lang="en-US"/>
          </a:p>
        </p:txBody>
      </p:sp>
      <p:sp>
        <p:nvSpPr>
          <p:cNvPr id="8" name="Oval 7"/>
          <p:cNvSpPr/>
          <p:nvPr/>
        </p:nvSpPr>
        <p:spPr>
          <a:xfrm>
            <a:off x="838200" y="2441271"/>
            <a:ext cx="2139351" cy="2139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Tổng quan</a:t>
            </a:r>
            <a:endParaRPr lang="en-US"/>
          </a:p>
        </p:txBody>
      </p:sp>
    </p:spTree>
    <p:extLst>
      <p:ext uri="{BB962C8B-B14F-4D97-AF65-F5344CB8AC3E}">
        <p14:creationId xmlns:p14="http://schemas.microsoft.com/office/powerpoint/2010/main" val="922952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smtClean="0">
                <a:solidFill>
                  <a:schemeClr val="tx1">
                    <a:lumMod val="50000"/>
                    <a:lumOff val="50000"/>
                  </a:schemeClr>
                </a:solidFill>
              </a:rPr>
              <a:t>Tổng quan về sản </a:t>
            </a:r>
            <a:r>
              <a:rPr lang="en-US" sz="4800" smtClean="0">
                <a:solidFill>
                  <a:schemeClr val="tx1">
                    <a:lumMod val="50000"/>
                    <a:lumOff val="50000"/>
                  </a:schemeClr>
                </a:solidFill>
              </a:rPr>
              <a:t>phẩm</a:t>
            </a:r>
            <a:br>
              <a:rPr lang="en-US" sz="4800" smtClean="0">
                <a:solidFill>
                  <a:schemeClr val="tx1">
                    <a:lumMod val="50000"/>
                    <a:lumOff val="50000"/>
                  </a:schemeClr>
                </a:solidFill>
              </a:rPr>
            </a:br>
            <a:r>
              <a:rPr lang="en-US" smtClean="0"/>
              <a:t>Website thông tin nhà trọ</a:t>
            </a:r>
            <a:endParaRPr lang="en-US"/>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9253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Website thông tin nhà trọ</a:t>
            </a:r>
            <a:endParaRPr lang="en-US"/>
          </a:p>
        </p:txBody>
      </p:sp>
      <p:sp>
        <p:nvSpPr>
          <p:cNvPr id="13" name="Text Placeholder 12"/>
          <p:cNvSpPr>
            <a:spLocks noGrp="1"/>
          </p:cNvSpPr>
          <p:nvPr>
            <p:ph type="body" idx="1"/>
          </p:nvPr>
        </p:nvSpPr>
        <p:spPr/>
        <p:txBody>
          <a:bodyPr/>
          <a:lstStyle/>
          <a:p>
            <a:r>
              <a:rPr lang="en-US" smtClean="0"/>
              <a:t>Đặt vấn đề</a:t>
            </a:r>
            <a:endParaRPr lang="en-US"/>
          </a:p>
        </p:txBody>
      </p:sp>
      <p:sp>
        <p:nvSpPr>
          <p:cNvPr id="5" name="Content Placeholder 4"/>
          <p:cNvSpPr>
            <a:spLocks noGrp="1"/>
          </p:cNvSpPr>
          <p:nvPr>
            <p:ph sz="half" idx="2"/>
          </p:nvPr>
        </p:nvSpPr>
        <p:spPr>
          <a:xfrm>
            <a:off x="839788" y="2505075"/>
            <a:ext cx="10514012" cy="3684588"/>
          </a:xfrm>
        </p:spPr>
        <p:txBody>
          <a:bodyPr>
            <a:normAutofit fontScale="77500" lnSpcReduction="20000"/>
          </a:bodyPr>
          <a:lstStyle/>
          <a:p>
            <a:pPr lvl="0"/>
            <a:r>
              <a:rPr lang="en-US"/>
              <a:t>Ngày này, xã hội phát triển, nhu cầu học tập và lao động ngày càng tăng. Xu hướng chung mọi người đều muốn đến các thành phố lớn để tìm kiếm môi trường, cơ hội làm việc và học tập tiên tiến hơn, hiện đại hơn, dễ dàng cập nhật và tiếp cận các thông tin mới.</a:t>
            </a:r>
          </a:p>
          <a:p>
            <a:pPr lvl="0"/>
            <a:r>
              <a:rPr lang="en-US"/>
              <a:t>Khó khăn đầu tiên khi mà đi xa nhà để học tập, làm việc đó là nơi ở. Nắm bắt được nhu cầu nhà ở đó, nhiều nhà trọ được xây dựng lên để phục vụ nhu cầu nhà trọ rất lớn, mặt khác đem lại nguồn thu nhập dồi dào cho các chủ nhà trọ.</a:t>
            </a:r>
          </a:p>
          <a:p>
            <a:pPr lvl="0"/>
            <a:r>
              <a:rPr lang="en-US"/>
              <a:t>Có một hệ quả xảy ra, có quá nhiều nhà trọ, chủ nhà trọ lại muốn quảng cáo về nhà trọ của mình. Những người xa nhà, lần đầu tiên đặt chân đến thành phố lại không thông thuộc đường đi, có quá nhiều thông tin về nhà trọ, như vậy rất khó để cho mọi người tìm kiếm cũng như chủ nhà trọ quảng cáo về nhà trọ của mình.</a:t>
            </a:r>
          </a:p>
          <a:p>
            <a:pPr lvl="0"/>
            <a:r>
              <a:rPr lang="en-US"/>
              <a:t>Từ vấn đề trên, nhóm để xuất xây dựng “</a:t>
            </a:r>
            <a:r>
              <a:rPr lang="en-US" b="1"/>
              <a:t>Website thông tin nhà trọ</a:t>
            </a:r>
            <a:r>
              <a:rPr lang="en-US"/>
              <a:t>” để giải quyết vấn đề tìm kiếm nhà trọ cho người dùng không thông thuộc đường đi tại thành phố Cần Thơ.</a:t>
            </a:r>
          </a:p>
          <a:p>
            <a:pPr lvl="0"/>
            <a:endParaRPr lang="en-US"/>
          </a:p>
        </p:txBody>
      </p:sp>
    </p:spTree>
    <p:extLst>
      <p:ext uri="{BB962C8B-B14F-4D97-AF65-F5344CB8AC3E}">
        <p14:creationId xmlns:p14="http://schemas.microsoft.com/office/powerpoint/2010/main" val="2249936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Website thông tin nhà trọ</a:t>
            </a:r>
            <a:endParaRPr lang="en-US"/>
          </a:p>
        </p:txBody>
      </p:sp>
      <p:sp>
        <p:nvSpPr>
          <p:cNvPr id="13" name="Text Placeholder 12"/>
          <p:cNvSpPr>
            <a:spLocks noGrp="1"/>
          </p:cNvSpPr>
          <p:nvPr>
            <p:ph type="body" idx="1"/>
          </p:nvPr>
        </p:nvSpPr>
        <p:spPr/>
        <p:txBody>
          <a:bodyPr/>
          <a:lstStyle/>
          <a:p>
            <a:r>
              <a:rPr lang="en-US" smtClean="0"/>
              <a:t>Mục tiêu</a:t>
            </a:r>
            <a:endParaRPr lang="en-US"/>
          </a:p>
        </p:txBody>
      </p:sp>
      <p:sp>
        <p:nvSpPr>
          <p:cNvPr id="5" name="Content Placeholder 4"/>
          <p:cNvSpPr>
            <a:spLocks noGrp="1"/>
          </p:cNvSpPr>
          <p:nvPr>
            <p:ph sz="half" idx="2"/>
          </p:nvPr>
        </p:nvSpPr>
        <p:spPr>
          <a:xfrm>
            <a:off x="839788" y="2505075"/>
            <a:ext cx="10514012" cy="3684588"/>
          </a:xfrm>
        </p:spPr>
        <p:txBody>
          <a:bodyPr/>
          <a:lstStyle/>
          <a:p>
            <a:pPr marL="0" lvl="0" indent="0">
              <a:buNone/>
            </a:pPr>
            <a:r>
              <a:rPr lang="en-US" b="1" smtClean="0"/>
              <a:t>“</a:t>
            </a:r>
            <a:r>
              <a:rPr lang="en-US" b="1"/>
              <a:t>Website thông tin nhà trọ”</a:t>
            </a:r>
            <a:r>
              <a:rPr lang="en-US"/>
              <a:t> </a:t>
            </a:r>
            <a:r>
              <a:rPr lang="vi-VN"/>
              <a:t>là hỗ trợ sinh viên  cũng như người lao động ở xa tìm kiếm nhà trọ trong suốt quá trong quá trình học tập và làm việc ở thành phố Cần Thơ</a:t>
            </a:r>
            <a:r>
              <a:rPr lang="vi-VN" smtClean="0"/>
              <a:t>.</a:t>
            </a: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3989003"/>
            <a:ext cx="2096911" cy="2096911"/>
          </a:xfrm>
          <a:prstGeom prst="rect">
            <a:avLst/>
          </a:prstGeom>
        </p:spPr>
      </p:pic>
      <p:grpSp>
        <p:nvGrpSpPr>
          <p:cNvPr id="14" name="Group 13"/>
          <p:cNvGrpSpPr/>
          <p:nvPr/>
        </p:nvGrpSpPr>
        <p:grpSpPr>
          <a:xfrm>
            <a:off x="4640575" y="3989003"/>
            <a:ext cx="6713225" cy="2200660"/>
            <a:chOff x="4013537" y="3989003"/>
            <a:chExt cx="6713225" cy="2200660"/>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3537" y="3989003"/>
              <a:ext cx="2200660" cy="2200660"/>
            </a:xfrm>
            <a:prstGeom prst="rect">
              <a:avLst/>
            </a:prstGeom>
          </p:spPr>
        </p:pic>
        <p:sp>
          <p:nvSpPr>
            <p:cNvPr id="12" name="TextBox 11"/>
            <p:cNvSpPr txBox="1"/>
            <p:nvPr/>
          </p:nvSpPr>
          <p:spPr>
            <a:xfrm>
              <a:off x="6310488" y="4652737"/>
              <a:ext cx="4416274" cy="769441"/>
            </a:xfrm>
            <a:prstGeom prst="rect">
              <a:avLst/>
            </a:prstGeom>
            <a:noFill/>
          </p:spPr>
          <p:txBody>
            <a:bodyPr wrap="none" rtlCol="0">
              <a:spAutoFit/>
            </a:bodyPr>
            <a:lstStyle/>
            <a:p>
              <a:r>
                <a:rPr lang="en-US" sz="4400" smtClean="0">
                  <a:solidFill>
                    <a:schemeClr val="bg1">
                      <a:lumMod val="65000"/>
                    </a:schemeClr>
                  </a:solidFill>
                  <a:latin typeface="Helvetica" pitchFamily="50" charset="0"/>
                  <a:ea typeface="Helvetica" pitchFamily="50" charset="0"/>
                  <a:cs typeface="Helvetica" pitchFamily="50" charset="0"/>
                </a:rPr>
                <a:t>Nhà trọ </a:t>
              </a:r>
              <a:r>
                <a:rPr lang="en-US" sz="4400" smtClean="0">
                  <a:latin typeface="Helvetica" pitchFamily="50" charset="0"/>
                  <a:ea typeface="Helvetica" pitchFamily="50" charset="0"/>
                  <a:cs typeface="Helvetica" pitchFamily="50" charset="0"/>
                </a:rPr>
                <a:t>Cần Thơ</a:t>
              </a:r>
              <a:endParaRPr lang="en-US" sz="4400">
                <a:latin typeface="Helvetica" pitchFamily="50" charset="0"/>
                <a:ea typeface="Helvetica" pitchFamily="50" charset="0"/>
                <a:cs typeface="Helvetica" pitchFamily="50" charset="0"/>
              </a:endParaRPr>
            </a:p>
          </p:txBody>
        </p:sp>
      </p:grpSp>
    </p:spTree>
    <p:extLst>
      <p:ext uri="{BB962C8B-B14F-4D97-AF65-F5344CB8AC3E}">
        <p14:creationId xmlns:p14="http://schemas.microsoft.com/office/powerpoint/2010/main" val="4243196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Website thông tin nhà trọ</a:t>
            </a:r>
            <a:endParaRPr lang="en-US"/>
          </a:p>
        </p:txBody>
      </p:sp>
      <p:sp>
        <p:nvSpPr>
          <p:cNvPr id="21" name="Text Placeholder 20"/>
          <p:cNvSpPr>
            <a:spLocks noGrp="1"/>
          </p:cNvSpPr>
          <p:nvPr>
            <p:ph type="body" idx="1"/>
          </p:nvPr>
        </p:nvSpPr>
        <p:spPr/>
        <p:txBody>
          <a:bodyPr/>
          <a:lstStyle/>
          <a:p>
            <a:r>
              <a:rPr lang="en-US" smtClean="0"/>
              <a:t>Nhóm người dùng</a:t>
            </a:r>
            <a:endParaRPr lang="en-US"/>
          </a:p>
        </p:txBody>
      </p:sp>
      <p:sp>
        <p:nvSpPr>
          <p:cNvPr id="22" name="Content Placeholder 21"/>
          <p:cNvSpPr>
            <a:spLocks noGrp="1"/>
          </p:cNvSpPr>
          <p:nvPr>
            <p:ph sz="half" idx="2"/>
          </p:nvPr>
        </p:nvSpPr>
        <p:spPr/>
        <p:txBody>
          <a:bodyPr/>
          <a:lstStyle/>
          <a:p>
            <a:endParaRPr lang="en-US"/>
          </a:p>
        </p:txBody>
      </p:sp>
      <p:grpSp>
        <p:nvGrpSpPr>
          <p:cNvPr id="18" name="Group 17"/>
          <p:cNvGrpSpPr/>
          <p:nvPr/>
        </p:nvGrpSpPr>
        <p:grpSpPr>
          <a:xfrm>
            <a:off x="945895" y="2857499"/>
            <a:ext cx="2488793" cy="3138781"/>
            <a:chOff x="945895" y="2857499"/>
            <a:chExt cx="2488793" cy="3138781"/>
          </a:xfrm>
        </p:grpSpPr>
        <p:pic>
          <p:nvPicPr>
            <p:cNvPr id="9" name="Picture 8"/>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45895" y="2857499"/>
              <a:ext cx="2488793" cy="2488793"/>
            </a:xfrm>
            <a:prstGeom prst="rect">
              <a:avLst/>
            </a:prstGeom>
          </p:spPr>
        </p:pic>
        <p:sp>
          <p:nvSpPr>
            <p:cNvPr id="4" name="TextBox 3"/>
            <p:cNvSpPr txBox="1"/>
            <p:nvPr/>
          </p:nvSpPr>
          <p:spPr>
            <a:xfrm>
              <a:off x="1689193" y="5534615"/>
              <a:ext cx="1002197" cy="461665"/>
            </a:xfrm>
            <a:prstGeom prst="rect">
              <a:avLst/>
            </a:prstGeom>
            <a:noFill/>
          </p:spPr>
          <p:txBody>
            <a:bodyPr wrap="none" rtlCol="0">
              <a:spAutoFit/>
            </a:bodyPr>
            <a:lstStyle/>
            <a:p>
              <a:r>
                <a:rPr lang="en-US" sz="2400" smtClean="0"/>
                <a:t>Admin</a:t>
              </a:r>
              <a:endParaRPr lang="en-US" sz="2400"/>
            </a:p>
          </p:txBody>
        </p:sp>
      </p:grpSp>
      <p:grpSp>
        <p:nvGrpSpPr>
          <p:cNvPr id="19" name="Group 18"/>
          <p:cNvGrpSpPr/>
          <p:nvPr/>
        </p:nvGrpSpPr>
        <p:grpSpPr>
          <a:xfrm>
            <a:off x="4905451" y="2857499"/>
            <a:ext cx="2488793" cy="3138781"/>
            <a:chOff x="4850016" y="2857499"/>
            <a:chExt cx="2488793" cy="3138781"/>
          </a:xfrm>
        </p:grpSpPr>
        <p:pic>
          <p:nvPicPr>
            <p:cNvPr id="13" name="Picture 12"/>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850016" y="2857499"/>
              <a:ext cx="2488793" cy="2488793"/>
            </a:xfrm>
            <a:prstGeom prst="rect">
              <a:avLst/>
            </a:prstGeom>
          </p:spPr>
        </p:pic>
        <p:sp>
          <p:nvSpPr>
            <p:cNvPr id="15" name="TextBox 14"/>
            <p:cNvSpPr txBox="1"/>
            <p:nvPr/>
          </p:nvSpPr>
          <p:spPr>
            <a:xfrm>
              <a:off x="5312788" y="5534615"/>
              <a:ext cx="1563248" cy="461665"/>
            </a:xfrm>
            <a:prstGeom prst="rect">
              <a:avLst/>
            </a:prstGeom>
            <a:noFill/>
          </p:spPr>
          <p:txBody>
            <a:bodyPr wrap="none" rtlCol="0">
              <a:spAutoFit/>
            </a:bodyPr>
            <a:lstStyle/>
            <a:p>
              <a:r>
                <a:rPr lang="en-US" sz="2400" smtClean="0"/>
                <a:t>Thành viên</a:t>
              </a:r>
              <a:endParaRPr lang="en-US" sz="2400"/>
            </a:p>
          </p:txBody>
        </p:sp>
      </p:grpSp>
      <p:grpSp>
        <p:nvGrpSpPr>
          <p:cNvPr id="20" name="Group 19"/>
          <p:cNvGrpSpPr/>
          <p:nvPr/>
        </p:nvGrpSpPr>
        <p:grpSpPr>
          <a:xfrm>
            <a:off x="8865007" y="2867024"/>
            <a:ext cx="2488793" cy="3129256"/>
            <a:chOff x="9230424" y="2867024"/>
            <a:chExt cx="2488793" cy="3129256"/>
          </a:xfrm>
        </p:grpSpPr>
        <p:pic>
          <p:nvPicPr>
            <p:cNvPr id="14" name="Picture 13"/>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Props>
                </a:ext>
                <a:ext uri="{28A0092B-C50C-407E-A947-70E740481C1C}">
                  <a14:useLocalDpi xmlns:a14="http://schemas.microsoft.com/office/drawing/2010/main" val="0"/>
                </a:ext>
              </a:extLst>
            </a:blip>
            <a:stretch>
              <a:fillRect/>
            </a:stretch>
          </p:blipFill>
          <p:spPr>
            <a:xfrm>
              <a:off x="9230424" y="2867024"/>
              <a:ext cx="2488793" cy="2488793"/>
            </a:xfrm>
            <a:prstGeom prst="rect">
              <a:avLst/>
            </a:prstGeom>
          </p:spPr>
        </p:pic>
        <p:sp>
          <p:nvSpPr>
            <p:cNvPr id="17" name="TextBox 16"/>
            <p:cNvSpPr txBox="1"/>
            <p:nvPr/>
          </p:nvSpPr>
          <p:spPr>
            <a:xfrm>
              <a:off x="9318093" y="5534615"/>
              <a:ext cx="2313454" cy="461665"/>
            </a:xfrm>
            <a:prstGeom prst="rect">
              <a:avLst/>
            </a:prstGeom>
            <a:noFill/>
          </p:spPr>
          <p:txBody>
            <a:bodyPr wrap="none" rtlCol="0">
              <a:spAutoFit/>
            </a:bodyPr>
            <a:lstStyle/>
            <a:p>
              <a:r>
                <a:rPr lang="en-US" sz="2400" smtClean="0"/>
                <a:t>Thành viên tự do</a:t>
              </a:r>
              <a:endParaRPr lang="en-US" sz="2400"/>
            </a:p>
          </p:txBody>
        </p:sp>
      </p:grpSp>
    </p:spTree>
    <p:extLst>
      <p:ext uri="{BB962C8B-B14F-4D97-AF65-F5344CB8AC3E}">
        <p14:creationId xmlns:p14="http://schemas.microsoft.com/office/powerpoint/2010/main" val="3050386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Chức năng</a:t>
            </a:r>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79307099"/>
              </p:ext>
            </p:extLst>
          </p:nvPr>
        </p:nvGraphicFramePr>
        <p:xfrm>
          <a:off x="838200" y="1489195"/>
          <a:ext cx="10515600" cy="498856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mtClean="0"/>
                        <a:t>Chức</a:t>
                      </a:r>
                      <a:r>
                        <a:rPr lang="en-US" baseline="0" smtClean="0"/>
                        <a:t> năng</a:t>
                      </a:r>
                      <a:endParaRPr lang="en-US"/>
                    </a:p>
                  </a:txBody>
                  <a:tcPr/>
                </a:tc>
                <a:tc>
                  <a:txBody>
                    <a:bodyPr/>
                    <a:lstStyle/>
                    <a:p>
                      <a:r>
                        <a:rPr lang="en-US" smtClean="0"/>
                        <a:t>Tác</a:t>
                      </a:r>
                      <a:r>
                        <a:rPr lang="en-US" baseline="0" smtClean="0"/>
                        <a:t> giả</a:t>
                      </a:r>
                      <a:endParaRPr lang="en-US"/>
                    </a:p>
                  </a:txBody>
                  <a:tcPr/>
                </a:tc>
              </a:tr>
              <a:tr h="370840">
                <a:tc>
                  <a:txBody>
                    <a:bodyPr/>
                    <a:lstStyle/>
                    <a:p>
                      <a:r>
                        <a:rPr lang="en-US" smtClean="0"/>
                        <a:t>Tìm</a:t>
                      </a:r>
                      <a:r>
                        <a:rPr lang="en-US" baseline="0" smtClean="0"/>
                        <a:t> kiếm nhà trọ</a:t>
                      </a:r>
                      <a:endParaRPr lang="en-US"/>
                    </a:p>
                  </a:txBody>
                  <a:tcPr/>
                </a:tc>
                <a:tc rowSpan="4">
                  <a:txBody>
                    <a:bodyPr/>
                    <a:lstStyle/>
                    <a:p>
                      <a:r>
                        <a:rPr lang="en-US" smtClean="0"/>
                        <a:t>Lương</a:t>
                      </a:r>
                      <a:r>
                        <a:rPr lang="en-US" baseline="0" smtClean="0"/>
                        <a:t> Đức Duy</a:t>
                      </a:r>
                      <a:endParaRPr lang="en-US"/>
                    </a:p>
                  </a:txBody>
                  <a:tcPr/>
                </a:tc>
              </a:tr>
              <a:tr h="370840">
                <a:tc>
                  <a:txBody>
                    <a:bodyPr/>
                    <a:lstStyle/>
                    <a:p>
                      <a:r>
                        <a:rPr lang="en-US" smtClean="0"/>
                        <a:t>Yêu</a:t>
                      </a:r>
                      <a:r>
                        <a:rPr lang="en-US" baseline="0" smtClean="0"/>
                        <a:t> cầu đăng thông tin nhà trọ</a:t>
                      </a:r>
                      <a:endParaRPr lang="en-US"/>
                    </a:p>
                  </a:txBody>
                  <a:tcPr/>
                </a:tc>
                <a:tc vMerge="1">
                  <a:txBody>
                    <a:bodyPr/>
                    <a:lstStyle/>
                    <a:p>
                      <a:endParaRPr lang="en-US"/>
                    </a:p>
                  </a:txBody>
                  <a:tcPr/>
                </a:tc>
              </a:tr>
              <a:tr h="370840">
                <a:tc>
                  <a:txBody>
                    <a:bodyPr/>
                    <a:lstStyle/>
                    <a:p>
                      <a:r>
                        <a:rPr lang="en-US" smtClean="0"/>
                        <a:t>Xem thông</a:t>
                      </a:r>
                      <a:r>
                        <a:rPr lang="en-US" baseline="0" smtClean="0"/>
                        <a:t> tin nhà trọ: like, bình luận</a:t>
                      </a:r>
                      <a:endParaRPr lang="en-US"/>
                    </a:p>
                  </a:txBody>
                  <a:tcPr/>
                </a:tc>
                <a:tc vMerge="1">
                  <a:txBody>
                    <a:bodyPr/>
                    <a:lstStyle/>
                    <a:p>
                      <a:endParaRPr lang="en-US"/>
                    </a:p>
                  </a:txBody>
                  <a:tcPr/>
                </a:tc>
              </a:tr>
              <a:tr h="370840">
                <a:tc>
                  <a:txBody>
                    <a:bodyPr/>
                    <a:lstStyle/>
                    <a:p>
                      <a:r>
                        <a:rPr lang="en-US" smtClean="0"/>
                        <a:t>Sửa</a:t>
                      </a:r>
                      <a:r>
                        <a:rPr lang="en-US" baseline="0" smtClean="0"/>
                        <a:t> thông tin nhà trọ</a:t>
                      </a:r>
                      <a:endParaRPr lang="en-US"/>
                    </a:p>
                  </a:txBody>
                  <a:tcPr/>
                </a:tc>
                <a:tc vMerge="1">
                  <a:txBody>
                    <a:bodyPr/>
                    <a:lstStyle/>
                    <a:p>
                      <a:endParaRPr lang="en-US"/>
                    </a:p>
                  </a:txBody>
                  <a:tcPr/>
                </a:tc>
              </a:tr>
              <a:tr h="370840">
                <a:tc>
                  <a:txBody>
                    <a:bodyPr/>
                    <a:lstStyle/>
                    <a:p>
                      <a:r>
                        <a:rPr lang="en-US" baseline="0" smtClean="0"/>
                        <a:t>Đăng kí tài khoản</a:t>
                      </a:r>
                      <a:endParaRPr lang="en-US"/>
                    </a:p>
                  </a:txBody>
                  <a:tcPr/>
                </a:tc>
                <a:tc rowSpan="4">
                  <a:txBody>
                    <a:bodyPr/>
                    <a:lstStyle/>
                    <a:p>
                      <a:r>
                        <a:rPr lang="en-US" smtClean="0"/>
                        <a:t>Nguyễn</a:t>
                      </a:r>
                      <a:r>
                        <a:rPr lang="en-US" baseline="0" smtClean="0"/>
                        <a:t> Hoàng Đông</a:t>
                      </a:r>
                      <a:endParaRPr lang="en-US"/>
                    </a:p>
                  </a:txBody>
                  <a:tcPr/>
                </a:tc>
              </a:tr>
              <a:tr h="370840">
                <a:tc>
                  <a:txBody>
                    <a:bodyPr/>
                    <a:lstStyle/>
                    <a:p>
                      <a:r>
                        <a:rPr lang="en-US" smtClean="0"/>
                        <a:t>Sửa</a:t>
                      </a:r>
                      <a:r>
                        <a:rPr lang="en-US" baseline="0" smtClean="0"/>
                        <a:t> đổi thông tin tài khoản cá nhân</a:t>
                      </a:r>
                      <a:endParaRPr lang="en-US"/>
                    </a:p>
                  </a:txBody>
                  <a:tcPr/>
                </a:tc>
                <a:tc vMerge="1">
                  <a:txBody>
                    <a:bodyPr/>
                    <a:lstStyle/>
                    <a:p>
                      <a:endParaRPr lang="en-US"/>
                    </a:p>
                  </a:txBody>
                  <a:tcPr/>
                </a:tc>
              </a:tr>
              <a:tr h="370840">
                <a:tc>
                  <a:txBody>
                    <a:bodyPr/>
                    <a:lstStyle/>
                    <a:p>
                      <a:r>
                        <a:rPr lang="en-US" smtClean="0"/>
                        <a:t>Xem các</a:t>
                      </a:r>
                      <a:r>
                        <a:rPr lang="en-US" baseline="0" smtClean="0"/>
                        <a:t> nhà trọ đã đăng của thành viên</a:t>
                      </a:r>
                      <a:endParaRPr lang="en-US"/>
                    </a:p>
                  </a:txBody>
                  <a:tcPr/>
                </a:tc>
                <a:tc vMerge="1">
                  <a:txBody>
                    <a:bodyPr/>
                    <a:lstStyle/>
                    <a:p>
                      <a:endParaRPr lang="en-US"/>
                    </a:p>
                  </a:txBody>
                  <a:tcPr/>
                </a:tc>
              </a:tr>
              <a:tr h="370840">
                <a:tc>
                  <a:txBody>
                    <a:bodyPr/>
                    <a:lstStyle/>
                    <a:p>
                      <a:r>
                        <a:rPr lang="en-US" smtClean="0"/>
                        <a:t>Xóa</a:t>
                      </a:r>
                      <a:r>
                        <a:rPr lang="en-US" baseline="0" smtClean="0"/>
                        <a:t> nhà trọ của thành viên</a:t>
                      </a:r>
                      <a:endParaRPr lang="en-US"/>
                    </a:p>
                  </a:txBody>
                  <a:tcPr/>
                </a:tc>
                <a:tc vMerge="1">
                  <a:txBody>
                    <a:bodyPr/>
                    <a:lstStyle/>
                    <a:p>
                      <a:endParaRPr lang="en-US"/>
                    </a:p>
                  </a:txBody>
                  <a:tcPr/>
                </a:tc>
              </a:tr>
              <a:tr h="370840">
                <a:tc>
                  <a:txBody>
                    <a:bodyPr/>
                    <a:lstStyle/>
                    <a:p>
                      <a:r>
                        <a:rPr lang="en-US" sz="1800" kern="1200" smtClean="0">
                          <a:solidFill>
                            <a:schemeClr val="dk1"/>
                          </a:solidFill>
                          <a:effectLst/>
                          <a:latin typeface="+mn-lt"/>
                          <a:ea typeface="+mn-ea"/>
                          <a:cs typeface="+mn-cs"/>
                        </a:rPr>
                        <a:t>Xác nhận yêu cầu đăng thông tin nhà trọ</a:t>
                      </a:r>
                      <a:endParaRPr lang="en-US"/>
                    </a:p>
                  </a:txBody>
                  <a:tcPr/>
                </a:tc>
                <a:tc rowSpan="3">
                  <a:txBody>
                    <a:bodyPr/>
                    <a:lstStyle/>
                    <a:p>
                      <a:r>
                        <a:rPr lang="en-US" smtClean="0"/>
                        <a:t>Ngô</a:t>
                      </a:r>
                      <a:r>
                        <a:rPr lang="en-US" baseline="0" smtClean="0"/>
                        <a:t> Minh Phương</a:t>
                      </a:r>
                      <a:endParaRPr lang="en-US"/>
                    </a:p>
                  </a:txBody>
                  <a:tcPr/>
                </a:tc>
              </a:tr>
              <a:tr h="370840">
                <a:tc>
                  <a:txBody>
                    <a:bodyPr/>
                    <a:lstStyle/>
                    <a:p>
                      <a:r>
                        <a:rPr lang="en-US" sz="1800" kern="1200" smtClean="0">
                          <a:solidFill>
                            <a:schemeClr val="dk1"/>
                          </a:solidFill>
                          <a:effectLst/>
                          <a:latin typeface="+mn-lt"/>
                          <a:ea typeface="+mn-ea"/>
                          <a:cs typeface="+mn-cs"/>
                        </a:rPr>
                        <a:t>Quản</a:t>
                      </a:r>
                      <a:r>
                        <a:rPr lang="en-US" sz="1800" kern="1200" baseline="0" smtClean="0">
                          <a:solidFill>
                            <a:schemeClr val="dk1"/>
                          </a:solidFill>
                          <a:effectLst/>
                          <a:latin typeface="+mn-lt"/>
                          <a:ea typeface="+mn-ea"/>
                          <a:cs typeface="+mn-cs"/>
                        </a:rPr>
                        <a:t> lý</a:t>
                      </a:r>
                      <a:r>
                        <a:rPr lang="en-US" sz="1800" kern="1200" smtClean="0">
                          <a:solidFill>
                            <a:schemeClr val="dk1"/>
                          </a:solidFill>
                          <a:effectLst/>
                          <a:latin typeface="+mn-lt"/>
                          <a:ea typeface="+mn-ea"/>
                          <a:cs typeface="+mn-cs"/>
                        </a:rPr>
                        <a:t> thành viên: tìm</a:t>
                      </a:r>
                      <a:r>
                        <a:rPr lang="en-US" sz="1800" kern="1200" baseline="0" smtClean="0">
                          <a:solidFill>
                            <a:schemeClr val="dk1"/>
                          </a:solidFill>
                          <a:effectLst/>
                          <a:latin typeface="+mn-lt"/>
                          <a:ea typeface="+mn-ea"/>
                          <a:cs typeface="+mn-cs"/>
                        </a:rPr>
                        <a:t> kiếm, xem hồ sơ, xóa thành viên</a:t>
                      </a:r>
                      <a:endParaRPr lang="en-US"/>
                    </a:p>
                  </a:txBody>
                  <a:tcPr/>
                </a:tc>
                <a:tc vMerge="1">
                  <a:txBody>
                    <a:bodyPr/>
                    <a:lstStyle/>
                    <a:p>
                      <a:endParaRPr lang="en-US"/>
                    </a:p>
                  </a:txBody>
                  <a:tcPr/>
                </a:tc>
              </a:tr>
              <a:tr h="370840">
                <a:tc>
                  <a:txBody>
                    <a:bodyPr/>
                    <a:lstStyle/>
                    <a:p>
                      <a:r>
                        <a:rPr lang="en-US" smtClean="0"/>
                        <a:t>Thống</a:t>
                      </a:r>
                      <a:r>
                        <a:rPr lang="en-US" baseline="0" smtClean="0"/>
                        <a:t> kê nhà trọ: tìm kiếm, xem thông tin nhà trọ, xóa nhà trọ</a:t>
                      </a:r>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4169250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Kế hoạch</a:t>
            </a:r>
            <a:endParaRPr lang="en-US"/>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070616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Kế hoạch</a:t>
            </a:r>
            <a:endParaRPr lang="en-US"/>
          </a:p>
        </p:txBody>
      </p:sp>
      <p:sp>
        <p:nvSpPr>
          <p:cNvPr id="6" name="Text Placeholder 5"/>
          <p:cNvSpPr>
            <a:spLocks noGrp="1"/>
          </p:cNvSpPr>
          <p:nvPr>
            <p:ph type="body" idx="1"/>
          </p:nvPr>
        </p:nvSpPr>
        <p:spPr/>
        <p:txBody>
          <a:bodyPr/>
          <a:lstStyle/>
          <a:p>
            <a:r>
              <a:rPr lang="en-US" smtClean="0"/>
              <a:t>Tổ chức nhóm phát triển</a:t>
            </a:r>
            <a:endParaRPr lang="en-US"/>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1343683483"/>
              </p:ext>
            </p:extLst>
          </p:nvPr>
        </p:nvGraphicFramePr>
        <p:xfrm>
          <a:off x="839788" y="2505075"/>
          <a:ext cx="10514012"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7082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ien luan 4">
      <a:dk1>
        <a:sysClr val="windowText" lastClr="000000"/>
      </a:dk1>
      <a:lt1>
        <a:sysClr val="window" lastClr="FFFFFF"/>
      </a:lt1>
      <a:dk2>
        <a:srgbClr val="44546A"/>
      </a:dk2>
      <a:lt2>
        <a:srgbClr val="E7E6E6"/>
      </a:lt2>
      <a:accent1>
        <a:srgbClr val="00B050"/>
      </a:accent1>
      <a:accent2>
        <a:srgbClr val="0070C0"/>
      </a:accent2>
      <a:accent3>
        <a:srgbClr val="00B0F0"/>
      </a:accent3>
      <a:accent4>
        <a:srgbClr val="FFC000"/>
      </a:accent4>
      <a:accent5>
        <a:srgbClr val="C00000"/>
      </a:accent5>
      <a:accent6>
        <a:srgbClr val="6F3B55"/>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2331</Words>
  <Application>Microsoft Office PowerPoint</Application>
  <PresentationFormat>Widescreen</PresentationFormat>
  <Paragraphs>169</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Helvetica</vt:lpstr>
      <vt:lpstr>Times New Roman</vt:lpstr>
      <vt:lpstr>Office Theme</vt:lpstr>
      <vt:lpstr>Báo cáo niên luận Website Thông tin nhà trọ</vt:lpstr>
      <vt:lpstr>Nội dung chính</vt:lpstr>
      <vt:lpstr>Tổng quan về sản phẩm Website thông tin nhà trọ</vt:lpstr>
      <vt:lpstr>Website thông tin nhà trọ</vt:lpstr>
      <vt:lpstr>Website thông tin nhà trọ</vt:lpstr>
      <vt:lpstr>Website thông tin nhà trọ</vt:lpstr>
      <vt:lpstr>Chức năng</vt:lpstr>
      <vt:lpstr>Kế hoạch</vt:lpstr>
      <vt:lpstr>Kế hoạch</vt:lpstr>
      <vt:lpstr>Kế hoạch</vt:lpstr>
      <vt:lpstr>Kế hoạch</vt:lpstr>
      <vt:lpstr>Kế hoạch chi tiết</vt:lpstr>
      <vt:lpstr>Mô hình</vt:lpstr>
      <vt:lpstr>Mô hình</vt:lpstr>
      <vt:lpstr>Mô hình</vt:lpstr>
      <vt:lpstr>Tổng kết</vt:lpstr>
      <vt:lpstr>Hướng phát triển</vt:lpstr>
      <vt:lpstr>Demo</vt:lpstr>
    </vt:vector>
  </TitlesOfParts>
  <Company>Cần Thơ</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Đức Duy Lương</dc:creator>
  <cp:lastModifiedBy>Đức Duy Lương</cp:lastModifiedBy>
  <cp:revision>83</cp:revision>
  <dcterms:created xsi:type="dcterms:W3CDTF">2014-11-10T03:01:29Z</dcterms:created>
  <dcterms:modified xsi:type="dcterms:W3CDTF">2014-11-11T01:42:20Z</dcterms:modified>
</cp:coreProperties>
</file>