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5" r:id="rId9"/>
    <p:sldId id="264" r:id="rId10"/>
    <p:sldId id="266" r:id="rId11"/>
    <p:sldId id="267" r:id="rId12"/>
    <p:sldId id="270" r:id="rId13"/>
    <p:sldId id="271"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42"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CB25C-D873-4451-85D6-AE5FDDCE40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F89E43-0910-482F-8230-ABB6112A2EE8}">
      <dgm:prSet phldrT="[Text]" custT="1"/>
      <dgm:spPr/>
      <dgm:t>
        <a:bodyPr/>
        <a:lstStyle/>
        <a:p>
          <a:r>
            <a:rPr lang="en-US" sz="2000" smtClean="0"/>
            <a:t>Lương Đức Duy</a:t>
          </a:r>
          <a:endParaRPr lang="en-US" sz="2000"/>
        </a:p>
      </dgm:t>
    </dgm:pt>
    <dgm:pt modelId="{F235C754-3D14-4747-B6EA-5FFDE437397E}" type="parTrans" cxnId="{4E3F48F4-6BA6-4805-BD5A-A406E5463DD3}">
      <dgm:prSet/>
      <dgm:spPr/>
      <dgm:t>
        <a:bodyPr/>
        <a:lstStyle/>
        <a:p>
          <a:endParaRPr lang="en-US" sz="900"/>
        </a:p>
      </dgm:t>
    </dgm:pt>
    <dgm:pt modelId="{B2194046-E1AB-4288-A79D-1BDB423550FB}" type="sibTrans" cxnId="{4E3F48F4-6BA6-4805-BD5A-A406E5463DD3}">
      <dgm:prSet/>
      <dgm:spPr/>
      <dgm:t>
        <a:bodyPr/>
        <a:lstStyle/>
        <a:p>
          <a:endParaRPr lang="en-US" sz="900"/>
        </a:p>
      </dgm:t>
    </dgm:pt>
    <dgm:pt modelId="{1781B182-627B-4ECF-89B5-2EE12F81E9F0}">
      <dgm:prSet phldrT="[Text]" custT="1"/>
      <dgm:spPr/>
      <dgm:t>
        <a:bodyPr/>
        <a:lstStyle/>
        <a:p>
          <a:r>
            <a:rPr lang="en-US" sz="2000" smtClean="0"/>
            <a:t>Nguyễn Hoàng Đông</a:t>
          </a:r>
          <a:endParaRPr lang="en-US" sz="2000"/>
        </a:p>
      </dgm:t>
    </dgm:pt>
    <dgm:pt modelId="{49039BB9-F00A-4A69-BC98-321C0416C545}" type="parTrans" cxnId="{28C11628-B840-4FD4-8F77-9A29C17180D1}">
      <dgm:prSet/>
      <dgm:spPr/>
      <dgm:t>
        <a:bodyPr/>
        <a:lstStyle/>
        <a:p>
          <a:endParaRPr lang="en-US" sz="900"/>
        </a:p>
      </dgm:t>
    </dgm:pt>
    <dgm:pt modelId="{76E531B6-BFF7-4AA8-A7D8-0682BC5C2CE1}" type="sibTrans" cxnId="{28C11628-B840-4FD4-8F77-9A29C17180D1}">
      <dgm:prSet/>
      <dgm:spPr/>
      <dgm:t>
        <a:bodyPr/>
        <a:lstStyle/>
        <a:p>
          <a:endParaRPr lang="en-US" sz="900"/>
        </a:p>
      </dgm:t>
    </dgm:pt>
    <dgm:pt modelId="{7D241BC5-6C7C-418F-8C1B-5AEA5734266C}">
      <dgm:prSet phldrT="[Text]" custT="1"/>
      <dgm:spPr/>
      <dgm:t>
        <a:bodyPr/>
        <a:lstStyle/>
        <a:p>
          <a:r>
            <a:rPr lang="en-US" sz="2000" smtClean="0"/>
            <a:t>Ngô Minh Phương</a:t>
          </a:r>
          <a:endParaRPr lang="en-US" sz="2000"/>
        </a:p>
      </dgm:t>
    </dgm:pt>
    <dgm:pt modelId="{8BFB5D24-8399-473F-9EEF-4B39141456C9}" type="parTrans" cxnId="{85236B7B-06C3-464C-9CC1-EECF557C017D}">
      <dgm:prSet/>
      <dgm:spPr/>
      <dgm:t>
        <a:bodyPr/>
        <a:lstStyle/>
        <a:p>
          <a:endParaRPr lang="en-US" sz="900"/>
        </a:p>
      </dgm:t>
    </dgm:pt>
    <dgm:pt modelId="{93A9FB87-7C41-4200-ABDF-D261ABF14A76}" type="sibTrans" cxnId="{85236B7B-06C3-464C-9CC1-EECF557C017D}">
      <dgm:prSet/>
      <dgm:spPr/>
      <dgm:t>
        <a:bodyPr/>
        <a:lstStyle/>
        <a:p>
          <a:endParaRPr lang="en-US" sz="900"/>
        </a:p>
      </dgm:t>
    </dgm:pt>
    <dgm:pt modelId="{7CF2DE4C-1416-4850-9ADD-F0DAFA32E167}" type="pres">
      <dgm:prSet presAssocID="{779CB25C-D873-4451-85D6-AE5FDDCE400C}" presName="hierChild1" presStyleCnt="0">
        <dgm:presLayoutVars>
          <dgm:orgChart val="1"/>
          <dgm:chPref val="1"/>
          <dgm:dir/>
          <dgm:animOne val="branch"/>
          <dgm:animLvl val="lvl"/>
          <dgm:resizeHandles/>
        </dgm:presLayoutVars>
      </dgm:prSet>
      <dgm:spPr/>
      <dgm:t>
        <a:bodyPr/>
        <a:lstStyle/>
        <a:p>
          <a:endParaRPr lang="en-US"/>
        </a:p>
      </dgm:t>
    </dgm:pt>
    <dgm:pt modelId="{28123A32-D72A-4CBD-9641-002C14849133}" type="pres">
      <dgm:prSet presAssocID="{CDF89E43-0910-482F-8230-ABB6112A2EE8}" presName="hierRoot1" presStyleCnt="0">
        <dgm:presLayoutVars>
          <dgm:hierBranch val="init"/>
        </dgm:presLayoutVars>
      </dgm:prSet>
      <dgm:spPr/>
    </dgm:pt>
    <dgm:pt modelId="{385F290D-C858-4C10-ABD8-E8980478C5B8}" type="pres">
      <dgm:prSet presAssocID="{CDF89E43-0910-482F-8230-ABB6112A2EE8}" presName="rootComposite1" presStyleCnt="0"/>
      <dgm:spPr/>
    </dgm:pt>
    <dgm:pt modelId="{05BBB6DD-027D-45BC-B086-2D143F57BCCE}" type="pres">
      <dgm:prSet presAssocID="{CDF89E43-0910-482F-8230-ABB6112A2EE8}" presName="rootText1" presStyleLbl="node0" presStyleIdx="0" presStyleCnt="1">
        <dgm:presLayoutVars>
          <dgm:chPref val="3"/>
        </dgm:presLayoutVars>
      </dgm:prSet>
      <dgm:spPr/>
      <dgm:t>
        <a:bodyPr/>
        <a:lstStyle/>
        <a:p>
          <a:endParaRPr lang="en-US"/>
        </a:p>
      </dgm:t>
    </dgm:pt>
    <dgm:pt modelId="{E9F4A89D-90F5-4997-99C4-DA5C430ACC00}" type="pres">
      <dgm:prSet presAssocID="{CDF89E43-0910-482F-8230-ABB6112A2EE8}" presName="rootConnector1" presStyleLbl="node1" presStyleIdx="0" presStyleCnt="0"/>
      <dgm:spPr/>
      <dgm:t>
        <a:bodyPr/>
        <a:lstStyle/>
        <a:p>
          <a:endParaRPr lang="en-US"/>
        </a:p>
      </dgm:t>
    </dgm:pt>
    <dgm:pt modelId="{0840243D-A62E-4C5A-A467-657546841E87}" type="pres">
      <dgm:prSet presAssocID="{CDF89E43-0910-482F-8230-ABB6112A2EE8}" presName="hierChild2" presStyleCnt="0"/>
      <dgm:spPr/>
    </dgm:pt>
    <dgm:pt modelId="{F8016569-E2EA-4547-8F53-233676BA5B2C}" type="pres">
      <dgm:prSet presAssocID="{49039BB9-F00A-4A69-BC98-321C0416C545}" presName="Name37" presStyleLbl="parChTrans1D2" presStyleIdx="0" presStyleCnt="2"/>
      <dgm:spPr/>
      <dgm:t>
        <a:bodyPr/>
        <a:lstStyle/>
        <a:p>
          <a:endParaRPr lang="en-US"/>
        </a:p>
      </dgm:t>
    </dgm:pt>
    <dgm:pt modelId="{5CDCE9D4-33D0-4A5C-86D9-18D0C2BC0044}" type="pres">
      <dgm:prSet presAssocID="{1781B182-627B-4ECF-89B5-2EE12F81E9F0}" presName="hierRoot2" presStyleCnt="0">
        <dgm:presLayoutVars>
          <dgm:hierBranch val="init"/>
        </dgm:presLayoutVars>
      </dgm:prSet>
      <dgm:spPr/>
    </dgm:pt>
    <dgm:pt modelId="{980E4552-23C4-40D7-AED8-B75AB5210568}" type="pres">
      <dgm:prSet presAssocID="{1781B182-627B-4ECF-89B5-2EE12F81E9F0}" presName="rootComposite" presStyleCnt="0"/>
      <dgm:spPr/>
    </dgm:pt>
    <dgm:pt modelId="{01792829-4886-455B-A91C-88A88BDB7AF0}" type="pres">
      <dgm:prSet presAssocID="{1781B182-627B-4ECF-89B5-2EE12F81E9F0}" presName="rootText" presStyleLbl="node2" presStyleIdx="0" presStyleCnt="2">
        <dgm:presLayoutVars>
          <dgm:chPref val="3"/>
        </dgm:presLayoutVars>
      </dgm:prSet>
      <dgm:spPr/>
      <dgm:t>
        <a:bodyPr/>
        <a:lstStyle/>
        <a:p>
          <a:endParaRPr lang="en-US"/>
        </a:p>
      </dgm:t>
    </dgm:pt>
    <dgm:pt modelId="{EC488F62-4960-4BD9-89CB-4B59B73BE176}" type="pres">
      <dgm:prSet presAssocID="{1781B182-627B-4ECF-89B5-2EE12F81E9F0}" presName="rootConnector" presStyleLbl="node2" presStyleIdx="0" presStyleCnt="2"/>
      <dgm:spPr/>
      <dgm:t>
        <a:bodyPr/>
        <a:lstStyle/>
        <a:p>
          <a:endParaRPr lang="en-US"/>
        </a:p>
      </dgm:t>
    </dgm:pt>
    <dgm:pt modelId="{119509C0-C499-4D96-8212-DE2467FA52CA}" type="pres">
      <dgm:prSet presAssocID="{1781B182-627B-4ECF-89B5-2EE12F81E9F0}" presName="hierChild4" presStyleCnt="0"/>
      <dgm:spPr/>
    </dgm:pt>
    <dgm:pt modelId="{74EDB3E6-6427-4D5B-B50B-C118EB43DB11}" type="pres">
      <dgm:prSet presAssocID="{1781B182-627B-4ECF-89B5-2EE12F81E9F0}" presName="hierChild5" presStyleCnt="0"/>
      <dgm:spPr/>
    </dgm:pt>
    <dgm:pt modelId="{E54CDE51-E83D-48F0-87AF-5355223EB7B3}" type="pres">
      <dgm:prSet presAssocID="{8BFB5D24-8399-473F-9EEF-4B39141456C9}" presName="Name37" presStyleLbl="parChTrans1D2" presStyleIdx="1" presStyleCnt="2"/>
      <dgm:spPr/>
      <dgm:t>
        <a:bodyPr/>
        <a:lstStyle/>
        <a:p>
          <a:endParaRPr lang="en-US"/>
        </a:p>
      </dgm:t>
    </dgm:pt>
    <dgm:pt modelId="{73FD9639-597F-4EF5-8A8C-44448DB4A260}" type="pres">
      <dgm:prSet presAssocID="{7D241BC5-6C7C-418F-8C1B-5AEA5734266C}" presName="hierRoot2" presStyleCnt="0">
        <dgm:presLayoutVars>
          <dgm:hierBranch val="init"/>
        </dgm:presLayoutVars>
      </dgm:prSet>
      <dgm:spPr/>
    </dgm:pt>
    <dgm:pt modelId="{A2C136BA-4AC6-4D2E-A873-52A71435B627}" type="pres">
      <dgm:prSet presAssocID="{7D241BC5-6C7C-418F-8C1B-5AEA5734266C}" presName="rootComposite" presStyleCnt="0"/>
      <dgm:spPr/>
    </dgm:pt>
    <dgm:pt modelId="{29888ACB-A532-459D-9213-1E7F148EE712}" type="pres">
      <dgm:prSet presAssocID="{7D241BC5-6C7C-418F-8C1B-5AEA5734266C}" presName="rootText" presStyleLbl="node2" presStyleIdx="1" presStyleCnt="2">
        <dgm:presLayoutVars>
          <dgm:chPref val="3"/>
        </dgm:presLayoutVars>
      </dgm:prSet>
      <dgm:spPr/>
      <dgm:t>
        <a:bodyPr/>
        <a:lstStyle/>
        <a:p>
          <a:endParaRPr lang="en-US"/>
        </a:p>
      </dgm:t>
    </dgm:pt>
    <dgm:pt modelId="{EB0A2BD9-98F7-4652-8663-AF457D89F4A2}" type="pres">
      <dgm:prSet presAssocID="{7D241BC5-6C7C-418F-8C1B-5AEA5734266C}" presName="rootConnector" presStyleLbl="node2" presStyleIdx="1" presStyleCnt="2"/>
      <dgm:spPr/>
      <dgm:t>
        <a:bodyPr/>
        <a:lstStyle/>
        <a:p>
          <a:endParaRPr lang="en-US"/>
        </a:p>
      </dgm:t>
    </dgm:pt>
    <dgm:pt modelId="{6E80CE52-CA9F-4D30-BB88-CAE9626A3724}" type="pres">
      <dgm:prSet presAssocID="{7D241BC5-6C7C-418F-8C1B-5AEA5734266C}" presName="hierChild4" presStyleCnt="0"/>
      <dgm:spPr/>
    </dgm:pt>
    <dgm:pt modelId="{FCA1AA84-5F0E-483A-B28E-FE1DABA06548}" type="pres">
      <dgm:prSet presAssocID="{7D241BC5-6C7C-418F-8C1B-5AEA5734266C}" presName="hierChild5" presStyleCnt="0"/>
      <dgm:spPr/>
    </dgm:pt>
    <dgm:pt modelId="{3D3C5AD2-9267-45FE-A3E6-CEC8B0672DFA}" type="pres">
      <dgm:prSet presAssocID="{CDF89E43-0910-482F-8230-ABB6112A2EE8}" presName="hierChild3" presStyleCnt="0"/>
      <dgm:spPr/>
    </dgm:pt>
  </dgm:ptLst>
  <dgm:cxnLst>
    <dgm:cxn modelId="{4C40A902-7850-490A-B074-23C20DF33BB7}" type="presOf" srcId="{1781B182-627B-4ECF-89B5-2EE12F81E9F0}" destId="{EC488F62-4960-4BD9-89CB-4B59B73BE176}" srcOrd="1" destOrd="0" presId="urn:microsoft.com/office/officeart/2005/8/layout/orgChart1"/>
    <dgm:cxn modelId="{6FC86475-C786-4A18-BD7B-6B73D8A94965}" type="presOf" srcId="{CDF89E43-0910-482F-8230-ABB6112A2EE8}" destId="{E9F4A89D-90F5-4997-99C4-DA5C430ACC00}" srcOrd="1" destOrd="0" presId="urn:microsoft.com/office/officeart/2005/8/layout/orgChart1"/>
    <dgm:cxn modelId="{E75F193A-6D44-4BE8-A1FA-B66868B8BE39}" type="presOf" srcId="{49039BB9-F00A-4A69-BC98-321C0416C545}" destId="{F8016569-E2EA-4547-8F53-233676BA5B2C}" srcOrd="0" destOrd="0" presId="urn:microsoft.com/office/officeart/2005/8/layout/orgChart1"/>
    <dgm:cxn modelId="{85236B7B-06C3-464C-9CC1-EECF557C017D}" srcId="{CDF89E43-0910-482F-8230-ABB6112A2EE8}" destId="{7D241BC5-6C7C-418F-8C1B-5AEA5734266C}" srcOrd="1" destOrd="0" parTransId="{8BFB5D24-8399-473F-9EEF-4B39141456C9}" sibTransId="{93A9FB87-7C41-4200-ABDF-D261ABF14A76}"/>
    <dgm:cxn modelId="{28C11628-B840-4FD4-8F77-9A29C17180D1}" srcId="{CDF89E43-0910-482F-8230-ABB6112A2EE8}" destId="{1781B182-627B-4ECF-89B5-2EE12F81E9F0}" srcOrd="0" destOrd="0" parTransId="{49039BB9-F00A-4A69-BC98-321C0416C545}" sibTransId="{76E531B6-BFF7-4AA8-A7D8-0682BC5C2CE1}"/>
    <dgm:cxn modelId="{3FB2908D-4465-4F38-925E-E505C2A7890D}" type="presOf" srcId="{1781B182-627B-4ECF-89B5-2EE12F81E9F0}" destId="{01792829-4886-455B-A91C-88A88BDB7AF0}" srcOrd="0" destOrd="0" presId="urn:microsoft.com/office/officeart/2005/8/layout/orgChart1"/>
    <dgm:cxn modelId="{1C14CB62-5884-4AC4-BF23-F568C9607F41}" type="presOf" srcId="{7D241BC5-6C7C-418F-8C1B-5AEA5734266C}" destId="{29888ACB-A532-459D-9213-1E7F148EE712}" srcOrd="0" destOrd="0" presId="urn:microsoft.com/office/officeart/2005/8/layout/orgChart1"/>
    <dgm:cxn modelId="{B4168F44-2DB3-4B4D-83CB-ADC6C088A2D9}" type="presOf" srcId="{779CB25C-D873-4451-85D6-AE5FDDCE400C}" destId="{7CF2DE4C-1416-4850-9ADD-F0DAFA32E167}" srcOrd="0" destOrd="0" presId="urn:microsoft.com/office/officeart/2005/8/layout/orgChart1"/>
    <dgm:cxn modelId="{EC297607-419D-49F9-8E97-6F052C4BC459}" type="presOf" srcId="{CDF89E43-0910-482F-8230-ABB6112A2EE8}" destId="{05BBB6DD-027D-45BC-B086-2D143F57BCCE}" srcOrd="0" destOrd="0" presId="urn:microsoft.com/office/officeart/2005/8/layout/orgChart1"/>
    <dgm:cxn modelId="{4E3F48F4-6BA6-4805-BD5A-A406E5463DD3}" srcId="{779CB25C-D873-4451-85D6-AE5FDDCE400C}" destId="{CDF89E43-0910-482F-8230-ABB6112A2EE8}" srcOrd="0" destOrd="0" parTransId="{F235C754-3D14-4747-B6EA-5FFDE437397E}" sibTransId="{B2194046-E1AB-4288-A79D-1BDB423550FB}"/>
    <dgm:cxn modelId="{F9FE44C9-2C37-4CB0-A209-A55409D86E59}" type="presOf" srcId="{7D241BC5-6C7C-418F-8C1B-5AEA5734266C}" destId="{EB0A2BD9-98F7-4652-8663-AF457D89F4A2}" srcOrd="1" destOrd="0" presId="urn:microsoft.com/office/officeart/2005/8/layout/orgChart1"/>
    <dgm:cxn modelId="{9935E934-75C0-4FB0-B356-56A291C2C5B3}" type="presOf" srcId="{8BFB5D24-8399-473F-9EEF-4B39141456C9}" destId="{E54CDE51-E83D-48F0-87AF-5355223EB7B3}" srcOrd="0" destOrd="0" presId="urn:microsoft.com/office/officeart/2005/8/layout/orgChart1"/>
    <dgm:cxn modelId="{39211E3C-9EA3-4949-8AF8-63F8DAC93A80}" type="presParOf" srcId="{7CF2DE4C-1416-4850-9ADD-F0DAFA32E167}" destId="{28123A32-D72A-4CBD-9641-002C14849133}" srcOrd="0" destOrd="0" presId="urn:microsoft.com/office/officeart/2005/8/layout/orgChart1"/>
    <dgm:cxn modelId="{1315F0D4-A4E9-4C6C-940D-6C9379957910}" type="presParOf" srcId="{28123A32-D72A-4CBD-9641-002C14849133}" destId="{385F290D-C858-4C10-ABD8-E8980478C5B8}" srcOrd="0" destOrd="0" presId="urn:microsoft.com/office/officeart/2005/8/layout/orgChart1"/>
    <dgm:cxn modelId="{5986909B-C776-4E33-80F9-B3FCBC9E8A84}" type="presParOf" srcId="{385F290D-C858-4C10-ABD8-E8980478C5B8}" destId="{05BBB6DD-027D-45BC-B086-2D143F57BCCE}" srcOrd="0" destOrd="0" presId="urn:microsoft.com/office/officeart/2005/8/layout/orgChart1"/>
    <dgm:cxn modelId="{36246FC0-CCC5-4C2E-934C-BD4B112A011C}" type="presParOf" srcId="{385F290D-C858-4C10-ABD8-E8980478C5B8}" destId="{E9F4A89D-90F5-4997-99C4-DA5C430ACC00}" srcOrd="1" destOrd="0" presId="urn:microsoft.com/office/officeart/2005/8/layout/orgChart1"/>
    <dgm:cxn modelId="{D6CA7050-9DBC-4E84-A44C-B7F9E7798FD2}" type="presParOf" srcId="{28123A32-D72A-4CBD-9641-002C14849133}" destId="{0840243D-A62E-4C5A-A467-657546841E87}" srcOrd="1" destOrd="0" presId="urn:microsoft.com/office/officeart/2005/8/layout/orgChart1"/>
    <dgm:cxn modelId="{06D84F37-3931-47BA-8A37-E53FB8FFCFD3}" type="presParOf" srcId="{0840243D-A62E-4C5A-A467-657546841E87}" destId="{F8016569-E2EA-4547-8F53-233676BA5B2C}" srcOrd="0" destOrd="0" presId="urn:microsoft.com/office/officeart/2005/8/layout/orgChart1"/>
    <dgm:cxn modelId="{B7C01BD4-DD90-45C8-96FA-E8253F3E6013}" type="presParOf" srcId="{0840243D-A62E-4C5A-A467-657546841E87}" destId="{5CDCE9D4-33D0-4A5C-86D9-18D0C2BC0044}" srcOrd="1" destOrd="0" presId="urn:microsoft.com/office/officeart/2005/8/layout/orgChart1"/>
    <dgm:cxn modelId="{0DE4BB22-B9D8-46F3-8F54-FF65F0DF31EE}" type="presParOf" srcId="{5CDCE9D4-33D0-4A5C-86D9-18D0C2BC0044}" destId="{980E4552-23C4-40D7-AED8-B75AB5210568}" srcOrd="0" destOrd="0" presId="urn:microsoft.com/office/officeart/2005/8/layout/orgChart1"/>
    <dgm:cxn modelId="{57BC293F-48DB-426F-B1CC-DFA621359DCF}" type="presParOf" srcId="{980E4552-23C4-40D7-AED8-B75AB5210568}" destId="{01792829-4886-455B-A91C-88A88BDB7AF0}" srcOrd="0" destOrd="0" presId="urn:microsoft.com/office/officeart/2005/8/layout/orgChart1"/>
    <dgm:cxn modelId="{4CB22F4B-571A-42D8-9857-FAFEE9E150A6}" type="presParOf" srcId="{980E4552-23C4-40D7-AED8-B75AB5210568}" destId="{EC488F62-4960-4BD9-89CB-4B59B73BE176}" srcOrd="1" destOrd="0" presId="urn:microsoft.com/office/officeart/2005/8/layout/orgChart1"/>
    <dgm:cxn modelId="{6F4CAE49-9A5B-4881-819C-DEDD4275A5B2}" type="presParOf" srcId="{5CDCE9D4-33D0-4A5C-86D9-18D0C2BC0044}" destId="{119509C0-C499-4D96-8212-DE2467FA52CA}" srcOrd="1" destOrd="0" presId="urn:microsoft.com/office/officeart/2005/8/layout/orgChart1"/>
    <dgm:cxn modelId="{1E7E06D1-680A-404A-BA52-0599A9E6DE7D}" type="presParOf" srcId="{5CDCE9D4-33D0-4A5C-86D9-18D0C2BC0044}" destId="{74EDB3E6-6427-4D5B-B50B-C118EB43DB11}" srcOrd="2" destOrd="0" presId="urn:microsoft.com/office/officeart/2005/8/layout/orgChart1"/>
    <dgm:cxn modelId="{4BB71253-4E06-4349-905E-7A954F1BD61E}" type="presParOf" srcId="{0840243D-A62E-4C5A-A467-657546841E87}" destId="{E54CDE51-E83D-48F0-87AF-5355223EB7B3}" srcOrd="2" destOrd="0" presId="urn:microsoft.com/office/officeart/2005/8/layout/orgChart1"/>
    <dgm:cxn modelId="{E4AFB7ED-99F1-4246-9127-27D15F75C202}" type="presParOf" srcId="{0840243D-A62E-4C5A-A467-657546841E87}" destId="{73FD9639-597F-4EF5-8A8C-44448DB4A260}" srcOrd="3" destOrd="0" presId="urn:microsoft.com/office/officeart/2005/8/layout/orgChart1"/>
    <dgm:cxn modelId="{884D953C-79D8-4DAA-9D74-DC69B1958261}" type="presParOf" srcId="{73FD9639-597F-4EF5-8A8C-44448DB4A260}" destId="{A2C136BA-4AC6-4D2E-A873-52A71435B627}" srcOrd="0" destOrd="0" presId="urn:microsoft.com/office/officeart/2005/8/layout/orgChart1"/>
    <dgm:cxn modelId="{9A05640F-9A07-47FF-A19C-69E9CE4C2168}" type="presParOf" srcId="{A2C136BA-4AC6-4D2E-A873-52A71435B627}" destId="{29888ACB-A532-459D-9213-1E7F148EE712}" srcOrd="0" destOrd="0" presId="urn:microsoft.com/office/officeart/2005/8/layout/orgChart1"/>
    <dgm:cxn modelId="{FEABD303-4F77-4EE6-8BB6-AA84172FE2D3}" type="presParOf" srcId="{A2C136BA-4AC6-4D2E-A873-52A71435B627}" destId="{EB0A2BD9-98F7-4652-8663-AF457D89F4A2}" srcOrd="1" destOrd="0" presId="urn:microsoft.com/office/officeart/2005/8/layout/orgChart1"/>
    <dgm:cxn modelId="{BC5E9AB7-CCC9-46CC-95ED-8935C6C04258}" type="presParOf" srcId="{73FD9639-597F-4EF5-8A8C-44448DB4A260}" destId="{6E80CE52-CA9F-4D30-BB88-CAE9626A3724}" srcOrd="1" destOrd="0" presId="urn:microsoft.com/office/officeart/2005/8/layout/orgChart1"/>
    <dgm:cxn modelId="{4CF6491D-ECB7-4E23-9825-6B21C878D826}" type="presParOf" srcId="{73FD9639-597F-4EF5-8A8C-44448DB4A260}" destId="{FCA1AA84-5F0E-483A-B28E-FE1DABA06548}" srcOrd="2" destOrd="0" presId="urn:microsoft.com/office/officeart/2005/8/layout/orgChart1"/>
    <dgm:cxn modelId="{53B431E9-5C38-4882-808F-18F737E365CC}" type="presParOf" srcId="{28123A32-D72A-4CBD-9641-002C14849133}" destId="{3D3C5AD2-9267-45FE-A3E6-CEC8B0672D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CDE51-E83D-48F0-87AF-5355223EB7B3}">
      <dsp:nvSpPr>
        <dsp:cNvPr id="0" name=""/>
        <dsp:cNvSpPr/>
      </dsp:nvSpPr>
      <dsp:spPr>
        <a:xfrm>
          <a:off x="5257006" y="1522570"/>
          <a:ext cx="1842214" cy="639446"/>
        </a:xfrm>
        <a:custGeom>
          <a:avLst/>
          <a:gdLst/>
          <a:ahLst/>
          <a:cxnLst/>
          <a:rect l="0" t="0" r="0" b="0"/>
          <a:pathLst>
            <a:path>
              <a:moveTo>
                <a:pt x="0" y="0"/>
              </a:moveTo>
              <a:lnTo>
                <a:pt x="0" y="319723"/>
              </a:lnTo>
              <a:lnTo>
                <a:pt x="1842214" y="319723"/>
              </a:lnTo>
              <a:lnTo>
                <a:pt x="1842214"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016569-E2EA-4547-8F53-233676BA5B2C}">
      <dsp:nvSpPr>
        <dsp:cNvPr id="0" name=""/>
        <dsp:cNvSpPr/>
      </dsp:nvSpPr>
      <dsp:spPr>
        <a:xfrm>
          <a:off x="3414791" y="1522570"/>
          <a:ext cx="1842214" cy="639446"/>
        </a:xfrm>
        <a:custGeom>
          <a:avLst/>
          <a:gdLst/>
          <a:ahLst/>
          <a:cxnLst/>
          <a:rect l="0" t="0" r="0" b="0"/>
          <a:pathLst>
            <a:path>
              <a:moveTo>
                <a:pt x="1842214" y="0"/>
              </a:moveTo>
              <a:lnTo>
                <a:pt x="1842214" y="319723"/>
              </a:lnTo>
              <a:lnTo>
                <a:pt x="0" y="319723"/>
              </a:lnTo>
              <a:lnTo>
                <a:pt x="0"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BB6DD-027D-45BC-B086-2D143F57BCCE}">
      <dsp:nvSpPr>
        <dsp:cNvPr id="0" name=""/>
        <dsp:cNvSpPr/>
      </dsp:nvSpPr>
      <dsp:spPr>
        <a:xfrm>
          <a:off x="3734514" y="79"/>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3734514" y="79"/>
        <a:ext cx="3044982" cy="1522491"/>
      </dsp:txXfrm>
    </dsp:sp>
    <dsp:sp modelId="{01792829-4886-455B-A91C-88A88BDB7AF0}">
      <dsp:nvSpPr>
        <dsp:cNvPr id="0" name=""/>
        <dsp:cNvSpPr/>
      </dsp:nvSpPr>
      <dsp:spPr>
        <a:xfrm>
          <a:off x="1892300"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Nguyễn Hoàng Đông</a:t>
          </a:r>
          <a:endParaRPr lang="en-US" sz="2000" kern="1200"/>
        </a:p>
      </dsp:txBody>
      <dsp:txXfrm>
        <a:off x="1892300" y="2162017"/>
        <a:ext cx="3044982" cy="1522491"/>
      </dsp:txXfrm>
    </dsp:sp>
    <dsp:sp modelId="{29888ACB-A532-459D-9213-1E7F148EE712}">
      <dsp:nvSpPr>
        <dsp:cNvPr id="0" name=""/>
        <dsp:cNvSpPr/>
      </dsp:nvSpPr>
      <dsp:spPr>
        <a:xfrm>
          <a:off x="5576729"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5576729" y="2162017"/>
        <a:ext cx="3044982" cy="15224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110FA-1E25-485A-895C-5267D4DE8D0D}" type="datetimeFigureOut">
              <a:rPr lang="en-US" smtClean="0"/>
              <a:t>11/10/2014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240-C9F8-4409-902E-7350E5949E59}" type="slidenum">
              <a:rPr lang="en-US" smtClean="0"/>
              <a:t>‹#›</a:t>
            </a:fld>
            <a:endParaRPr lang="en-US"/>
          </a:p>
        </p:txBody>
      </p:sp>
    </p:spTree>
    <p:extLst>
      <p:ext uri="{BB962C8B-B14F-4D97-AF65-F5344CB8AC3E}">
        <p14:creationId xmlns:p14="http://schemas.microsoft.com/office/powerpoint/2010/main" val="147039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a:t>
            </a:r>
            <a:r>
              <a:rPr lang="en-US" sz="1200" kern="1200" baseline="0" smtClean="0">
                <a:solidFill>
                  <a:schemeClr val="tx1"/>
                </a:solidFill>
                <a:effectLst/>
                <a:latin typeface="+mn-lt"/>
                <a:ea typeface="+mn-ea"/>
                <a:cs typeface="+mn-cs"/>
              </a:rPr>
              <a:t> Đức Duy:</a:t>
            </a:r>
          </a:p>
          <a:p>
            <a:r>
              <a:rPr lang="en-US" sz="1200" kern="1200" smtClean="0">
                <a:solidFill>
                  <a:schemeClr val="tx1"/>
                </a:solidFill>
                <a:effectLst/>
                <a:latin typeface="+mn-lt"/>
                <a:ea typeface="+mn-ea"/>
                <a:cs typeface="+mn-cs"/>
              </a:rPr>
              <a:t>- Phân công công việc, lịch họp cũng như xúc tiến các thành viên khác trong nhóm hoàn thành đúng tiến độ công việc.</a:t>
            </a: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Ngô</a:t>
            </a:r>
            <a:r>
              <a:rPr lang="en-US" sz="1200" kern="1200" baseline="0" smtClean="0">
                <a:solidFill>
                  <a:schemeClr val="tx1"/>
                </a:solidFill>
                <a:effectLst/>
                <a:latin typeface="+mn-lt"/>
                <a:ea typeface="+mn-ea"/>
                <a:cs typeface="+mn-cs"/>
              </a:rPr>
              <a:t> Minh Phương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Nguyễn</a:t>
            </a:r>
            <a:r>
              <a:rPr lang="en-US" sz="1200" kern="1200" baseline="0" smtClean="0">
                <a:solidFill>
                  <a:schemeClr val="tx1"/>
                </a:solidFill>
                <a:effectLst/>
                <a:latin typeface="+mn-lt"/>
                <a:ea typeface="+mn-ea"/>
                <a:cs typeface="+mn-cs"/>
              </a:rPr>
              <a:t> Hoàng Đông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Kênh</a:t>
            </a:r>
            <a:r>
              <a:rPr lang="en-US" sz="1200" kern="1200" baseline="0" smtClean="0">
                <a:solidFill>
                  <a:schemeClr val="tx1"/>
                </a:solidFill>
                <a:effectLst/>
                <a:latin typeface="+mn-lt"/>
                <a:ea typeface="+mn-ea"/>
                <a:cs typeface="+mn-cs"/>
              </a:rPr>
              <a:t> giao tiếp: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Nhóm liên lạc với nhau, với khách hàng, người sử dụng, người quản lý bằng các phương tiện như: email, điện thoại, Trello và các buổi làm việc trực tiếp.</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4</a:t>
            </a:fld>
            <a:endParaRPr lang="en-US"/>
          </a:p>
        </p:txBody>
      </p:sp>
    </p:spTree>
    <p:extLst>
      <p:ext uri="{BB962C8B-B14F-4D97-AF65-F5344CB8AC3E}">
        <p14:creationId xmlns:p14="http://schemas.microsoft.com/office/powerpoint/2010/main" val="25268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chung, đảm bảo chất lượng thiết kế kiến trúc.</a:t>
            </a:r>
          </a:p>
          <a:p>
            <a:r>
              <a:rPr lang="en-US" sz="1200" kern="1200" smtClean="0">
                <a:solidFill>
                  <a:schemeClr val="tx1"/>
                </a:solidFill>
                <a:effectLst/>
                <a:latin typeface="+mn-lt"/>
                <a:ea typeface="+mn-ea"/>
                <a:cs typeface="+mn-cs"/>
              </a:rPr>
              <a:t>Nguyễn Hoàng Đông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tài liệu.</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code, kiểm thử.</a:t>
            </a:r>
          </a:p>
          <a:p>
            <a:endParaRPr lang="en-US" smtClean="0"/>
          </a:p>
          <a:p>
            <a:r>
              <a:rPr lang="en-US" smtClean="0"/>
              <a:t>Các</a:t>
            </a:r>
            <a:r>
              <a:rPr lang="en-US" baseline="0" smtClean="0"/>
              <a:t> quy tắc đặt tên biến, comment, đặt tên tài liệu, trình bày tài liệu, đề mục.</a:t>
            </a:r>
          </a:p>
          <a:p>
            <a:endParaRPr lang="en-US" baseline="0" smtClean="0"/>
          </a:p>
          <a:p>
            <a:pPr lvl="0"/>
            <a:r>
              <a:rPr lang="en-US" sz="1200" kern="1200" smtClean="0">
                <a:solidFill>
                  <a:schemeClr val="tx1"/>
                </a:solidFill>
                <a:effectLst/>
                <a:latin typeface="+mn-lt"/>
                <a:ea typeface="+mn-ea"/>
                <a:cs typeface="+mn-cs"/>
              </a:rPr>
              <a:t>CheckStyle: dùng để kiểm tra nội dung code có đạt chuẩn quy tắc code.</a:t>
            </a:r>
          </a:p>
          <a:p>
            <a:pPr lvl="0"/>
            <a:r>
              <a:rPr lang="en-US" sz="1200" kern="1200" smtClean="0">
                <a:solidFill>
                  <a:schemeClr val="tx1"/>
                </a:solidFill>
                <a:effectLst/>
                <a:latin typeface="+mn-lt"/>
                <a:ea typeface="+mn-ea"/>
                <a:cs typeface="+mn-cs"/>
              </a:rPr>
              <a:t>FindBugs: dùng để tìm các bug trong file Java như bắt các trường hợp có thể sinh ra exception.</a:t>
            </a:r>
          </a:p>
          <a:p>
            <a:pPr lvl="0"/>
            <a:r>
              <a:rPr lang="en-US" sz="1200" kern="1200" smtClean="0">
                <a:solidFill>
                  <a:schemeClr val="tx1"/>
                </a:solidFill>
                <a:effectLst/>
                <a:latin typeface="+mn-lt"/>
                <a:ea typeface="+mn-ea"/>
                <a:cs typeface="+mn-cs"/>
              </a:rPr>
              <a:t>Junit: kiểm thử các hàm trong code.</a:t>
            </a:r>
          </a:p>
          <a:p>
            <a:r>
              <a:rPr lang="en-US" sz="1200" kern="1200" smtClean="0">
                <a:solidFill>
                  <a:schemeClr val="tx1"/>
                </a:solidFill>
                <a:effectLst/>
                <a:latin typeface="+mn-lt"/>
                <a:ea typeface="+mn-ea"/>
                <a:cs typeface="+mn-cs"/>
              </a:rPr>
              <a:t>Quick Test Pro: kiểm thử tích hợp, giao diện, v.v</a:t>
            </a: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5</a:t>
            </a:fld>
            <a:endParaRPr lang="en-US"/>
          </a:p>
        </p:txBody>
      </p:sp>
    </p:spTree>
    <p:extLst>
      <p:ext uri="{BB962C8B-B14F-4D97-AF65-F5344CB8AC3E}">
        <p14:creationId xmlns:p14="http://schemas.microsoft.com/office/powerpoint/2010/main" val="1141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10</a:t>
            </a:fld>
            <a:endParaRPr lang="en-US"/>
          </a:p>
        </p:txBody>
      </p:sp>
    </p:spTree>
    <p:extLst>
      <p:ext uri="{BB962C8B-B14F-4D97-AF65-F5344CB8AC3E}">
        <p14:creationId xmlns:p14="http://schemas.microsoft.com/office/powerpoint/2010/main" val="4121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mtClean="0"/>
              <a:t>Mục tiêu cụ thể:</a:t>
            </a:r>
          </a:p>
          <a:p>
            <a:pPr lvl="1"/>
            <a:r>
              <a:rPr lang="vi-VN" smtClean="0"/>
              <a:t>Phân tích và thiết kế website cung cấp thông tin, tìm kiếm nhà trọ tại thành phố Cần Thơ. Trong đó chú trọng tính tối ưu của cơ sở dữ liệu, tối ưu giao diện nhanh hơn. Thiết kế giao diện làm sao cho người xem tập trung vào chức năng tìm kiếm thông tin, không bị loãn</a:t>
            </a:r>
            <a:r>
              <a:rPr lang="en-US" smtClean="0"/>
              <a:t>g</a:t>
            </a:r>
            <a:r>
              <a:rPr lang="vi-VN" smtClean="0"/>
              <a:t> thông tin.</a:t>
            </a:r>
            <a:endParaRPr lang="en-US" smtClean="0"/>
          </a:p>
          <a:p>
            <a:pPr lvl="1"/>
            <a:r>
              <a:rPr lang="vi-VN" smtClean="0"/>
              <a:t>Cài đặt website tìm kiếm nhà trọ thành phố Cần Thơ. Sử dụng các công nghệ hoặc dịch vụ mới hiện nay bao gồm: Google Maps</a:t>
            </a:r>
            <a:r>
              <a:rPr lang="en-US" smtClean="0"/>
              <a:t>, Sping, Hibernate</a:t>
            </a:r>
            <a:r>
              <a:rPr lang="vi-VN" smtClean="0"/>
              <a:t>.</a:t>
            </a:r>
            <a:endParaRPr lang="en-US" smtClean="0"/>
          </a:p>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12</a:t>
            </a:fld>
            <a:endParaRPr lang="en-US"/>
          </a:p>
        </p:txBody>
      </p:sp>
    </p:spTree>
    <p:extLst>
      <p:ext uri="{BB962C8B-B14F-4D97-AF65-F5344CB8AC3E}">
        <p14:creationId xmlns:p14="http://schemas.microsoft.com/office/powerpoint/2010/main" val="166451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Nhóm người dùng tự do</a:t>
            </a:r>
            <a:r>
              <a:rPr lang="en-US" sz="1200" kern="1200" smtClean="0">
                <a:solidFill>
                  <a:schemeClr val="tx1"/>
                </a:solidFill>
                <a:effectLst/>
                <a:latin typeface="+mn-lt"/>
                <a:ea typeface="+mn-ea"/>
                <a:cs typeface="+mn-cs"/>
              </a:rPr>
              <a:t>: là những người dùng không có tài khoản trong hệ thống hoặc có tài khoản nhưng không đăng nhập vào hệ thống. Nhóm người dùng này có thể tìm kiếm và xem nhà trọ nhưng không được đăng nhà trọ, like, bình luận nhà trọ và không có quyền xác nhận hay xóa các thành viên.</a:t>
            </a:r>
          </a:p>
          <a:p>
            <a:r>
              <a:rPr lang="en-US" sz="1200" b="1" kern="1200" smtClean="0">
                <a:solidFill>
                  <a:schemeClr val="tx1"/>
                </a:solidFill>
                <a:effectLst/>
                <a:latin typeface="+mn-lt"/>
                <a:ea typeface="+mn-ea"/>
                <a:cs typeface="+mn-cs"/>
              </a:rPr>
              <a:t>Nhóm người dùng thành viên</a:t>
            </a:r>
            <a:r>
              <a:rPr lang="en-US" sz="1200" kern="1200" smtClean="0">
                <a:solidFill>
                  <a:schemeClr val="tx1"/>
                </a:solidFill>
                <a:effectLst/>
                <a:latin typeface="+mn-lt"/>
                <a:ea typeface="+mn-ea"/>
                <a:cs typeface="+mn-cs"/>
              </a:rPr>
              <a:t>: là những người có tài khoản trong hệ thống và đã đăng nhập thành công vào hệ thống. Nhóm người dùng này có các quyền như người dùng tự do, ngoài ra còn có thể đăng nhà trọ, like và bình luận trên trang nhà trọ, quản lý các nhà trọ của mình đã đăng, cập nhật lại thông tin phòng trọ của mình đã đăng, thay đổi mật khẩu của tài khoản của mình.</a:t>
            </a:r>
          </a:p>
          <a:p>
            <a:r>
              <a:rPr lang="en-US" sz="1200" b="1" kern="1200" smtClean="0">
                <a:solidFill>
                  <a:schemeClr val="tx1"/>
                </a:solidFill>
                <a:effectLst/>
                <a:latin typeface="+mn-lt"/>
                <a:ea typeface="+mn-ea"/>
                <a:cs typeface="+mn-cs"/>
              </a:rPr>
              <a:t>Nhóm người dùng admin</a:t>
            </a:r>
            <a:r>
              <a:rPr lang="en-US" sz="1200" kern="1200" smtClean="0">
                <a:solidFill>
                  <a:schemeClr val="tx1"/>
                </a:solidFill>
                <a:effectLst/>
                <a:latin typeface="+mn-lt"/>
                <a:ea typeface="+mn-ea"/>
                <a:cs typeface="+mn-cs"/>
              </a:rPr>
              <a:t>: là người quản trị hệ thống, quản lý đảm bảo thông tin về nhà trọ trên hệ thống chính xác nhất có thể. Nhóm người dùng này cũng có thể đăng nhà trọ, xác nhận hoặc không xác nhận các yêu cầu đăng tin từ nhóm người dùng thành viên. Ngoài ra còn có thể xóa thành viên và các nhà trọ của thành viên đó nếu phát hiện thành viên có hoạt động tiêu cực như bình luận từ ngữ thô tục hoặc đăng nhà trọ ma. Tuy nhiên nhóm người dùng này không được quyền sửa thông tin của nhà trọ cũng như thông tin của nhóm người dùng thành viên đăng.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13</a:t>
            </a:fld>
            <a:endParaRPr lang="en-US"/>
          </a:p>
        </p:txBody>
      </p:sp>
    </p:spTree>
    <p:extLst>
      <p:ext uri="{BB962C8B-B14F-4D97-AF65-F5344CB8AC3E}">
        <p14:creationId xmlns:p14="http://schemas.microsoft.com/office/powerpoint/2010/main" val="2959175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22363"/>
            <a:ext cx="9144000" cy="2387600"/>
          </a:xfrm>
        </p:spPr>
        <p:txBody>
          <a:bodyPr anchor="b"/>
          <a:lstStyle>
            <a:lvl1pPr algn="r">
              <a:defRPr sz="6000" baseline="0"/>
            </a:lvl1pPr>
          </a:lstStyle>
          <a:p>
            <a:endParaRPr lang="en-US"/>
          </a:p>
        </p:txBody>
      </p:sp>
      <p:sp>
        <p:nvSpPr>
          <p:cNvPr id="3" name="Subtitle 2"/>
          <p:cNvSpPr>
            <a:spLocks noGrp="1"/>
          </p:cNvSpPr>
          <p:nvPr>
            <p:ph type="subTitle" idx="1"/>
          </p:nvPr>
        </p:nvSpPr>
        <p:spPr>
          <a:xfrm>
            <a:off x="2209800" y="3602038"/>
            <a:ext cx="9144000" cy="1655762"/>
          </a:xfrm>
        </p:spPr>
        <p:txBody>
          <a:bodyPr/>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5" name="Group 14"/>
          <p:cNvGrpSpPr/>
          <p:nvPr userDrawn="1"/>
        </p:nvGrpSpPr>
        <p:grpSpPr>
          <a:xfrm>
            <a:off x="0" y="0"/>
            <a:ext cx="13115925" cy="4583115"/>
            <a:chOff x="0" y="0"/>
            <a:chExt cx="13115925" cy="4583115"/>
          </a:xfrm>
        </p:grpSpPr>
        <p:sp>
          <p:nvSpPr>
            <p:cNvPr id="9" name="Right Triangle 8"/>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348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7415856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960452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130456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C7B4F-64A3-4178-AB39-192FCD8CC57C}" type="datetimeFigureOut">
              <a:rPr lang="en-US" smtClean="0"/>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192568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C7B4F-64A3-4178-AB39-192FCD8CC57C}" type="datetimeFigureOut">
              <a:rPr lang="en-US" smtClean="0"/>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58577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801017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693516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467219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394434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1" name="Group 10"/>
          <p:cNvGrpSpPr/>
          <p:nvPr userDrawn="1"/>
        </p:nvGrpSpPr>
        <p:grpSpPr>
          <a:xfrm flipH="1" flipV="1">
            <a:off x="1" y="4453467"/>
            <a:ext cx="12191999" cy="2404533"/>
            <a:chOff x="0" y="0"/>
            <a:chExt cx="13115925" cy="4583115"/>
          </a:xfrm>
        </p:grpSpPr>
        <p:sp>
          <p:nvSpPr>
            <p:cNvPr id="12" name="Right Triangle 11"/>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9748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grpSp>
        <p:nvGrpSpPr>
          <p:cNvPr id="10" name="Group 9"/>
          <p:cNvGrpSpPr/>
          <p:nvPr userDrawn="1"/>
        </p:nvGrpSpPr>
        <p:grpSpPr>
          <a:xfrm flipH="1" flipV="1">
            <a:off x="1" y="4453467"/>
            <a:ext cx="12191999" cy="2404533"/>
            <a:chOff x="0" y="0"/>
            <a:chExt cx="13115925" cy="4583115"/>
          </a:xfrm>
        </p:grpSpPr>
        <p:sp>
          <p:nvSpPr>
            <p:cNvPr id="11" name="Right Triangle 10"/>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475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602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FFC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952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353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F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3761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7" name="Group 6"/>
          <p:cNvGrpSpPr/>
          <p:nvPr userDrawn="1"/>
        </p:nvGrpSpPr>
        <p:grpSpPr>
          <a:xfrm>
            <a:off x="0" y="0"/>
            <a:ext cx="13115925" cy="4583115"/>
            <a:chOff x="0" y="0"/>
            <a:chExt cx="13115925" cy="4583115"/>
          </a:xfrm>
        </p:grpSpPr>
        <p:sp>
          <p:nvSpPr>
            <p:cNvPr id="8" name="Right Triangle 7"/>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095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4972382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C7B4F-64A3-4178-AB39-192FCD8CC57C}" type="datetimeFigureOut">
              <a:rPr lang="en-US" smtClean="0"/>
              <a:t>11/10/2014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EF543-C4B8-484C-A092-64252A3C78EE}" type="slidenum">
              <a:rPr lang="en-US" smtClean="0"/>
              <a:t>‹#›</a:t>
            </a:fld>
            <a:endParaRPr lang="en-US"/>
          </a:p>
        </p:txBody>
      </p:sp>
    </p:spTree>
    <p:extLst>
      <p:ext uri="{BB962C8B-B14F-4D97-AF65-F5344CB8AC3E}">
        <p14:creationId xmlns:p14="http://schemas.microsoft.com/office/powerpoint/2010/main" val="420498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5" r:id="rId6"/>
    <p:sldLayoutId id="2147483666" r:id="rId7"/>
    <p:sldLayoutId id="2147483651" r:id="rId8"/>
    <p:sldLayoutId id="2147483661" r:id="rId9"/>
    <p:sldLayoutId id="2147483664"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4000" smtClean="0"/>
              <a:t>Báo cáo niên luận</a:t>
            </a:r>
            <a:br>
              <a:rPr lang="en-US" sz="4000" smtClean="0"/>
            </a:br>
            <a:r>
              <a:rPr lang="en-US" smtClean="0">
                <a:solidFill>
                  <a:srgbClr val="00B050"/>
                </a:solidFill>
              </a:rPr>
              <a:t>Website Thông tin nhà trọ</a:t>
            </a:r>
            <a:endParaRPr lang="en-US">
              <a:solidFill>
                <a:srgbClr val="00B050"/>
              </a:solidFill>
            </a:endParaRPr>
          </a:p>
        </p:txBody>
      </p:sp>
      <p:sp>
        <p:nvSpPr>
          <p:cNvPr id="3" name="Subtitle 2"/>
          <p:cNvSpPr>
            <a:spLocks noGrp="1"/>
          </p:cNvSpPr>
          <p:nvPr>
            <p:ph type="subTitle" idx="1"/>
          </p:nvPr>
        </p:nvSpPr>
        <p:spPr/>
        <p:txBody>
          <a:bodyPr>
            <a:normAutofit lnSpcReduction="10000"/>
          </a:bodyPr>
          <a:lstStyle/>
          <a:p>
            <a:pPr algn="r"/>
            <a:r>
              <a:rPr lang="en-US" smtClean="0"/>
              <a:t>Nhóm 6</a:t>
            </a:r>
          </a:p>
          <a:p>
            <a:pPr algn="r"/>
            <a:r>
              <a:rPr lang="en-US" smtClean="0"/>
              <a:t>Lương Đức Duy</a:t>
            </a:r>
          </a:p>
          <a:p>
            <a:pPr algn="r"/>
            <a:r>
              <a:rPr lang="en-US" smtClean="0"/>
              <a:t>Ngô Minh Phương</a:t>
            </a:r>
          </a:p>
          <a:p>
            <a:pPr algn="r"/>
            <a:r>
              <a:rPr lang="en-US" smtClean="0"/>
              <a:t>Nguyễn Hoàng Đông</a:t>
            </a:r>
          </a:p>
        </p:txBody>
      </p:sp>
    </p:spTree>
    <p:extLst>
      <p:ext uri="{BB962C8B-B14F-4D97-AF65-F5344CB8AC3E}">
        <p14:creationId xmlns:p14="http://schemas.microsoft.com/office/powerpoint/2010/main" val="281022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pic>
        <p:nvPicPr>
          <p:cNvPr id="3" name="Content Placeholder 2"/>
          <p:cNvPicPr>
            <a:picLocks noGrp="1" noChangeAspect="1"/>
          </p:cNvPicPr>
          <p:nvPr>
            <p:ph idx="1"/>
          </p:nvPr>
        </p:nvPicPr>
        <p:blipFill>
          <a:blip r:embed="rId3"/>
          <a:stretch>
            <a:fillRect/>
          </a:stretch>
        </p:blipFill>
        <p:spPr>
          <a:xfrm>
            <a:off x="5574180" y="1444478"/>
            <a:ext cx="4498043" cy="490901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829" y="1850741"/>
            <a:ext cx="2400300" cy="142875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7201" y="4730864"/>
            <a:ext cx="3499557" cy="971343"/>
          </a:xfrm>
          <a:prstGeom prst="rect">
            <a:avLst/>
          </a:prstGeom>
        </p:spPr>
      </p:pic>
    </p:spTree>
    <p:extLst>
      <p:ext uri="{BB962C8B-B14F-4D97-AF65-F5344CB8AC3E}">
        <p14:creationId xmlns:p14="http://schemas.microsoft.com/office/powerpoint/2010/main" val="5655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smtClean="0">
                <a:solidFill>
                  <a:schemeClr val="tx1">
                    <a:lumMod val="50000"/>
                    <a:lumOff val="50000"/>
                  </a:schemeClr>
                </a:solidFill>
              </a:rPr>
              <a:t>Sản phẩm</a:t>
            </a:r>
            <a:br>
              <a:rPr lang="en-US" sz="4800" smtClean="0">
                <a:solidFill>
                  <a:schemeClr val="tx1">
                    <a:lumMod val="50000"/>
                    <a:lumOff val="50000"/>
                  </a:schemeClr>
                </a:solidFill>
              </a:rPr>
            </a:br>
            <a:r>
              <a:rPr lang="en-US" smtClean="0"/>
              <a:t>Website thông tin nhà trọ</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253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13" name="Text Placeholder 12"/>
          <p:cNvSpPr>
            <a:spLocks noGrp="1"/>
          </p:cNvSpPr>
          <p:nvPr>
            <p:ph type="body" idx="1"/>
          </p:nvPr>
        </p:nvSpPr>
        <p:spPr/>
        <p:txBody>
          <a:bodyPr/>
          <a:lstStyle/>
          <a:p>
            <a:r>
              <a:rPr lang="en-US" smtClean="0"/>
              <a:t>Mục tiêu</a:t>
            </a:r>
            <a:endParaRPr lang="en-US"/>
          </a:p>
        </p:txBody>
      </p:sp>
      <p:sp>
        <p:nvSpPr>
          <p:cNvPr id="5" name="Content Placeholder 4"/>
          <p:cNvSpPr>
            <a:spLocks noGrp="1"/>
          </p:cNvSpPr>
          <p:nvPr>
            <p:ph sz="half" idx="2"/>
          </p:nvPr>
        </p:nvSpPr>
        <p:spPr>
          <a:xfrm>
            <a:off x="839788" y="2505075"/>
            <a:ext cx="10514012" cy="3684588"/>
          </a:xfrm>
        </p:spPr>
        <p:txBody>
          <a:bodyPr/>
          <a:lstStyle/>
          <a:p>
            <a:pPr marL="0" lvl="0" indent="0">
              <a:buNone/>
            </a:pPr>
            <a:r>
              <a:rPr lang="en-US" b="1" smtClean="0"/>
              <a:t>“</a:t>
            </a:r>
            <a:r>
              <a:rPr lang="en-US" b="1"/>
              <a:t>Website thông tin nhà trọ”</a:t>
            </a:r>
            <a:r>
              <a:rPr lang="en-US"/>
              <a:t> </a:t>
            </a:r>
            <a:r>
              <a:rPr lang="vi-VN"/>
              <a:t>là hỗ trợ sinh viên  cũng như người lao động ở xa tìm kiếm nhà trọ trong suốt quá trong quá trình học tập và làm việc ở thành phố Cần </a:t>
            </a:r>
            <a:r>
              <a:rPr lang="vi-VN"/>
              <a:t>Thơ</a:t>
            </a:r>
            <a:r>
              <a:rPr lang="vi-VN" smtClean="0"/>
              <a:t>.</a:t>
            </a: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89003"/>
            <a:ext cx="2096911" cy="2096911"/>
          </a:xfrm>
          <a:prstGeom prst="rect">
            <a:avLst/>
          </a:prstGeom>
        </p:spPr>
      </p:pic>
      <p:grpSp>
        <p:nvGrpSpPr>
          <p:cNvPr id="14" name="Group 13"/>
          <p:cNvGrpSpPr/>
          <p:nvPr/>
        </p:nvGrpSpPr>
        <p:grpSpPr>
          <a:xfrm>
            <a:off x="4640575" y="3989003"/>
            <a:ext cx="6713225" cy="2200660"/>
            <a:chOff x="4013537" y="3989003"/>
            <a:chExt cx="6713225" cy="220066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3537" y="3989003"/>
              <a:ext cx="2200660" cy="2200660"/>
            </a:xfrm>
            <a:prstGeom prst="rect">
              <a:avLst/>
            </a:prstGeom>
          </p:spPr>
        </p:pic>
        <p:sp>
          <p:nvSpPr>
            <p:cNvPr id="12" name="TextBox 11"/>
            <p:cNvSpPr txBox="1"/>
            <p:nvPr/>
          </p:nvSpPr>
          <p:spPr>
            <a:xfrm>
              <a:off x="6310488" y="4652737"/>
              <a:ext cx="4416274" cy="769441"/>
            </a:xfrm>
            <a:prstGeom prst="rect">
              <a:avLst/>
            </a:prstGeom>
            <a:noFill/>
          </p:spPr>
          <p:txBody>
            <a:bodyPr wrap="none" rtlCol="0">
              <a:spAutoFit/>
            </a:bodyPr>
            <a:lstStyle/>
            <a:p>
              <a:r>
                <a:rPr lang="en-US" sz="4400" smtClean="0">
                  <a:solidFill>
                    <a:schemeClr val="bg1">
                      <a:lumMod val="65000"/>
                    </a:schemeClr>
                  </a:solidFill>
                  <a:latin typeface="Helvetica" pitchFamily="50" charset="0"/>
                  <a:ea typeface="Helvetica" pitchFamily="50" charset="0"/>
                  <a:cs typeface="Helvetica" pitchFamily="50" charset="0"/>
                </a:rPr>
                <a:t>Nhà trọ </a:t>
              </a:r>
              <a:r>
                <a:rPr lang="en-US" sz="4400" smtClean="0">
                  <a:latin typeface="Helvetica" pitchFamily="50" charset="0"/>
                  <a:ea typeface="Helvetica" pitchFamily="50" charset="0"/>
                  <a:cs typeface="Helvetica" pitchFamily="50" charset="0"/>
                </a:rPr>
                <a:t>Cần Thơ</a:t>
              </a:r>
              <a:endParaRPr lang="en-US" sz="4400">
                <a:latin typeface="Helvetica" pitchFamily="50" charset="0"/>
                <a:ea typeface="Helvetica" pitchFamily="50" charset="0"/>
                <a:cs typeface="Helvetica" pitchFamily="50" charset="0"/>
              </a:endParaRPr>
            </a:p>
          </p:txBody>
        </p:sp>
      </p:grpSp>
    </p:spTree>
    <p:extLst>
      <p:ext uri="{BB962C8B-B14F-4D97-AF65-F5344CB8AC3E}">
        <p14:creationId xmlns:p14="http://schemas.microsoft.com/office/powerpoint/2010/main" val="4243196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21" name="Text Placeholder 20"/>
          <p:cNvSpPr>
            <a:spLocks noGrp="1"/>
          </p:cNvSpPr>
          <p:nvPr>
            <p:ph type="body" idx="1"/>
          </p:nvPr>
        </p:nvSpPr>
        <p:spPr/>
        <p:txBody>
          <a:bodyPr/>
          <a:lstStyle/>
          <a:p>
            <a:r>
              <a:rPr lang="en-US" smtClean="0"/>
              <a:t>Nhóm người dùng</a:t>
            </a:r>
            <a:endParaRPr lang="en-US"/>
          </a:p>
        </p:txBody>
      </p:sp>
      <p:sp>
        <p:nvSpPr>
          <p:cNvPr id="22" name="Content Placeholder 21"/>
          <p:cNvSpPr>
            <a:spLocks noGrp="1"/>
          </p:cNvSpPr>
          <p:nvPr>
            <p:ph sz="half" idx="2"/>
          </p:nvPr>
        </p:nvSpPr>
        <p:spPr/>
        <p:txBody>
          <a:bodyPr/>
          <a:lstStyle/>
          <a:p>
            <a:endParaRPr lang="en-US"/>
          </a:p>
        </p:txBody>
      </p:sp>
      <p:grpSp>
        <p:nvGrpSpPr>
          <p:cNvPr id="18" name="Group 17"/>
          <p:cNvGrpSpPr/>
          <p:nvPr/>
        </p:nvGrpSpPr>
        <p:grpSpPr>
          <a:xfrm>
            <a:off x="945895" y="2857499"/>
            <a:ext cx="2488793" cy="3138781"/>
            <a:chOff x="945895" y="2857499"/>
            <a:chExt cx="2488793" cy="3138781"/>
          </a:xfrm>
        </p:grpSpPr>
        <p:pic>
          <p:nvPicPr>
            <p:cNvPr id="9" name="Picture 8"/>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5895" y="2857499"/>
              <a:ext cx="2488793" cy="2488793"/>
            </a:xfrm>
            <a:prstGeom prst="rect">
              <a:avLst/>
            </a:prstGeom>
          </p:spPr>
        </p:pic>
        <p:sp>
          <p:nvSpPr>
            <p:cNvPr id="4" name="TextBox 3"/>
            <p:cNvSpPr txBox="1"/>
            <p:nvPr/>
          </p:nvSpPr>
          <p:spPr>
            <a:xfrm>
              <a:off x="1689193" y="5534615"/>
              <a:ext cx="1002197" cy="461665"/>
            </a:xfrm>
            <a:prstGeom prst="rect">
              <a:avLst/>
            </a:prstGeom>
            <a:noFill/>
          </p:spPr>
          <p:txBody>
            <a:bodyPr wrap="none" rtlCol="0">
              <a:spAutoFit/>
            </a:bodyPr>
            <a:lstStyle/>
            <a:p>
              <a:r>
                <a:rPr lang="en-US" sz="2400" smtClean="0"/>
                <a:t>Admin</a:t>
              </a:r>
              <a:endParaRPr lang="en-US" sz="2400"/>
            </a:p>
          </p:txBody>
        </p:sp>
      </p:grpSp>
      <p:grpSp>
        <p:nvGrpSpPr>
          <p:cNvPr id="19" name="Group 18"/>
          <p:cNvGrpSpPr/>
          <p:nvPr/>
        </p:nvGrpSpPr>
        <p:grpSpPr>
          <a:xfrm>
            <a:off x="4905451" y="2857499"/>
            <a:ext cx="2488793" cy="3138781"/>
            <a:chOff x="4850016" y="2857499"/>
            <a:chExt cx="2488793" cy="3138781"/>
          </a:xfrm>
        </p:grpSpPr>
        <p:pic>
          <p:nvPicPr>
            <p:cNvPr id="13" name="Picture 12"/>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50016" y="2857499"/>
              <a:ext cx="2488793" cy="2488793"/>
            </a:xfrm>
            <a:prstGeom prst="rect">
              <a:avLst/>
            </a:prstGeom>
          </p:spPr>
        </p:pic>
        <p:sp>
          <p:nvSpPr>
            <p:cNvPr id="15" name="TextBox 14"/>
            <p:cNvSpPr txBox="1"/>
            <p:nvPr/>
          </p:nvSpPr>
          <p:spPr>
            <a:xfrm>
              <a:off x="5312788" y="5534615"/>
              <a:ext cx="1563248" cy="461665"/>
            </a:xfrm>
            <a:prstGeom prst="rect">
              <a:avLst/>
            </a:prstGeom>
            <a:noFill/>
          </p:spPr>
          <p:txBody>
            <a:bodyPr wrap="none" rtlCol="0">
              <a:spAutoFit/>
            </a:bodyPr>
            <a:lstStyle/>
            <a:p>
              <a:r>
                <a:rPr lang="en-US" sz="2400" smtClean="0"/>
                <a:t>Thành viên</a:t>
              </a:r>
              <a:endParaRPr lang="en-US" sz="2400"/>
            </a:p>
          </p:txBody>
        </p:sp>
      </p:grpSp>
      <p:grpSp>
        <p:nvGrpSpPr>
          <p:cNvPr id="20" name="Group 19"/>
          <p:cNvGrpSpPr/>
          <p:nvPr/>
        </p:nvGrpSpPr>
        <p:grpSpPr>
          <a:xfrm>
            <a:off x="8865007" y="2867024"/>
            <a:ext cx="2488793" cy="3129256"/>
            <a:chOff x="9230424" y="2867024"/>
            <a:chExt cx="2488793" cy="3129256"/>
          </a:xfrm>
        </p:grpSpPr>
        <p:pic>
          <p:nvPicPr>
            <p:cNvPr id="14" name="Picture 13"/>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Props>
                </a:ext>
                <a:ext uri="{28A0092B-C50C-407E-A947-70E740481C1C}">
                  <a14:useLocalDpi xmlns:a14="http://schemas.microsoft.com/office/drawing/2010/main" val="0"/>
                </a:ext>
              </a:extLst>
            </a:blip>
            <a:stretch>
              <a:fillRect/>
            </a:stretch>
          </p:blipFill>
          <p:spPr>
            <a:xfrm>
              <a:off x="9230424" y="2867024"/>
              <a:ext cx="2488793" cy="2488793"/>
            </a:xfrm>
            <a:prstGeom prst="rect">
              <a:avLst/>
            </a:prstGeom>
          </p:spPr>
        </p:pic>
        <p:sp>
          <p:nvSpPr>
            <p:cNvPr id="17" name="TextBox 16"/>
            <p:cNvSpPr txBox="1"/>
            <p:nvPr/>
          </p:nvSpPr>
          <p:spPr>
            <a:xfrm>
              <a:off x="9318093" y="5534615"/>
              <a:ext cx="2313454" cy="461665"/>
            </a:xfrm>
            <a:prstGeom prst="rect">
              <a:avLst/>
            </a:prstGeom>
            <a:noFill/>
          </p:spPr>
          <p:txBody>
            <a:bodyPr wrap="none" rtlCol="0">
              <a:spAutoFit/>
            </a:bodyPr>
            <a:lstStyle/>
            <a:p>
              <a:r>
                <a:rPr lang="en-US" sz="2400" smtClean="0"/>
                <a:t>Thành viên tự do</a:t>
              </a:r>
              <a:endParaRPr lang="en-US" sz="2400"/>
            </a:p>
          </p:txBody>
        </p:sp>
      </p:grpSp>
    </p:spTree>
    <p:extLst>
      <p:ext uri="{BB962C8B-B14F-4D97-AF65-F5344CB8AC3E}">
        <p14:creationId xmlns:p14="http://schemas.microsoft.com/office/powerpoint/2010/main" val="3050386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Chức năng</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9307099"/>
              </p:ext>
            </p:extLst>
          </p:nvPr>
        </p:nvGraphicFramePr>
        <p:xfrm>
          <a:off x="838200" y="1489195"/>
          <a:ext cx="10515600" cy="49885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mtClean="0"/>
                        <a:t>Chức</a:t>
                      </a:r>
                      <a:r>
                        <a:rPr lang="en-US" baseline="0" smtClean="0"/>
                        <a:t> năng</a:t>
                      </a:r>
                      <a:endParaRPr lang="en-US"/>
                    </a:p>
                  </a:txBody>
                  <a:tcPr/>
                </a:tc>
                <a:tc>
                  <a:txBody>
                    <a:bodyPr/>
                    <a:lstStyle/>
                    <a:p>
                      <a:r>
                        <a:rPr lang="en-US" smtClean="0"/>
                        <a:t>Tác</a:t>
                      </a:r>
                      <a:r>
                        <a:rPr lang="en-US" baseline="0" smtClean="0"/>
                        <a:t> giả</a:t>
                      </a:r>
                      <a:endParaRPr lang="en-US"/>
                    </a:p>
                  </a:txBody>
                  <a:tcPr/>
                </a:tc>
              </a:tr>
              <a:tr h="370840">
                <a:tc>
                  <a:txBody>
                    <a:bodyPr/>
                    <a:lstStyle/>
                    <a:p>
                      <a:r>
                        <a:rPr lang="en-US" smtClean="0"/>
                        <a:t>Tìm</a:t>
                      </a:r>
                      <a:r>
                        <a:rPr lang="en-US" baseline="0" smtClean="0"/>
                        <a:t> kiếm nhà trọ</a:t>
                      </a:r>
                      <a:endParaRPr lang="en-US"/>
                    </a:p>
                  </a:txBody>
                  <a:tcPr/>
                </a:tc>
                <a:tc rowSpan="4">
                  <a:txBody>
                    <a:bodyPr/>
                    <a:lstStyle/>
                    <a:p>
                      <a:r>
                        <a:rPr lang="en-US" smtClean="0"/>
                        <a:t>Lương</a:t>
                      </a:r>
                      <a:r>
                        <a:rPr lang="en-US" baseline="0" smtClean="0"/>
                        <a:t> Đức Duy</a:t>
                      </a:r>
                      <a:endParaRPr lang="en-US"/>
                    </a:p>
                  </a:txBody>
                  <a:tcPr/>
                </a:tc>
              </a:tr>
              <a:tr h="370840">
                <a:tc>
                  <a:txBody>
                    <a:bodyPr/>
                    <a:lstStyle/>
                    <a:p>
                      <a:r>
                        <a:rPr lang="en-US" smtClean="0"/>
                        <a:t>Yêu</a:t>
                      </a:r>
                      <a:r>
                        <a:rPr lang="en-US" baseline="0" smtClean="0"/>
                        <a:t> cầu đăng thông tin nhà trọ</a:t>
                      </a:r>
                      <a:endParaRPr lang="en-US"/>
                    </a:p>
                  </a:txBody>
                  <a:tcPr/>
                </a:tc>
                <a:tc vMerge="1">
                  <a:txBody>
                    <a:bodyPr/>
                    <a:lstStyle/>
                    <a:p>
                      <a:endParaRPr lang="en-US"/>
                    </a:p>
                  </a:txBody>
                  <a:tcPr/>
                </a:tc>
              </a:tr>
              <a:tr h="370840">
                <a:tc>
                  <a:txBody>
                    <a:bodyPr/>
                    <a:lstStyle/>
                    <a:p>
                      <a:r>
                        <a:rPr lang="en-US" smtClean="0"/>
                        <a:t>Xem thông</a:t>
                      </a:r>
                      <a:r>
                        <a:rPr lang="en-US" baseline="0" smtClean="0"/>
                        <a:t> tin nhà trọ: like, bình luận</a:t>
                      </a:r>
                      <a:endParaRPr lang="en-US"/>
                    </a:p>
                  </a:txBody>
                  <a:tcPr/>
                </a:tc>
                <a:tc vMerge="1">
                  <a:txBody>
                    <a:bodyPr/>
                    <a:lstStyle/>
                    <a:p>
                      <a:endParaRPr lang="en-US"/>
                    </a:p>
                  </a:txBody>
                  <a:tcPr/>
                </a:tc>
              </a:tr>
              <a:tr h="370840">
                <a:tc>
                  <a:txBody>
                    <a:bodyPr/>
                    <a:lstStyle/>
                    <a:p>
                      <a:r>
                        <a:rPr lang="en-US" smtClean="0"/>
                        <a:t>Sửa</a:t>
                      </a:r>
                      <a:r>
                        <a:rPr lang="en-US" baseline="0" smtClean="0"/>
                        <a:t> thông tin nhà trọ</a:t>
                      </a:r>
                      <a:endParaRPr lang="en-US"/>
                    </a:p>
                  </a:txBody>
                  <a:tcPr/>
                </a:tc>
                <a:tc vMerge="1">
                  <a:txBody>
                    <a:bodyPr/>
                    <a:lstStyle/>
                    <a:p>
                      <a:endParaRPr lang="en-US"/>
                    </a:p>
                  </a:txBody>
                  <a:tcPr/>
                </a:tc>
              </a:tr>
              <a:tr h="370840">
                <a:tc>
                  <a:txBody>
                    <a:bodyPr/>
                    <a:lstStyle/>
                    <a:p>
                      <a:r>
                        <a:rPr lang="en-US" baseline="0" smtClean="0"/>
                        <a:t>Đăng kí tài khoản</a:t>
                      </a:r>
                      <a:endParaRPr lang="en-US"/>
                    </a:p>
                  </a:txBody>
                  <a:tcPr/>
                </a:tc>
                <a:tc rowSpan="4">
                  <a:txBody>
                    <a:bodyPr/>
                    <a:lstStyle/>
                    <a:p>
                      <a:r>
                        <a:rPr lang="en-US" smtClean="0"/>
                        <a:t>Nguyễn</a:t>
                      </a:r>
                      <a:r>
                        <a:rPr lang="en-US" baseline="0" smtClean="0"/>
                        <a:t> Hoàng Đông</a:t>
                      </a:r>
                      <a:endParaRPr lang="en-US"/>
                    </a:p>
                  </a:txBody>
                  <a:tcPr/>
                </a:tc>
              </a:tr>
              <a:tr h="370840">
                <a:tc>
                  <a:txBody>
                    <a:bodyPr/>
                    <a:lstStyle/>
                    <a:p>
                      <a:r>
                        <a:rPr lang="en-US" smtClean="0"/>
                        <a:t>Sửa</a:t>
                      </a:r>
                      <a:r>
                        <a:rPr lang="en-US" baseline="0" smtClean="0"/>
                        <a:t> đổi thông tin tài khoản cá nhân</a:t>
                      </a:r>
                      <a:endParaRPr lang="en-US"/>
                    </a:p>
                  </a:txBody>
                  <a:tcPr/>
                </a:tc>
                <a:tc vMerge="1">
                  <a:txBody>
                    <a:bodyPr/>
                    <a:lstStyle/>
                    <a:p>
                      <a:endParaRPr lang="en-US"/>
                    </a:p>
                  </a:txBody>
                  <a:tcPr/>
                </a:tc>
              </a:tr>
              <a:tr h="370840">
                <a:tc>
                  <a:txBody>
                    <a:bodyPr/>
                    <a:lstStyle/>
                    <a:p>
                      <a:r>
                        <a:rPr lang="en-US" smtClean="0"/>
                        <a:t>Xem các</a:t>
                      </a:r>
                      <a:r>
                        <a:rPr lang="en-US" baseline="0" smtClean="0"/>
                        <a:t> nhà trọ đã đăng của thành viên</a:t>
                      </a:r>
                      <a:endParaRPr lang="en-US"/>
                    </a:p>
                  </a:txBody>
                  <a:tcPr/>
                </a:tc>
                <a:tc vMerge="1">
                  <a:txBody>
                    <a:bodyPr/>
                    <a:lstStyle/>
                    <a:p>
                      <a:endParaRPr lang="en-US"/>
                    </a:p>
                  </a:txBody>
                  <a:tcPr/>
                </a:tc>
              </a:tr>
              <a:tr h="370840">
                <a:tc>
                  <a:txBody>
                    <a:bodyPr/>
                    <a:lstStyle/>
                    <a:p>
                      <a:r>
                        <a:rPr lang="en-US" smtClean="0"/>
                        <a:t>Xóa</a:t>
                      </a:r>
                      <a:r>
                        <a:rPr lang="en-US" baseline="0" smtClean="0"/>
                        <a:t> nhà trọ của thành viên</a:t>
                      </a:r>
                      <a:endParaRPr lang="en-US"/>
                    </a:p>
                  </a:txBody>
                  <a:tcPr/>
                </a:tc>
                <a:tc vMerge="1">
                  <a:txBody>
                    <a:bodyPr/>
                    <a:lstStyle/>
                    <a:p>
                      <a:endParaRPr lang="en-US"/>
                    </a:p>
                  </a:txBody>
                  <a:tcPr/>
                </a:tc>
              </a:tr>
              <a:tr h="370840">
                <a:tc>
                  <a:txBody>
                    <a:bodyPr/>
                    <a:lstStyle/>
                    <a:p>
                      <a:r>
                        <a:rPr lang="en-US" sz="1800" kern="1200" smtClean="0">
                          <a:solidFill>
                            <a:schemeClr val="dk1"/>
                          </a:solidFill>
                          <a:effectLst/>
                          <a:latin typeface="+mn-lt"/>
                          <a:ea typeface="+mn-ea"/>
                          <a:cs typeface="+mn-cs"/>
                        </a:rPr>
                        <a:t>Xác nhận yêu cầu đăng thông tin nhà trọ</a:t>
                      </a:r>
                      <a:endParaRPr lang="en-US"/>
                    </a:p>
                  </a:txBody>
                  <a:tcPr/>
                </a:tc>
                <a:tc rowSpan="3">
                  <a:txBody>
                    <a:bodyPr/>
                    <a:lstStyle/>
                    <a:p>
                      <a:r>
                        <a:rPr lang="en-US" smtClean="0"/>
                        <a:t>Ngô</a:t>
                      </a:r>
                      <a:r>
                        <a:rPr lang="en-US" baseline="0" smtClean="0"/>
                        <a:t> Minh Phương</a:t>
                      </a:r>
                      <a:endParaRPr lang="en-US"/>
                    </a:p>
                  </a:txBody>
                  <a:tcPr/>
                </a:tc>
              </a:tr>
              <a:tr h="370840">
                <a:tc>
                  <a:txBody>
                    <a:bodyPr/>
                    <a:lstStyle/>
                    <a:p>
                      <a:r>
                        <a:rPr lang="en-US" sz="1800" kern="1200" smtClean="0">
                          <a:solidFill>
                            <a:schemeClr val="dk1"/>
                          </a:solidFill>
                          <a:effectLst/>
                          <a:latin typeface="+mn-lt"/>
                          <a:ea typeface="+mn-ea"/>
                          <a:cs typeface="+mn-cs"/>
                        </a:rPr>
                        <a:t>Quản</a:t>
                      </a:r>
                      <a:r>
                        <a:rPr lang="en-US" sz="1800" kern="1200" baseline="0" smtClean="0">
                          <a:solidFill>
                            <a:schemeClr val="dk1"/>
                          </a:solidFill>
                          <a:effectLst/>
                          <a:latin typeface="+mn-lt"/>
                          <a:ea typeface="+mn-ea"/>
                          <a:cs typeface="+mn-cs"/>
                        </a:rPr>
                        <a:t> lý</a:t>
                      </a:r>
                      <a:r>
                        <a:rPr lang="en-US" sz="1800" kern="1200" smtClean="0">
                          <a:solidFill>
                            <a:schemeClr val="dk1"/>
                          </a:solidFill>
                          <a:effectLst/>
                          <a:latin typeface="+mn-lt"/>
                          <a:ea typeface="+mn-ea"/>
                          <a:cs typeface="+mn-cs"/>
                        </a:rPr>
                        <a:t> </a:t>
                      </a:r>
                      <a:r>
                        <a:rPr lang="en-US" sz="1800" kern="1200" smtClean="0">
                          <a:solidFill>
                            <a:schemeClr val="dk1"/>
                          </a:solidFill>
                          <a:effectLst/>
                          <a:latin typeface="+mn-lt"/>
                          <a:ea typeface="+mn-ea"/>
                          <a:cs typeface="+mn-cs"/>
                        </a:rPr>
                        <a:t>thành viên: tìm</a:t>
                      </a:r>
                      <a:r>
                        <a:rPr lang="en-US" sz="1800" kern="1200" baseline="0" smtClean="0">
                          <a:solidFill>
                            <a:schemeClr val="dk1"/>
                          </a:solidFill>
                          <a:effectLst/>
                          <a:latin typeface="+mn-lt"/>
                          <a:ea typeface="+mn-ea"/>
                          <a:cs typeface="+mn-cs"/>
                        </a:rPr>
                        <a:t> kiếm, xem hồ sơ, xóa thành viên</a:t>
                      </a:r>
                      <a:endParaRPr lang="en-US"/>
                    </a:p>
                  </a:txBody>
                  <a:tcPr/>
                </a:tc>
                <a:tc vMerge="1">
                  <a:txBody>
                    <a:bodyPr/>
                    <a:lstStyle/>
                    <a:p>
                      <a:endParaRPr lang="en-US"/>
                    </a:p>
                  </a:txBody>
                  <a:tcPr/>
                </a:tc>
              </a:tr>
              <a:tr h="370840">
                <a:tc>
                  <a:txBody>
                    <a:bodyPr/>
                    <a:lstStyle/>
                    <a:p>
                      <a:r>
                        <a:rPr lang="en-US" smtClean="0"/>
                        <a:t>Thống</a:t>
                      </a:r>
                      <a:r>
                        <a:rPr lang="en-US" baseline="0" smtClean="0"/>
                        <a:t> kê nhà trọ: tìm kiếm, xem thông tin nhà trọ, xóa nhà trọ</a:t>
                      </a:r>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416925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Demo</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113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p:txBody>
          <a:bodyPr/>
          <a:lstStyle/>
          <a:p>
            <a:endParaRPr lang="en-US"/>
          </a:p>
        </p:txBody>
      </p:sp>
      <p:sp>
        <p:nvSpPr>
          <p:cNvPr id="5" name="Oval 4"/>
          <p:cNvSpPr/>
          <p:nvPr/>
        </p:nvSpPr>
        <p:spPr>
          <a:xfrm>
            <a:off x="838200" y="2441275"/>
            <a:ext cx="2139351" cy="21393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Kế hoạch</a:t>
            </a:r>
            <a:endParaRPr lang="en-US"/>
          </a:p>
        </p:txBody>
      </p:sp>
      <p:sp>
        <p:nvSpPr>
          <p:cNvPr id="6" name="Oval 5"/>
          <p:cNvSpPr/>
          <p:nvPr/>
        </p:nvSpPr>
        <p:spPr>
          <a:xfrm>
            <a:off x="5026325" y="2441274"/>
            <a:ext cx="2139351" cy="21393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Mô hình</a:t>
            </a:r>
            <a:endParaRPr lang="en-US"/>
          </a:p>
        </p:txBody>
      </p:sp>
      <p:sp>
        <p:nvSpPr>
          <p:cNvPr id="7" name="Oval 6"/>
          <p:cNvSpPr/>
          <p:nvPr/>
        </p:nvSpPr>
        <p:spPr>
          <a:xfrm>
            <a:off x="9214449" y="2441274"/>
            <a:ext cx="2139351" cy="2139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Sản phẩm</a:t>
            </a:r>
            <a:endParaRPr lang="en-US"/>
          </a:p>
        </p:txBody>
      </p:sp>
    </p:spTree>
    <p:extLst>
      <p:ext uri="{BB962C8B-B14F-4D97-AF65-F5344CB8AC3E}">
        <p14:creationId xmlns:p14="http://schemas.microsoft.com/office/powerpoint/2010/main" val="92295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7061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Tổ chức nhóm phát triển</a:t>
            </a:r>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43683483"/>
              </p:ext>
            </p:extLst>
          </p:nvPr>
        </p:nvGraphicFramePr>
        <p:xfrm>
          <a:off x="839788" y="2505075"/>
          <a:ext cx="10514012"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8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Đảm bảo chất lượng</a:t>
            </a:r>
            <a:endParaRPr lang="en-US"/>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21688" y="3124152"/>
            <a:ext cx="1905000" cy="1857375"/>
          </a:xfrm>
        </p:spPr>
      </p:pic>
      <p:sp>
        <p:nvSpPr>
          <p:cNvPr id="5" name="TextBox 4"/>
          <p:cNvSpPr txBox="1"/>
          <p:nvPr/>
        </p:nvSpPr>
        <p:spPr>
          <a:xfrm>
            <a:off x="839788" y="3729674"/>
            <a:ext cx="2177327" cy="646331"/>
          </a:xfrm>
          <a:prstGeom prst="rect">
            <a:avLst/>
          </a:prstGeom>
          <a:noFill/>
        </p:spPr>
        <p:txBody>
          <a:bodyPr wrap="none" rtlCol="0">
            <a:spAutoFit/>
          </a:bodyPr>
          <a:lstStyle/>
          <a:p>
            <a:r>
              <a:rPr lang="en-US" sz="3600" smtClean="0"/>
              <a:t>Checkstyle</a:t>
            </a:r>
            <a:endParaRPr lang="en-US" sz="360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61" y="3727691"/>
            <a:ext cx="1625741" cy="650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74" y="3006726"/>
            <a:ext cx="2092226" cy="2092226"/>
          </a:xfrm>
          <a:prstGeom prst="rect">
            <a:avLst/>
          </a:prstGeom>
        </p:spPr>
      </p:pic>
    </p:spTree>
    <p:extLst>
      <p:ext uri="{BB962C8B-B14F-4D97-AF65-F5344CB8AC3E}">
        <p14:creationId xmlns:p14="http://schemas.microsoft.com/office/powerpoint/2010/main" val="154227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a:t>
            </a:r>
            <a:endParaRPr lang="en-US"/>
          </a:p>
        </p:txBody>
      </p:sp>
      <p:sp>
        <p:nvSpPr>
          <p:cNvPr id="3" name="Text Placeholder 2"/>
          <p:cNvSpPr>
            <a:spLocks noGrp="1"/>
          </p:cNvSpPr>
          <p:nvPr>
            <p:ph type="body" idx="1"/>
          </p:nvPr>
        </p:nvSpPr>
        <p:spPr/>
        <p:txBody>
          <a:bodyPr/>
          <a:lstStyle/>
          <a:p>
            <a:r>
              <a:rPr lang="en-US" smtClean="0"/>
              <a:t>Quản lý cấu hình</a:t>
            </a:r>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4544" y="2725738"/>
            <a:ext cx="5524500" cy="2190750"/>
          </a:xfrm>
        </p:spPr>
      </p:pic>
      <p:sp>
        <p:nvSpPr>
          <p:cNvPr id="4" name="Rectangle 3"/>
          <p:cNvSpPr/>
          <p:nvPr/>
        </p:nvSpPr>
        <p:spPr>
          <a:xfrm>
            <a:off x="3939472" y="5137151"/>
            <a:ext cx="4314643" cy="400110"/>
          </a:xfrm>
          <a:prstGeom prst="rect">
            <a:avLst/>
          </a:prstGeom>
        </p:spPr>
        <p:txBody>
          <a:bodyPr wrap="none">
            <a:spAutoFit/>
          </a:bodyPr>
          <a:lstStyle/>
          <a:p>
            <a:r>
              <a:rPr lang="en-US" sz="2000"/>
              <a:t>https://github.com/duduct/NienLuan4/</a:t>
            </a:r>
          </a:p>
        </p:txBody>
      </p:sp>
    </p:spTree>
    <p:extLst>
      <p:ext uri="{BB962C8B-B14F-4D97-AF65-F5344CB8AC3E}">
        <p14:creationId xmlns:p14="http://schemas.microsoft.com/office/powerpoint/2010/main" val="84797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chi tiết</a:t>
            </a:r>
            <a:endParaRPr lang="en-US"/>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3650195248"/>
              </p:ext>
            </p:extLst>
          </p:nvPr>
        </p:nvGraphicFramePr>
        <p:xfrm>
          <a:off x="974785" y="1681665"/>
          <a:ext cx="9808234" cy="3921565"/>
        </p:xfrm>
        <a:graphic>
          <a:graphicData uri="http://schemas.openxmlformats.org/drawingml/2006/table">
            <a:tbl>
              <a:tblPr firstRow="1" bandRow="1">
                <a:tableStyleId>{5C22544A-7EE6-4342-B048-85BDC9FD1C3A}</a:tableStyleId>
              </a:tblPr>
              <a:tblGrid>
                <a:gridCol w="4623758"/>
                <a:gridCol w="5184476"/>
              </a:tblGrid>
              <a:tr h="152326">
                <a:tc>
                  <a:txBody>
                    <a:bodyPr/>
                    <a:lstStyle/>
                    <a:p>
                      <a:pPr algn="ctr">
                        <a:lnSpc>
                          <a:spcPct val="107000"/>
                        </a:lnSpc>
                        <a:spcBef>
                          <a:spcPts val="600"/>
                        </a:spcBef>
                        <a:spcAft>
                          <a:spcPts val="600"/>
                        </a:spcAft>
                      </a:pPr>
                      <a:r>
                        <a:rPr lang="en-US" sz="1800">
                          <a:effectLst/>
                        </a:rPr>
                        <a:t>Tuần bắt đầu - kết thúc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07000"/>
                        </a:lnSpc>
                        <a:spcBef>
                          <a:spcPts val="600"/>
                        </a:spcBef>
                        <a:spcAft>
                          <a:spcPts val="600"/>
                        </a:spcAft>
                      </a:pPr>
                      <a:r>
                        <a:rPr lang="en-US" sz="1800">
                          <a:effectLst/>
                        </a:rPr>
                        <a:t>Tên công việc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694217">
                <a:tc>
                  <a:txBody>
                    <a:bodyPr/>
                    <a:lstStyle/>
                    <a:p>
                      <a:pPr algn="ctr">
                        <a:lnSpc>
                          <a:spcPct val="107000"/>
                        </a:lnSpc>
                        <a:spcBef>
                          <a:spcPts val="600"/>
                        </a:spcBef>
                        <a:spcAft>
                          <a:spcPts val="600"/>
                        </a:spcAft>
                      </a:pPr>
                      <a:r>
                        <a:rPr lang="en-US" sz="1800" smtClean="0">
                          <a:effectLst/>
                        </a:rPr>
                        <a:t>3 </a:t>
                      </a:r>
                      <a:r>
                        <a:rPr lang="en-US" sz="1800">
                          <a:effectLst/>
                        </a:rPr>
                        <a:t>- 3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lịch phân công</a:t>
                      </a:r>
                    </a:p>
                    <a:p>
                      <a:pPr>
                        <a:lnSpc>
                          <a:spcPct val="107000"/>
                        </a:lnSpc>
                        <a:spcBef>
                          <a:spcPts val="600"/>
                        </a:spcBef>
                        <a:spcAft>
                          <a:spcPts val="600"/>
                        </a:spcAft>
                      </a:pPr>
                      <a:r>
                        <a:rPr lang="en-US" sz="1800" smtClean="0">
                          <a:effectLst/>
                        </a:rPr>
                        <a:t>Lập </a:t>
                      </a:r>
                      <a:r>
                        <a:rPr lang="en-US" sz="1800">
                          <a:effectLst/>
                        </a:rPr>
                        <a:t>kế hoạch thực </a:t>
                      </a:r>
                      <a:r>
                        <a:rPr lang="en-US" sz="1800" smtClean="0">
                          <a:effectLst/>
                        </a:rPr>
                        <a:t>hiện</a:t>
                      </a:r>
                      <a:r>
                        <a:rPr lang="en-US" sz="1800">
                          <a:effectLst/>
                        </a:rPr>
                        <a:t>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965163">
                <a:tc>
                  <a:txBody>
                    <a:bodyPr/>
                    <a:lstStyle/>
                    <a:p>
                      <a:pPr algn="ctr">
                        <a:lnSpc>
                          <a:spcPct val="107000"/>
                        </a:lnSpc>
                        <a:spcBef>
                          <a:spcPts val="600"/>
                        </a:spcBef>
                        <a:spcAft>
                          <a:spcPts val="600"/>
                        </a:spcAft>
                      </a:pPr>
                      <a:r>
                        <a:rPr lang="en-US" sz="1800">
                          <a:effectLst/>
                        </a:rPr>
                        <a:t>4 - 5</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bản đặc tả yêu cầu phần mềm.</a:t>
                      </a:r>
                    </a:p>
                    <a:p>
                      <a:pPr>
                        <a:lnSpc>
                          <a:spcPct val="107000"/>
                        </a:lnSpc>
                        <a:spcBef>
                          <a:spcPts val="600"/>
                        </a:spcBef>
                        <a:spcAft>
                          <a:spcPts val="600"/>
                        </a:spcAft>
                      </a:pPr>
                      <a:r>
                        <a:rPr lang="en-US" sz="1800" smtClean="0">
                          <a:effectLst/>
                        </a:rPr>
                        <a:t>Lập </a:t>
                      </a:r>
                      <a:r>
                        <a:rPr lang="en-US" sz="1800">
                          <a:effectLst/>
                        </a:rPr>
                        <a:t>high level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67348">
                <a:tc>
                  <a:txBody>
                    <a:bodyPr/>
                    <a:lstStyle/>
                    <a:p>
                      <a:pPr algn="ctr">
                        <a:lnSpc>
                          <a:spcPct val="107000"/>
                        </a:lnSpc>
                        <a:spcBef>
                          <a:spcPts val="600"/>
                        </a:spcBef>
                        <a:spcAft>
                          <a:spcPts val="600"/>
                        </a:spcAft>
                      </a:pPr>
                      <a:r>
                        <a:rPr lang="en-US" sz="1800">
                          <a:effectLst/>
                        </a:rPr>
                        <a:t>6 - 7</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Viết </a:t>
                      </a:r>
                      <a:r>
                        <a:rPr lang="en-US" sz="1800">
                          <a:effectLst/>
                        </a:rPr>
                        <a:t>Detail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6979">
                <a:tc>
                  <a:txBody>
                    <a:bodyPr/>
                    <a:lstStyle/>
                    <a:p>
                      <a:pPr algn="ctr">
                        <a:lnSpc>
                          <a:spcPct val="107000"/>
                        </a:lnSpc>
                        <a:spcBef>
                          <a:spcPts val="600"/>
                        </a:spcBef>
                        <a:spcAft>
                          <a:spcPts val="600"/>
                        </a:spcAft>
                      </a:pPr>
                      <a:r>
                        <a:rPr lang="en-US" sz="1800">
                          <a:effectLst/>
                        </a:rPr>
                        <a:t>8 - 10</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Tạo </a:t>
                      </a:r>
                      <a:r>
                        <a:rPr lang="en-US" sz="1800">
                          <a:effectLst/>
                        </a:rPr>
                        <a:t>database</a:t>
                      </a:r>
                    </a:p>
                    <a:p>
                      <a:pPr>
                        <a:lnSpc>
                          <a:spcPct val="107000"/>
                        </a:lnSpc>
                        <a:spcBef>
                          <a:spcPts val="600"/>
                        </a:spcBef>
                        <a:spcAft>
                          <a:spcPts val="600"/>
                        </a:spcAft>
                      </a:pPr>
                      <a:r>
                        <a:rPr lang="en-US" sz="1800" smtClean="0">
                          <a:effectLst/>
                        </a:rPr>
                        <a:t>Lập </a:t>
                      </a:r>
                      <a:r>
                        <a:rPr lang="en-US" sz="1800">
                          <a:effectLst/>
                        </a:rPr>
                        <a:t>trình</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23272">
                <a:tc>
                  <a:txBody>
                    <a:bodyPr/>
                    <a:lstStyle/>
                    <a:p>
                      <a:pPr algn="ctr">
                        <a:lnSpc>
                          <a:spcPct val="107000"/>
                        </a:lnSpc>
                        <a:spcBef>
                          <a:spcPts val="600"/>
                        </a:spcBef>
                        <a:spcAft>
                          <a:spcPts val="600"/>
                        </a:spcAft>
                      </a:pPr>
                      <a:r>
                        <a:rPr lang="en-US" sz="1800">
                          <a:effectLst/>
                        </a:rPr>
                        <a:t>11 - 12</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tài liệu kiểm </a:t>
                      </a:r>
                      <a:r>
                        <a:rPr lang="en-US" sz="1800" smtClean="0">
                          <a:effectLst/>
                        </a:rPr>
                        <a:t>thử</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52326">
                <a:tc>
                  <a:txBody>
                    <a:bodyPr/>
                    <a:lstStyle/>
                    <a:p>
                      <a:pPr algn="ctr">
                        <a:lnSpc>
                          <a:spcPct val="107000"/>
                        </a:lnSpc>
                        <a:spcBef>
                          <a:spcPts val="600"/>
                        </a:spcBef>
                        <a:spcAft>
                          <a:spcPts val="600"/>
                        </a:spcAft>
                      </a:pPr>
                      <a:r>
                        <a:rPr lang="en-US" sz="1800">
                          <a:effectLst/>
                        </a:rPr>
                        <a:t>13 - 13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Chuẩn </a:t>
                      </a:r>
                      <a:r>
                        <a:rPr lang="en-US" sz="1800">
                          <a:effectLst/>
                        </a:rPr>
                        <a:t>bị cho việc báo cáo</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1339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96394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061152" y="2030052"/>
            <a:ext cx="6392310" cy="3948053"/>
          </a:xfrm>
          <a:prstGeom prst="rect">
            <a:avLst/>
          </a:prstGeom>
        </p:spPr>
      </p:pic>
    </p:spTree>
    <p:extLst>
      <p:ext uri="{BB962C8B-B14F-4D97-AF65-F5344CB8AC3E}">
        <p14:creationId xmlns:p14="http://schemas.microsoft.com/office/powerpoint/2010/main" val="586529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ien luan 4">
      <a:dk1>
        <a:sysClr val="windowText" lastClr="000000"/>
      </a:dk1>
      <a:lt1>
        <a:sysClr val="window" lastClr="FFFFFF"/>
      </a:lt1>
      <a:dk2>
        <a:srgbClr val="44546A"/>
      </a:dk2>
      <a:lt2>
        <a:srgbClr val="E7E6E6"/>
      </a:lt2>
      <a:accent1>
        <a:srgbClr val="00B050"/>
      </a:accent1>
      <a:accent2>
        <a:srgbClr val="0070C0"/>
      </a:accent2>
      <a:accent3>
        <a:srgbClr val="00B0F0"/>
      </a:accent3>
      <a:accent4>
        <a:srgbClr val="FFC000"/>
      </a:accent4>
      <a:accent5>
        <a:srgbClr val="C00000"/>
      </a:accent5>
      <a:accent6>
        <a:srgbClr val="6F3B5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916</Words>
  <Application>Microsoft Office PowerPoint</Application>
  <PresentationFormat>Widescreen</PresentationFormat>
  <Paragraphs>106</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Times New Roman</vt:lpstr>
      <vt:lpstr>Office Theme</vt:lpstr>
      <vt:lpstr>Báo cáo niên luận Website Thông tin nhà trọ</vt:lpstr>
      <vt:lpstr>Nội dung chính</vt:lpstr>
      <vt:lpstr>Kế hoạch</vt:lpstr>
      <vt:lpstr>Kế hoạch</vt:lpstr>
      <vt:lpstr>Kế hoạch</vt:lpstr>
      <vt:lpstr>Kế hoạch</vt:lpstr>
      <vt:lpstr>Kế hoạch chi tiết</vt:lpstr>
      <vt:lpstr>Mô hình</vt:lpstr>
      <vt:lpstr>Mô hình</vt:lpstr>
      <vt:lpstr>Mô hình</vt:lpstr>
      <vt:lpstr>Sản phẩm Website thông tin nhà trọ</vt:lpstr>
      <vt:lpstr>Website thông tin nhà trọ</vt:lpstr>
      <vt:lpstr>Website thông tin nhà trọ</vt:lpstr>
      <vt:lpstr>Chức năng</vt:lpstr>
      <vt:lpstr>Demo</vt:lpstr>
    </vt:vector>
  </TitlesOfParts>
  <Company>Cần Thơ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 Duy Lương</dc:creator>
  <cp:lastModifiedBy>Đức Duy Lương</cp:lastModifiedBy>
  <cp:revision>42</cp:revision>
  <dcterms:created xsi:type="dcterms:W3CDTF">2014-11-10T03:01:29Z</dcterms:created>
  <dcterms:modified xsi:type="dcterms:W3CDTF">2014-11-10T08:34:43Z</dcterms:modified>
</cp:coreProperties>
</file>