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5651500" cy="8531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7" userDrawn="1">
          <p15:clr>
            <a:srgbClr val="A4A3A4"/>
          </p15:clr>
        </p15:guide>
        <p15:guide id="2" pos="1780" userDrawn="1">
          <p15:clr>
            <a:srgbClr val="A4A3A4"/>
          </p15:clr>
        </p15:guide>
        <p15:guide id="3" pos="79" userDrawn="1">
          <p15:clr>
            <a:srgbClr val="A4A3A4"/>
          </p15:clr>
        </p15:guide>
        <p15:guide id="4" pos="35" userDrawn="1">
          <p15:clr>
            <a:srgbClr val="A4A3A4"/>
          </p15:clr>
        </p15:guide>
        <p15:guide id="5" pos="128" userDrawn="1">
          <p15:clr>
            <a:srgbClr val="A4A3A4"/>
          </p15:clr>
        </p15:guide>
        <p15:guide id="6" pos="3529" userDrawn="1">
          <p15:clr>
            <a:srgbClr val="A4A3A4"/>
          </p15:clr>
        </p15:guide>
        <p15:guide id="7" orient="horz" pos="1140" userDrawn="1">
          <p15:clr>
            <a:srgbClr val="A4A3A4"/>
          </p15:clr>
        </p15:guide>
        <p15:guide id="8" orient="horz" pos="5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íntia Melchiori" initials="CM" lastIdx="1" clrIdx="0">
    <p:extLst>
      <p:ext uri="{19B8F6BF-5375-455C-9EA6-DF929625EA0E}">
        <p15:presenceInfo xmlns:p15="http://schemas.microsoft.com/office/powerpoint/2012/main" userId="04def5d28d1d8c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8AE"/>
    <a:srgbClr val="FFEEBD"/>
    <a:srgbClr val="FFF8E5"/>
    <a:srgbClr val="FFC122"/>
    <a:srgbClr val="292F61"/>
    <a:srgbClr val="F9F9F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2597" y="53"/>
      </p:cViewPr>
      <p:guideLst>
        <p:guide orient="horz" pos="2687"/>
        <p:guide pos="1780"/>
        <p:guide pos="79"/>
        <p:guide pos="35"/>
        <p:guide pos="128"/>
        <p:guide pos="3529"/>
        <p:guide orient="horz" pos="1140"/>
        <p:guide orient="horz" pos="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1">
            <a:extLst>
              <a:ext uri="{FF2B5EF4-FFF2-40B4-BE49-F238E27FC236}">
                <a16:creationId xmlns:a16="http://schemas.microsoft.com/office/drawing/2014/main" id="{FBDC09E0-97E5-44C1-8FAA-34557D86FACE}"/>
              </a:ext>
            </a:extLst>
          </p:cNvPr>
          <p:cNvSpPr/>
          <p:nvPr userDrawn="1"/>
        </p:nvSpPr>
        <p:spPr>
          <a:xfrm>
            <a:off x="52362" y="2137720"/>
            <a:ext cx="5548102" cy="3054039"/>
          </a:xfrm>
          <a:prstGeom prst="roundRect">
            <a:avLst>
              <a:gd name="adj" fmla="val 2402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Gotham" panose="02000504050000020004" pitchFamily="2" charset="0"/>
            </a:endParaRPr>
          </a:p>
        </p:txBody>
      </p:sp>
      <p:sp>
        <p:nvSpPr>
          <p:cNvPr id="8" name="Retângulo Arredondado 3">
            <a:extLst>
              <a:ext uri="{FF2B5EF4-FFF2-40B4-BE49-F238E27FC236}">
                <a16:creationId xmlns:a16="http://schemas.microsoft.com/office/drawing/2014/main" id="{4820EAD3-7205-424C-AD58-F85F7FEB9531}"/>
              </a:ext>
            </a:extLst>
          </p:cNvPr>
          <p:cNvSpPr/>
          <p:nvPr userDrawn="1"/>
        </p:nvSpPr>
        <p:spPr>
          <a:xfrm>
            <a:off x="42202" y="263381"/>
            <a:ext cx="5548103" cy="564660"/>
          </a:xfrm>
          <a:prstGeom prst="roundRect">
            <a:avLst>
              <a:gd name="adj" fmla="val 7179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900" b="1" dirty="0" smtClean="0">
                <a:solidFill>
                  <a:srgbClr val="37A8AE"/>
                </a:solidFill>
                <a:latin typeface="Gotham" panose="02000504050000020004" pitchFamily="2" charset="0"/>
              </a:rPr>
              <a:t>OBJETIVO: </a:t>
            </a:r>
            <a:r>
              <a:rPr lang="pt-BR" sz="900" dirty="0" smtClean="0">
                <a:solidFill>
                  <a:srgbClr val="292F61"/>
                </a:solidFill>
                <a:latin typeface="Gotham" panose="02000504050000020004" pitchFamily="2" charset="0"/>
              </a:rPr>
              <a:t>Estimar</a:t>
            </a:r>
            <a:r>
              <a:rPr lang="pt-BR" sz="900" baseline="0" dirty="0" smtClean="0">
                <a:solidFill>
                  <a:srgbClr val="292F61"/>
                </a:solidFill>
                <a:latin typeface="Gotham" panose="02000504050000020004" pitchFamily="2" charset="0"/>
              </a:rPr>
              <a:t> as tendência da taxa de desocupação do mercado de trabalho brasileiro  através dos efeitos da variação do volume do valor agregado antes e após o início da pandemia derivada da crise sanitária do COVID-19.</a:t>
            </a:r>
            <a:endParaRPr lang="pt-BR" sz="1400" dirty="0">
              <a:solidFill>
                <a:srgbClr val="37A8AE"/>
              </a:solidFill>
              <a:latin typeface="Gotham" panose="02000504050000020004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DDCCA2E-77FB-4068-983F-1989917B582F}"/>
              </a:ext>
            </a:extLst>
          </p:cNvPr>
          <p:cNvSpPr txBox="1"/>
          <p:nvPr userDrawn="1"/>
        </p:nvSpPr>
        <p:spPr>
          <a:xfrm>
            <a:off x="0" y="8757"/>
            <a:ext cx="565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rgbClr val="292F61"/>
                </a:solidFill>
                <a:latin typeface="Gotham" panose="02000504050000020004" pitchFamily="2" charset="0"/>
              </a:rPr>
              <a:t>RELATÓRIO DE AVALIAÇÃO DAS TENDÊNCIAS DE</a:t>
            </a:r>
            <a:r>
              <a:rPr lang="pt-BR" sz="900" b="1" baseline="0" dirty="0" smtClean="0">
                <a:solidFill>
                  <a:srgbClr val="292F61"/>
                </a:solidFill>
                <a:latin typeface="Gotham" panose="02000504050000020004" pitchFamily="2" charset="0"/>
              </a:rPr>
              <a:t> DESOCUPAÇÃO</a:t>
            </a:r>
            <a:endParaRPr lang="pt-BR" sz="900" b="1" dirty="0">
              <a:solidFill>
                <a:srgbClr val="37A8AE"/>
              </a:solidFill>
              <a:latin typeface="Gotham" panose="02000504050000020004" pitchFamily="2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83E640F-4882-4A44-B462-A5B1DD041F9D}"/>
              </a:ext>
            </a:extLst>
          </p:cNvPr>
          <p:cNvSpPr txBox="1"/>
          <p:nvPr userDrawn="1"/>
        </p:nvSpPr>
        <p:spPr>
          <a:xfrm>
            <a:off x="51698" y="2137720"/>
            <a:ext cx="5407780" cy="230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1" dirty="0" smtClean="0">
                <a:solidFill>
                  <a:srgbClr val="37A8AE"/>
                </a:solidFill>
                <a:latin typeface="Gotham" panose="02000504050000020004" pitchFamily="2" charset="0"/>
              </a:rPr>
              <a:t>Resultados para o Índice do volume trimestral do valor agregado</a:t>
            </a:r>
            <a:endParaRPr lang="pt-BR" sz="800" b="1" dirty="0">
              <a:solidFill>
                <a:srgbClr val="37A8AE"/>
              </a:solidFill>
              <a:latin typeface="Gotham" panose="02000504050000020004" pitchFamily="2" charset="0"/>
            </a:endParaRPr>
          </a:p>
        </p:txBody>
      </p:sp>
      <p:sp>
        <p:nvSpPr>
          <p:cNvPr id="56" name="Retângulo Arredondado 3">
            <a:extLst>
              <a:ext uri="{FF2B5EF4-FFF2-40B4-BE49-F238E27FC236}">
                <a16:creationId xmlns:a16="http://schemas.microsoft.com/office/drawing/2014/main" id="{4820EAD3-7205-424C-AD58-F85F7FEB9531}"/>
              </a:ext>
            </a:extLst>
          </p:cNvPr>
          <p:cNvSpPr/>
          <p:nvPr userDrawn="1"/>
        </p:nvSpPr>
        <p:spPr>
          <a:xfrm>
            <a:off x="51698" y="877526"/>
            <a:ext cx="5548103" cy="1203980"/>
          </a:xfrm>
          <a:prstGeom prst="roundRect">
            <a:avLst>
              <a:gd name="adj" fmla="val 7179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900" b="1" dirty="0" smtClean="0">
                <a:solidFill>
                  <a:srgbClr val="37A8AE"/>
                </a:solidFill>
                <a:latin typeface="Gotham" panose="02000504050000020004" pitchFamily="2" charset="0"/>
              </a:rPr>
              <a:t>METODOLOGIA:</a:t>
            </a:r>
            <a:r>
              <a:rPr lang="pt-BR" sz="900" b="1" baseline="0" dirty="0" smtClean="0">
                <a:solidFill>
                  <a:srgbClr val="37A8AE"/>
                </a:solidFill>
                <a:latin typeface="Gotham" panose="02000504050000020004" pitchFamily="2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dirty="0" smtClean="0">
                <a:solidFill>
                  <a:srgbClr val="292F61"/>
                </a:solidFill>
                <a:latin typeface="Gotham" panose="02000504050000020004" pitchFamily="2" charset="0"/>
              </a:rPr>
              <a:t>Organização e coleta das informações da taxa de desocupação da PNAD</a:t>
            </a:r>
            <a:r>
              <a:rPr lang="pt-BR" sz="900" baseline="0" dirty="0" smtClean="0">
                <a:solidFill>
                  <a:srgbClr val="292F61"/>
                </a:solidFill>
                <a:latin typeface="Gotham" panose="02000504050000020004" pitchFamily="2" charset="0"/>
              </a:rPr>
              <a:t> Contínua e do  índice de volume trimestral do valor agregado a preços básicos;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baseline="0" dirty="0" smtClean="0">
                <a:solidFill>
                  <a:srgbClr val="292F61"/>
                </a:solidFill>
                <a:latin typeface="Gotham" panose="02000504050000020004" pitchFamily="2" charset="0"/>
              </a:rPr>
              <a:t>Estimação da tendência da série do valor agregado considerando os efeitos da pandemia através de modelos estruturais básicos e modelos espaço de estado;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900" baseline="0" dirty="0" smtClean="0">
                <a:solidFill>
                  <a:srgbClr val="292F61"/>
                </a:solidFill>
                <a:latin typeface="Gotham" panose="02000504050000020004" pitchFamily="2" charset="0"/>
              </a:rPr>
              <a:t>Estimação a relação entre as tendências da taxa de desocupação e das tendências do valor agregado estimadas em (2);</a:t>
            </a:r>
            <a:endParaRPr lang="pt-BR" sz="1400" baseline="0" dirty="0">
              <a:solidFill>
                <a:srgbClr val="37A8AE"/>
              </a:solidFill>
              <a:latin typeface="Gotham" panose="02000504050000020004" pitchFamily="2" charset="0"/>
            </a:endParaRPr>
          </a:p>
          <a:p>
            <a:pPr marL="228600" indent="-228600" algn="l" defTabSz="457200" rtl="0" eaLnBrk="1" latinLnBrk="0" hangingPunct="1">
              <a:buFont typeface="+mj-lt"/>
              <a:buAutoNum type="arabicPeriod"/>
            </a:pPr>
            <a:r>
              <a:rPr lang="pt-BR" sz="900" kern="1200" baseline="0" dirty="0" smtClean="0">
                <a:solidFill>
                  <a:srgbClr val="292F61"/>
                </a:solidFill>
                <a:latin typeface="Gotham" panose="02000504050000020004" pitchFamily="2" charset="0"/>
                <a:ea typeface="+mn-ea"/>
                <a:cs typeface="+mn-cs"/>
              </a:rPr>
              <a:t>Apresentação de resultados sistematizados.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F36FC5D-4878-4119-8CD5-6BECB904891A}"/>
              </a:ext>
            </a:extLst>
          </p:cNvPr>
          <p:cNvSpPr txBox="1"/>
          <p:nvPr userDrawn="1"/>
        </p:nvSpPr>
        <p:spPr>
          <a:xfrm>
            <a:off x="56591" y="2279027"/>
            <a:ext cx="7835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292F61"/>
                </a:solidFill>
                <a:latin typeface="Gotham" panose="02000504050000020004" pitchFamily="2" charset="0"/>
              </a:rPr>
              <a:t>Equação:</a:t>
            </a:r>
            <a:endParaRPr lang="pt-BR" dirty="0">
              <a:solidFill>
                <a:srgbClr val="292F61"/>
              </a:solidFill>
            </a:endParaRPr>
          </a:p>
        </p:txBody>
      </p:sp>
      <p:sp>
        <p:nvSpPr>
          <p:cNvPr id="67" name="Retângulo Arredondado 1">
            <a:extLst>
              <a:ext uri="{FF2B5EF4-FFF2-40B4-BE49-F238E27FC236}">
                <a16:creationId xmlns:a16="http://schemas.microsoft.com/office/drawing/2014/main" id="{FBDC09E0-97E5-44C1-8FAA-34557D86FACE}"/>
              </a:ext>
            </a:extLst>
          </p:cNvPr>
          <p:cNvSpPr/>
          <p:nvPr userDrawn="1"/>
        </p:nvSpPr>
        <p:spPr>
          <a:xfrm>
            <a:off x="42202" y="5247973"/>
            <a:ext cx="5548102" cy="3054039"/>
          </a:xfrm>
          <a:prstGeom prst="roundRect">
            <a:avLst>
              <a:gd name="adj" fmla="val 2402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Gotham" panose="02000504050000020004" pitchFamily="2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83E640F-4882-4A44-B462-A5B1DD041F9D}"/>
              </a:ext>
            </a:extLst>
          </p:cNvPr>
          <p:cNvSpPr txBox="1"/>
          <p:nvPr userDrawn="1"/>
        </p:nvSpPr>
        <p:spPr>
          <a:xfrm>
            <a:off x="41538" y="5247973"/>
            <a:ext cx="5407780" cy="230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1" dirty="0" smtClean="0">
                <a:solidFill>
                  <a:srgbClr val="37A8AE"/>
                </a:solidFill>
                <a:latin typeface="Gotham" panose="02000504050000020004" pitchFamily="2" charset="0"/>
              </a:rPr>
              <a:t>Resultados para a</a:t>
            </a:r>
            <a:r>
              <a:rPr lang="pt-BR" sz="900" b="1" baseline="0" dirty="0" smtClean="0">
                <a:solidFill>
                  <a:srgbClr val="37A8AE"/>
                </a:solidFill>
                <a:latin typeface="Gotham" panose="02000504050000020004" pitchFamily="2" charset="0"/>
              </a:rPr>
              <a:t> taxa de desocupação</a:t>
            </a:r>
            <a:endParaRPr lang="pt-BR" sz="800" b="1" dirty="0">
              <a:solidFill>
                <a:srgbClr val="37A8AE"/>
              </a:solidFill>
              <a:latin typeface="Gotham" panose="02000504050000020004" pitchFamily="2" charset="0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3F36FC5D-4878-4119-8CD5-6BECB904891A}"/>
              </a:ext>
            </a:extLst>
          </p:cNvPr>
          <p:cNvSpPr txBox="1"/>
          <p:nvPr userDrawn="1"/>
        </p:nvSpPr>
        <p:spPr>
          <a:xfrm>
            <a:off x="46431" y="5389280"/>
            <a:ext cx="7835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292F61"/>
                </a:solidFill>
                <a:latin typeface="Gotham" panose="02000504050000020004" pitchFamily="2" charset="0"/>
              </a:rPr>
              <a:t>Equação:</a:t>
            </a:r>
            <a:endParaRPr lang="pt-BR" dirty="0">
              <a:solidFill>
                <a:srgbClr val="292F61"/>
              </a:solidFill>
            </a:endParaRPr>
          </a:p>
        </p:txBody>
      </p:sp>
      <p:sp>
        <p:nvSpPr>
          <p:cNvPr id="2" name="CaixaDeTexto 1"/>
          <p:cNvSpPr txBox="1"/>
          <p:nvPr userDrawn="1"/>
        </p:nvSpPr>
        <p:spPr>
          <a:xfrm>
            <a:off x="4066978" y="8312172"/>
            <a:ext cx="15648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 smtClean="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Fontes:</a:t>
            </a:r>
            <a:r>
              <a:rPr lang="pt-BR" sz="700" baseline="0" dirty="0" smtClean="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PNAD Contínua, IBGE; SCT, IBGE.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71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541" y="454211"/>
            <a:ext cx="4874419" cy="1648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541" y="2271044"/>
            <a:ext cx="4874419" cy="54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540" y="7907183"/>
            <a:ext cx="1271588" cy="45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410B-AB02-43C6-B480-DBA2F8371457}" type="datetimeFigureOut">
              <a:rPr lang="pt-BR" smtClean="0"/>
              <a:t>09/09/2021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2060" y="7907183"/>
            <a:ext cx="1907381" cy="45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372" y="7907183"/>
            <a:ext cx="1271588" cy="45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0B0E3-9A48-45A1-B363-0B71F998C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7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565191" rtl="0" eaLnBrk="1" latinLnBrk="0" hangingPunct="1">
        <a:lnSpc>
          <a:spcPct val="90000"/>
        </a:lnSpc>
        <a:spcBef>
          <a:spcPct val="0"/>
        </a:spcBef>
        <a:buNone/>
        <a:defRPr sz="2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298" indent="-141298" algn="l" defTabSz="565191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1731" kern="1200">
          <a:solidFill>
            <a:schemeClr val="tx1"/>
          </a:solidFill>
          <a:latin typeface="+mn-lt"/>
          <a:ea typeface="+mn-ea"/>
          <a:cs typeface="+mn-cs"/>
        </a:defRPr>
      </a:lvl1pPr>
      <a:lvl2pPr marL="423893" indent="-141298" algn="l" defTabSz="565191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2pPr>
      <a:lvl3pPr marL="706488" indent="-141298" algn="l" defTabSz="565191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6" kern="1200">
          <a:solidFill>
            <a:schemeClr val="tx1"/>
          </a:solidFill>
          <a:latin typeface="+mn-lt"/>
          <a:ea typeface="+mn-ea"/>
          <a:cs typeface="+mn-cs"/>
        </a:defRPr>
      </a:lvl3pPr>
      <a:lvl4pPr marL="989084" indent="-141298" algn="l" defTabSz="565191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4pPr>
      <a:lvl5pPr marL="1271679" indent="-141298" algn="l" defTabSz="565191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5pPr>
      <a:lvl6pPr marL="1554274" indent="-141298" algn="l" defTabSz="565191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6pPr>
      <a:lvl7pPr marL="1836870" indent="-141298" algn="l" defTabSz="565191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7pPr>
      <a:lvl8pPr marL="2119465" indent="-141298" algn="l" defTabSz="565191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8pPr>
      <a:lvl9pPr marL="2402060" indent="-141298" algn="l" defTabSz="565191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1pPr>
      <a:lvl2pPr marL="282595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2pPr>
      <a:lvl3pPr marL="565191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3pPr>
      <a:lvl4pPr marL="847786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4pPr>
      <a:lvl5pPr marL="1130381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5pPr>
      <a:lvl6pPr marL="1412977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6pPr>
      <a:lvl7pPr marL="1695572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7pPr>
      <a:lvl8pPr marL="1978167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8pPr>
      <a:lvl9pPr marL="2260763" algn="l" defTabSz="565191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0</Words>
  <Application>Microsoft Office PowerPoint</Application>
  <PresentationFormat>Personalizar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0</vt:i4>
      </vt:variant>
    </vt:vector>
  </HeadingPairs>
  <TitlesOfParts>
    <vt:vector size="6" baseType="lpstr">
      <vt:lpstr>Arial</vt:lpstr>
      <vt:lpstr>Bahnschrift Light SemiCondensed</vt:lpstr>
      <vt:lpstr>Calibri</vt:lpstr>
      <vt:lpstr>Calibri Light</vt:lpstr>
      <vt:lpstr>Gotham</vt:lpstr>
      <vt:lpstr>Tema do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talitha lavatori</dc:creator>
  <cp:lastModifiedBy>DELL</cp:lastModifiedBy>
  <cp:revision>25</cp:revision>
  <dcterms:created xsi:type="dcterms:W3CDTF">2021-08-17T13:10:54Z</dcterms:created>
  <dcterms:modified xsi:type="dcterms:W3CDTF">2021-09-09T11:50:15Z</dcterms:modified>
</cp:coreProperties>
</file>