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3707" autoAdjust="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eigenvector.com/wp-content/uploads/2020/03/Wise_APACT_Nonlinear_Comparison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ws.amazon.com/sagemaker/latest/dg/xgboost-HowItWorks.html" TargetMode="External"/><Relationship Id="rId5" Type="http://schemas.openxmlformats.org/officeDocument/2006/relationships/hyperlink" Target="https://en.wikipedia.org/wiki/Support-vector_machine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Machine learning for BNE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Brazil Nut Effect Simulation and Machine Learning Pipeline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Research Pipeline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6DCDA3-2570-4A89-B1B6-3BAAB74037B5}"/>
              </a:ext>
            </a:extLst>
          </p:cNvPr>
          <p:cNvSpPr/>
          <p:nvPr/>
        </p:nvSpPr>
        <p:spPr>
          <a:xfrm>
            <a:off x="382013" y="2192183"/>
            <a:ext cx="2528047" cy="2528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Data Generation</a:t>
            </a:r>
            <a:endParaRPr lang="id-ID" sz="24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877532-BDE1-4240-A069-9CA2794F997B}"/>
              </a:ext>
            </a:extLst>
          </p:cNvPr>
          <p:cNvSpPr/>
          <p:nvPr/>
        </p:nvSpPr>
        <p:spPr>
          <a:xfrm>
            <a:off x="3338025" y="2192180"/>
            <a:ext cx="2528047" cy="2528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Feature Preparation</a:t>
            </a:r>
            <a:endParaRPr lang="id-ID" sz="24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035515-C6AE-4454-8497-44812943278D}"/>
              </a:ext>
            </a:extLst>
          </p:cNvPr>
          <p:cNvSpPr/>
          <p:nvPr/>
        </p:nvSpPr>
        <p:spPr>
          <a:xfrm>
            <a:off x="6294038" y="2192181"/>
            <a:ext cx="2536974" cy="2536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4F4FBA-75CC-45C3-8E76-48B824ECDAA9}"/>
              </a:ext>
            </a:extLst>
          </p:cNvPr>
          <p:cNvSpPr/>
          <p:nvPr/>
        </p:nvSpPr>
        <p:spPr>
          <a:xfrm>
            <a:off x="9250050" y="2201108"/>
            <a:ext cx="2528047" cy="2528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Model Comparison &amp;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979044-4B64-402E-AD8E-544DE562F694}"/>
              </a:ext>
            </a:extLst>
          </p:cNvPr>
          <p:cNvSpPr txBox="1"/>
          <p:nvPr/>
        </p:nvSpPr>
        <p:spPr>
          <a:xfrm>
            <a:off x="6570042" y="2864966"/>
            <a:ext cx="19849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Model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Development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&amp; Training</a:t>
            </a:r>
            <a:endParaRPr lang="id-ID" sz="2400" b="1" dirty="0">
              <a:solidFill>
                <a:schemeClr val="bg1"/>
              </a:solidFill>
            </a:endParaRPr>
          </a:p>
        </p:txBody>
      </p:sp>
      <p:sp>
        <p:nvSpPr>
          <p:cNvPr id="13" name="Arrow: Curved Up 12">
            <a:extLst>
              <a:ext uri="{FF2B5EF4-FFF2-40B4-BE49-F238E27FC236}">
                <a16:creationId xmlns:a16="http://schemas.microsoft.com/office/drawing/2014/main" id="{D2696091-5F99-4310-B994-F9E362652A71}"/>
              </a:ext>
            </a:extLst>
          </p:cNvPr>
          <p:cNvSpPr/>
          <p:nvPr/>
        </p:nvSpPr>
        <p:spPr>
          <a:xfrm>
            <a:off x="2273651" y="4720227"/>
            <a:ext cx="1725562" cy="462277"/>
          </a:xfrm>
          <a:prstGeom prst="curvedUpArrow">
            <a:avLst>
              <a:gd name="adj1" fmla="val 25000"/>
              <a:gd name="adj2" fmla="val 14969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5" name="Arrow: Curved Up 14">
            <a:extLst>
              <a:ext uri="{FF2B5EF4-FFF2-40B4-BE49-F238E27FC236}">
                <a16:creationId xmlns:a16="http://schemas.microsoft.com/office/drawing/2014/main" id="{A3346D5F-F6D1-4A14-92A6-3BF29BE674B2}"/>
              </a:ext>
            </a:extLst>
          </p:cNvPr>
          <p:cNvSpPr/>
          <p:nvPr/>
        </p:nvSpPr>
        <p:spPr>
          <a:xfrm>
            <a:off x="5233219" y="4720226"/>
            <a:ext cx="1725562" cy="462277"/>
          </a:xfrm>
          <a:prstGeom prst="curvedUpArrow">
            <a:avLst>
              <a:gd name="adj1" fmla="val 25000"/>
              <a:gd name="adj2" fmla="val 14969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6" name="Arrow: Curved Up 15">
            <a:extLst>
              <a:ext uri="{FF2B5EF4-FFF2-40B4-BE49-F238E27FC236}">
                <a16:creationId xmlns:a16="http://schemas.microsoft.com/office/drawing/2014/main" id="{F9C6083B-AF55-48B2-9871-5FCC1CC54823}"/>
              </a:ext>
            </a:extLst>
          </p:cNvPr>
          <p:cNvSpPr/>
          <p:nvPr/>
        </p:nvSpPr>
        <p:spPr>
          <a:xfrm>
            <a:off x="8387269" y="4720225"/>
            <a:ext cx="1725562" cy="462277"/>
          </a:xfrm>
          <a:prstGeom prst="curvedUpArrow">
            <a:avLst>
              <a:gd name="adj1" fmla="val 25000"/>
              <a:gd name="adj2" fmla="val 14969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04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Data Generation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979044-4B64-402E-AD8E-544DE562F694}"/>
              </a:ext>
            </a:extLst>
          </p:cNvPr>
          <p:cNvSpPr txBox="1"/>
          <p:nvPr/>
        </p:nvSpPr>
        <p:spPr>
          <a:xfrm>
            <a:off x="6570042" y="2643740"/>
            <a:ext cx="19849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Model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Development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&amp; Training</a:t>
            </a:r>
            <a:endParaRPr lang="id-ID" sz="24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027A0E-607A-4273-81B5-53BE7CC0C5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8" t="689" r="863"/>
          <a:stretch/>
        </p:blipFill>
        <p:spPr>
          <a:xfrm>
            <a:off x="9074993" y="1339643"/>
            <a:ext cx="2378379" cy="50088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BAFF40-C1B6-41E2-AD46-95E649DC34F7}"/>
              </a:ext>
            </a:extLst>
          </p:cNvPr>
          <p:cNvSpPr txBox="1"/>
          <p:nvPr/>
        </p:nvSpPr>
        <p:spPr>
          <a:xfrm>
            <a:off x="603115" y="1425704"/>
            <a:ext cx="76990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dirty="0" err="1"/>
              <a:t>Randomly</a:t>
            </a:r>
            <a:r>
              <a:rPr lang="id-ID" dirty="0"/>
              <a:t> </a:t>
            </a:r>
            <a:r>
              <a:rPr lang="id-ID" dirty="0" err="1"/>
              <a:t>generated</a:t>
            </a:r>
            <a:r>
              <a:rPr lang="id-ID" dirty="0"/>
              <a:t> </a:t>
            </a:r>
            <a:r>
              <a:rPr lang="id-ID" dirty="0" err="1"/>
              <a:t>variables</a:t>
            </a:r>
            <a:r>
              <a:rPr lang="id-ID" dirty="0"/>
              <a:t>: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&lt;FIX&gt;The initial horizontal position of the intruder</a:t>
            </a:r>
            <a:r>
              <a:rPr lang="en-GB" dirty="0"/>
              <a:t>, will result in a different system configuration before the vibration begins. </a:t>
            </a:r>
            <a:r>
              <a:rPr lang="en-GB" b="1" dirty="0" err="1"/>
              <a:t>Contactopy</a:t>
            </a:r>
            <a:r>
              <a:rPr lang="en-GB" b="1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Density of intruder and bed, </a:t>
            </a:r>
            <a:r>
              <a:rPr lang="en-GB" dirty="0"/>
              <a:t>each will be generated randomly with a range 700-1400. The diameter will be fixed in a ratio of 0.02:0.006.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The frequency will be chosen randomly with a range of 0-10 Hz</a:t>
            </a:r>
            <a:r>
              <a:rPr lang="en-GB" dirty="0"/>
              <a:t>. The amplitude is fixed so that the Gamma value will range between: 0-2.5.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At first stage we will generate </a:t>
            </a:r>
            <a:r>
              <a:rPr lang="en-GB" b="1" dirty="0"/>
              <a:t>1000 simulation.</a:t>
            </a:r>
            <a:endParaRPr lang="id-ID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71C316D-5AB6-4A3E-8AD9-36BE67917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476" y="3887418"/>
            <a:ext cx="3358279" cy="25471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051EAED-2428-426F-A769-C8A7BDB09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942" y="3887419"/>
            <a:ext cx="3339313" cy="24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8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Feature Preparation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979044-4B64-402E-AD8E-544DE562F694}"/>
              </a:ext>
            </a:extLst>
          </p:cNvPr>
          <p:cNvSpPr txBox="1"/>
          <p:nvPr/>
        </p:nvSpPr>
        <p:spPr>
          <a:xfrm>
            <a:off x="6570042" y="2643740"/>
            <a:ext cx="19849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Model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Development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&amp; Training</a:t>
            </a:r>
            <a:endParaRPr lang="id-ID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BAFF40-C1B6-41E2-AD46-95E649DC34F7}"/>
              </a:ext>
            </a:extLst>
          </p:cNvPr>
          <p:cNvSpPr txBox="1"/>
          <p:nvPr/>
        </p:nvSpPr>
        <p:spPr>
          <a:xfrm>
            <a:off x="603115" y="1425704"/>
            <a:ext cx="76990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Calculate </a:t>
            </a:r>
            <a:r>
              <a:rPr lang="en-US" sz="2000" b="1" dirty="0"/>
              <a:t>Gamma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/>
              <a:t>Scaling </a:t>
            </a:r>
            <a:r>
              <a:rPr lang="en-US" sz="2000" dirty="0"/>
              <a:t>and </a:t>
            </a:r>
            <a:r>
              <a:rPr lang="en-US" sz="2000" b="1" dirty="0"/>
              <a:t>normalization</a:t>
            </a:r>
            <a:r>
              <a:rPr lang="en-US" sz="2000" b="1" i="1" dirty="0"/>
              <a:t> </a:t>
            </a:r>
            <a:r>
              <a:rPr lang="en-US" sz="2000" dirty="0"/>
              <a:t>features</a:t>
            </a:r>
            <a:r>
              <a:rPr lang="en-US" sz="2000" i="1" dirty="0"/>
              <a:t>: </a:t>
            </a:r>
            <a:endParaRPr lang="en-US" sz="20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b="1" dirty="0"/>
              <a:t>Gamma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b="1" dirty="0" err="1"/>
              <a:t>Contactopy</a:t>
            </a:r>
            <a:endParaRPr lang="en-US" sz="2000" b="1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b="1" dirty="0"/>
              <a:t>Intruder horizontal position </a:t>
            </a:r>
            <a:r>
              <a:rPr lang="en-US" sz="2000" dirty="0"/>
              <a:t>(</a:t>
            </a:r>
            <a:r>
              <a:rPr lang="en-US" sz="2000" dirty="0" err="1"/>
              <a:t>x</a:t>
            </a:r>
            <a:r>
              <a:rPr lang="en-US" sz="2000" baseline="-25000" dirty="0" err="1"/>
              <a:t>intruder</a:t>
            </a:r>
            <a:r>
              <a:rPr lang="en-US" sz="2000" dirty="0"/>
              <a:t>/</a:t>
            </a:r>
            <a:r>
              <a:rPr lang="en-US" sz="2000" dirty="0" err="1"/>
              <a:t>x</a:t>
            </a:r>
            <a:r>
              <a:rPr lang="en-US" sz="2000" baseline="-25000" dirty="0" err="1"/>
              <a:t>container</a:t>
            </a:r>
            <a:r>
              <a:rPr lang="en-US" sz="2000" dirty="0"/>
              <a:t>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b="1" dirty="0"/>
              <a:t>Intruder </a:t>
            </a:r>
            <a:r>
              <a:rPr lang="en-US" sz="2000" dirty="0"/>
              <a:t>and </a:t>
            </a:r>
            <a:r>
              <a:rPr lang="en-US" sz="2000" b="1" dirty="0"/>
              <a:t>bed density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/>
              <a:t>Labeling</a:t>
            </a:r>
            <a:r>
              <a:rPr lang="en-US" sz="2000" b="1" i="1" dirty="0"/>
              <a:t> </a:t>
            </a:r>
            <a:r>
              <a:rPr lang="en-US" sz="2000" dirty="0"/>
              <a:t>final vertical position of intruder: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y</a:t>
            </a:r>
            <a:r>
              <a:rPr lang="en-US" sz="2000" baseline="-25000" dirty="0" err="1"/>
              <a:t>intruder</a:t>
            </a:r>
            <a:r>
              <a:rPr lang="en-US" sz="2000" baseline="-25000" dirty="0"/>
              <a:t> </a:t>
            </a:r>
            <a:r>
              <a:rPr lang="en-US" sz="2000" dirty="0"/>
              <a:t>&lt; 25% height : </a:t>
            </a:r>
            <a:r>
              <a:rPr lang="en-US" sz="2000" b="1" dirty="0"/>
              <a:t>bottom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25% &lt; </a:t>
            </a:r>
            <a:r>
              <a:rPr lang="en-US" sz="2000" dirty="0" err="1"/>
              <a:t>y</a:t>
            </a:r>
            <a:r>
              <a:rPr lang="en-US" sz="2000" baseline="-25000" dirty="0" err="1"/>
              <a:t>intrueder</a:t>
            </a:r>
            <a:r>
              <a:rPr lang="en-US" sz="2000" baseline="-25000" dirty="0"/>
              <a:t> </a:t>
            </a:r>
            <a:r>
              <a:rPr lang="en-US" sz="2000" dirty="0"/>
              <a:t>&lt; 75% : </a:t>
            </a:r>
            <a:r>
              <a:rPr lang="en-US" sz="2000" b="1" dirty="0"/>
              <a:t>middle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75% &lt; </a:t>
            </a:r>
            <a:r>
              <a:rPr lang="en-US" sz="2000" dirty="0" err="1"/>
              <a:t>y</a:t>
            </a:r>
            <a:r>
              <a:rPr lang="en-US" sz="2000" baseline="-25000" dirty="0" err="1"/>
              <a:t>intruder</a:t>
            </a:r>
            <a:r>
              <a:rPr lang="en-US" sz="2000" baseline="-25000" dirty="0"/>
              <a:t> </a:t>
            </a:r>
            <a:r>
              <a:rPr lang="en-US" sz="2000" dirty="0"/>
              <a:t>: </a:t>
            </a:r>
            <a:r>
              <a:rPr lang="en-US" sz="2000" b="1" dirty="0"/>
              <a:t>top</a:t>
            </a:r>
            <a:r>
              <a:rPr lang="en-US" sz="2000" baseline="-250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864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Model Development and Training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979044-4B64-402E-AD8E-544DE562F694}"/>
              </a:ext>
            </a:extLst>
          </p:cNvPr>
          <p:cNvSpPr txBox="1"/>
          <p:nvPr/>
        </p:nvSpPr>
        <p:spPr>
          <a:xfrm>
            <a:off x="6570042" y="2643740"/>
            <a:ext cx="19849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Model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Development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&amp; Training</a:t>
            </a:r>
            <a:endParaRPr lang="id-ID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BAFF40-C1B6-41E2-AD46-95E649DC34F7}"/>
              </a:ext>
            </a:extLst>
          </p:cNvPr>
          <p:cNvSpPr txBox="1"/>
          <p:nvPr/>
        </p:nvSpPr>
        <p:spPr>
          <a:xfrm>
            <a:off x="603115" y="1425704"/>
            <a:ext cx="76990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For this project, we will develop and train three kind of classification model: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Support Vector Machine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Artificial Neural Network (Multilayer Perceptron)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/>
              <a:t>XGBoost</a:t>
            </a: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26" name="Picture 2" descr="A hypothetical example of Multilayer Perceptron Network. | Download  Scientific Diagram">
            <a:extLst>
              <a:ext uri="{FF2B5EF4-FFF2-40B4-BE49-F238E27FC236}">
                <a16:creationId xmlns:a16="http://schemas.microsoft.com/office/drawing/2014/main" id="{C6F32D9C-340E-426C-8800-70E0F09CA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090" y="3179355"/>
            <a:ext cx="3626391" cy="255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upport-vector machine - Wikipedia">
            <a:extLst>
              <a:ext uri="{FF2B5EF4-FFF2-40B4-BE49-F238E27FC236}">
                <a16:creationId xmlns:a16="http://schemas.microsoft.com/office/drawing/2014/main" id="{66428872-DF1E-4782-BCE9-DCD54AB40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15" y="3083994"/>
            <a:ext cx="28575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XGBoost Works - Amazon SageMaker">
            <a:extLst>
              <a:ext uri="{FF2B5EF4-FFF2-40B4-BE49-F238E27FC236}">
                <a16:creationId xmlns:a16="http://schemas.microsoft.com/office/drawing/2014/main" id="{AB752F33-F298-45EF-A229-046E6EC516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34"/>
          <a:stretch/>
        </p:blipFill>
        <p:spPr bwMode="auto">
          <a:xfrm>
            <a:off x="7946165" y="3399114"/>
            <a:ext cx="3914910" cy="209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7624E1-D422-4DF9-93C4-D68DC5869EBD}"/>
              </a:ext>
            </a:extLst>
          </p:cNvPr>
          <p:cNvSpPr txBox="1"/>
          <p:nvPr/>
        </p:nvSpPr>
        <p:spPr>
          <a:xfrm>
            <a:off x="1711905" y="588174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SVM</a:t>
            </a: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C26610-3D18-499C-9A34-17CEC093A61A}"/>
              </a:ext>
            </a:extLst>
          </p:cNvPr>
          <p:cNvSpPr txBox="1"/>
          <p:nvPr/>
        </p:nvSpPr>
        <p:spPr>
          <a:xfrm>
            <a:off x="9455134" y="5881741"/>
            <a:ext cx="102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linkClick r:id="rId6"/>
              </a:rPr>
              <a:t>XGBoost</a:t>
            </a:r>
            <a:endParaRPr lang="id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D074F-0BBA-4E03-AAB1-5DD0FD45E789}"/>
              </a:ext>
            </a:extLst>
          </p:cNvPr>
          <p:cNvSpPr txBox="1"/>
          <p:nvPr/>
        </p:nvSpPr>
        <p:spPr>
          <a:xfrm>
            <a:off x="5050970" y="5881741"/>
            <a:ext cx="72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  <a:endParaRPr lang="id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E8738A-4BC0-4219-A48D-F381E08B05F4}"/>
              </a:ext>
            </a:extLst>
          </p:cNvPr>
          <p:cNvSpPr txBox="1"/>
          <p:nvPr/>
        </p:nvSpPr>
        <p:spPr>
          <a:xfrm>
            <a:off x="6035040" y="6343764"/>
            <a:ext cx="61656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100" dirty="0">
                <a:hlinkClick r:id="rId7"/>
              </a:rPr>
              <a:t>https://eigenvector.com/wp-content/uploads/2020/03/Wise_APACT_Nonlinear_Comparison.pdf</a:t>
            </a:r>
            <a:r>
              <a:rPr lang="en-US" sz="1100" dirty="0"/>
              <a:t> </a:t>
            </a:r>
            <a:endParaRPr lang="id-ID" sz="1100" dirty="0"/>
          </a:p>
        </p:txBody>
      </p:sp>
    </p:spTree>
    <p:extLst>
      <p:ext uri="{BB962C8B-B14F-4D97-AF65-F5344CB8AC3E}">
        <p14:creationId xmlns:p14="http://schemas.microsoft.com/office/powerpoint/2010/main" val="47913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2D5C-192F-4DB3-8B64-564FCE6C4D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8D89B-DDB6-47A0-B77E-00EAF219F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931023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6CA70E-ED75-4FF0-A862-8EF12B737755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6375</TotalTime>
  <Words>304</Words>
  <Application>Microsoft Office PowerPoint</Application>
  <PresentationFormat>Widescreen</PresentationFormat>
  <Paragraphs>49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Corbel</vt:lpstr>
      <vt:lpstr>Rockwell</vt:lpstr>
      <vt:lpstr>Tahoma</vt:lpstr>
      <vt:lpstr>Basis</vt:lpstr>
      <vt:lpstr>Machine learning for BNE</vt:lpstr>
      <vt:lpstr>Research Pipeline</vt:lpstr>
      <vt:lpstr>Data Generation</vt:lpstr>
      <vt:lpstr>Feature Preparation</vt:lpstr>
      <vt:lpstr>Model Development and Training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BNE</dc:title>
  <dc:creator>Muhammad Iqbal Rahmadhan Putra</dc:creator>
  <cp:lastModifiedBy>Muhammad Iqbal Rahmadhan Putra</cp:lastModifiedBy>
  <cp:revision>19</cp:revision>
  <dcterms:created xsi:type="dcterms:W3CDTF">2021-06-15T10:28:54Z</dcterms:created>
  <dcterms:modified xsi:type="dcterms:W3CDTF">2021-07-04T07:18:12Z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