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70" r:id="rId8"/>
    <p:sldId id="266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707" autoAdjust="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4.tmp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Simulation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of BNE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Brazil Nut Effect Simulation Guideline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Research Pipeline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6DCDA3-2570-4A89-B1B6-3BAAB74037B5}"/>
              </a:ext>
            </a:extLst>
          </p:cNvPr>
          <p:cNvSpPr/>
          <p:nvPr/>
        </p:nvSpPr>
        <p:spPr>
          <a:xfrm>
            <a:off x="382013" y="2192183"/>
            <a:ext cx="2528047" cy="252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Generation</a:t>
            </a:r>
            <a:endParaRPr lang="id-ID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877532-BDE1-4240-A069-9CA2794F997B}"/>
              </a:ext>
            </a:extLst>
          </p:cNvPr>
          <p:cNvSpPr/>
          <p:nvPr/>
        </p:nvSpPr>
        <p:spPr>
          <a:xfrm>
            <a:off x="3338025" y="2192180"/>
            <a:ext cx="2528047" cy="252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Preparation</a:t>
            </a:r>
            <a:endParaRPr lang="id-ID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035515-C6AE-4454-8497-44812943278D}"/>
              </a:ext>
            </a:extLst>
          </p:cNvPr>
          <p:cNvSpPr/>
          <p:nvPr/>
        </p:nvSpPr>
        <p:spPr>
          <a:xfrm>
            <a:off x="6294038" y="2192181"/>
            <a:ext cx="2536974" cy="2536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4F4FBA-75CC-45C3-8E76-48B824ECDAA9}"/>
              </a:ext>
            </a:extLst>
          </p:cNvPr>
          <p:cNvSpPr/>
          <p:nvPr/>
        </p:nvSpPr>
        <p:spPr>
          <a:xfrm>
            <a:off x="9250050" y="2201108"/>
            <a:ext cx="2528047" cy="252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 Comparison &amp;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864966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D2696091-5F99-4310-B994-F9E362652A71}"/>
              </a:ext>
            </a:extLst>
          </p:cNvPr>
          <p:cNvSpPr/>
          <p:nvPr/>
        </p:nvSpPr>
        <p:spPr>
          <a:xfrm>
            <a:off x="2273651" y="4720227"/>
            <a:ext cx="1725562" cy="462277"/>
          </a:xfrm>
          <a:prstGeom prst="curvedUpArrow">
            <a:avLst>
              <a:gd name="adj1" fmla="val 25000"/>
              <a:gd name="adj2" fmla="val 1496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A3346D5F-F6D1-4A14-92A6-3BF29BE674B2}"/>
              </a:ext>
            </a:extLst>
          </p:cNvPr>
          <p:cNvSpPr/>
          <p:nvPr/>
        </p:nvSpPr>
        <p:spPr>
          <a:xfrm>
            <a:off x="5233219" y="4720226"/>
            <a:ext cx="1725562" cy="462277"/>
          </a:xfrm>
          <a:prstGeom prst="curvedUpArrow">
            <a:avLst>
              <a:gd name="adj1" fmla="val 25000"/>
              <a:gd name="adj2" fmla="val 1496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F9C6083B-AF55-48B2-9871-5FCC1CC54823}"/>
              </a:ext>
            </a:extLst>
          </p:cNvPr>
          <p:cNvSpPr/>
          <p:nvPr/>
        </p:nvSpPr>
        <p:spPr>
          <a:xfrm>
            <a:off x="8387269" y="4720225"/>
            <a:ext cx="1725562" cy="462277"/>
          </a:xfrm>
          <a:prstGeom prst="curvedUpArrow">
            <a:avLst>
              <a:gd name="adj1" fmla="val 25000"/>
              <a:gd name="adj2" fmla="val 1496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Data Generation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643740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F40-C1B6-41E2-AD46-95E649DC34F7}"/>
              </a:ext>
            </a:extLst>
          </p:cNvPr>
          <p:cNvSpPr txBox="1"/>
          <p:nvPr/>
        </p:nvSpPr>
        <p:spPr>
          <a:xfrm>
            <a:off x="603115" y="1425704"/>
            <a:ext cx="7699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err="1"/>
              <a:t>Randomly</a:t>
            </a:r>
            <a:r>
              <a:rPr lang="id-ID" dirty="0"/>
              <a:t> </a:t>
            </a:r>
            <a:r>
              <a:rPr lang="id-ID" dirty="0" err="1"/>
              <a:t>generated</a:t>
            </a:r>
            <a:r>
              <a:rPr lang="id-ID" dirty="0"/>
              <a:t> </a:t>
            </a:r>
            <a:r>
              <a:rPr lang="id-ID" dirty="0" err="1"/>
              <a:t>variables</a:t>
            </a:r>
            <a:r>
              <a:rPr lang="id-ID" dirty="0"/>
              <a:t>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The initial horizontal position of the intruder</a:t>
            </a:r>
            <a:r>
              <a:rPr lang="en-GB" dirty="0"/>
              <a:t>, will result in a different system configuration before the vibration begins.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err="1"/>
              <a:t>Contactopy</a:t>
            </a:r>
            <a:r>
              <a:rPr lang="en-GB" b="1" dirty="0"/>
              <a:t> </a:t>
            </a:r>
            <a:r>
              <a:rPr lang="en-GB" dirty="0"/>
              <a:t>will be calculated</a:t>
            </a:r>
            <a:r>
              <a:rPr lang="en-GB" b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Density of intruder and bed, </a:t>
            </a:r>
            <a:r>
              <a:rPr lang="en-GB" dirty="0"/>
              <a:t>each will be generated randomly with a range 700-1400. The diameter will be fixed in a ratio of 0.02:0.006.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The frequency will be chosen randomly with a range of 0-10 Hz</a:t>
            </a:r>
            <a:r>
              <a:rPr lang="en-GB" dirty="0"/>
              <a:t>. The amplitude is fixed so that the Gamma value will range between: 0-2.5.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C316D-5AB6-4A3E-8AD9-36BE6791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790" y="3887419"/>
            <a:ext cx="3358279" cy="2547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51EAED-2428-426F-A769-C8A7BDB0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05" y="3952562"/>
            <a:ext cx="3339313" cy="24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Simulation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643740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597ED-ADDD-4E5D-8F7F-93E098E2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6" y="1460500"/>
            <a:ext cx="6949295" cy="4953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4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Intruder Initial Position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0472EDF-DF1C-4F36-8189-C624123D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375" y="1717856"/>
            <a:ext cx="1623142" cy="33955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357395-1781-46C6-8190-80B9D28E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940" y="1726151"/>
            <a:ext cx="1623142" cy="34056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2EE67F3-7242-40A6-8A61-6B38869F70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576"/>
          <a:stretch/>
        </p:blipFill>
        <p:spPr>
          <a:xfrm>
            <a:off x="1025679" y="1811451"/>
            <a:ext cx="2143426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6C71C5C-925B-44FF-8194-BA2A7724797F}"/>
              </a:ext>
            </a:extLst>
          </p:cNvPr>
          <p:cNvSpPr/>
          <p:nvPr/>
        </p:nvSpPr>
        <p:spPr>
          <a:xfrm>
            <a:off x="933177" y="3579874"/>
            <a:ext cx="762000" cy="333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044B07-8B07-463A-A3FF-D9C9B197D472}"/>
              </a:ext>
            </a:extLst>
          </p:cNvPr>
          <p:cNvSpPr txBox="1"/>
          <p:nvPr/>
        </p:nvSpPr>
        <p:spPr>
          <a:xfrm>
            <a:off x="382061" y="5245915"/>
            <a:ext cx="3118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Users need to set the initial position in INT_POS parameters.</a:t>
            </a:r>
          </a:p>
          <a:p>
            <a:pPr algn="just"/>
            <a:r>
              <a:rPr lang="en-US" sz="1600" dirty="0"/>
              <a:t>The value is in range of </a:t>
            </a:r>
            <a:r>
              <a:rPr lang="en-US" sz="1600" b="1" dirty="0">
                <a:solidFill>
                  <a:srgbClr val="0070C0"/>
                </a:solidFill>
              </a:rPr>
              <a:t>0 – 8 </a:t>
            </a:r>
            <a:r>
              <a:rPr lang="en-US" sz="1600" dirty="0"/>
              <a:t>(negative value will give the opposite direction)</a:t>
            </a:r>
            <a:endParaRPr lang="id-ID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D81C1-EAC3-45EC-9CC1-7FEF23A8A213}"/>
              </a:ext>
            </a:extLst>
          </p:cNvPr>
          <p:cNvSpPr txBox="1"/>
          <p:nvPr/>
        </p:nvSpPr>
        <p:spPr>
          <a:xfrm>
            <a:off x="4160213" y="5245915"/>
            <a:ext cx="3118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After users click the </a:t>
            </a:r>
            <a:r>
              <a:rPr lang="en-US" sz="1600" b="1" dirty="0"/>
              <a:t>READ </a:t>
            </a:r>
            <a:r>
              <a:rPr lang="en-US" sz="1600" dirty="0"/>
              <a:t>button,</a:t>
            </a:r>
            <a:r>
              <a:rPr lang="en-US" sz="1600" b="1" dirty="0"/>
              <a:t> </a:t>
            </a:r>
            <a:r>
              <a:rPr lang="en-GB" sz="1600" dirty="0"/>
              <a:t>The intruder will be in the specified position while the beds will be in the hover position (with a random factor).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F77774-F506-4CE4-B039-2DBEC27E2FBC}"/>
              </a:ext>
            </a:extLst>
          </p:cNvPr>
          <p:cNvSpPr txBox="1"/>
          <p:nvPr/>
        </p:nvSpPr>
        <p:spPr>
          <a:xfrm>
            <a:off x="8187118" y="5245914"/>
            <a:ext cx="3118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By clicking of the </a:t>
            </a:r>
            <a:r>
              <a:rPr lang="en-GB" sz="1600" b="1" dirty="0"/>
              <a:t>Start Simulation </a:t>
            </a:r>
            <a:r>
              <a:rPr lang="en-GB" sz="1600" dirty="0"/>
              <a:t>button, the floating bed will experience free fall and settle to the bottom during the delay time before the vibration starts.</a:t>
            </a:r>
            <a:endParaRPr lang="en-US" sz="16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CCB19F5-CAFE-4402-A370-18B44C9FE690}"/>
              </a:ext>
            </a:extLst>
          </p:cNvPr>
          <p:cNvSpPr/>
          <p:nvPr/>
        </p:nvSpPr>
        <p:spPr>
          <a:xfrm>
            <a:off x="3500847" y="3013166"/>
            <a:ext cx="1140822" cy="41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73CB5DE-A5D8-46E6-A8AB-A39E10EDC2E2}"/>
              </a:ext>
            </a:extLst>
          </p:cNvPr>
          <p:cNvSpPr/>
          <p:nvPr/>
        </p:nvSpPr>
        <p:spPr>
          <a:xfrm>
            <a:off x="7077092" y="3013166"/>
            <a:ext cx="1140822" cy="41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01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Initial Configuration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0472EDF-DF1C-4F36-8189-C624123D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" y="1520825"/>
            <a:ext cx="1189805" cy="2489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55267E-31FA-402B-8047-088CAD2E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49" y="1519630"/>
            <a:ext cx="1195030" cy="248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5E81F-0D7A-44C7-88DF-02A73108C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67" y="1519630"/>
            <a:ext cx="1198567" cy="2489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0AD940-30EB-40E9-AA5D-28C0097FF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025" y="1519630"/>
            <a:ext cx="1191496" cy="2489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716FAA-6D5F-480A-81B6-DD8C7A2DE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008" y="1519630"/>
            <a:ext cx="1189960" cy="24890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9FA23D-937B-4E71-9F38-CC4940692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354" y="1519630"/>
            <a:ext cx="1186275" cy="24890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F4D46F-91A0-4F0C-A282-9A5CBAEB64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3014" y="1519631"/>
            <a:ext cx="1187960" cy="24890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82C226-4272-4C94-855D-0A6BC4B6E9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248" y="1519630"/>
            <a:ext cx="1195030" cy="24932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B644A6-2E86-43DE-85AE-1242881DF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8054" y="1519630"/>
            <a:ext cx="1184594" cy="24890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357395-1781-46C6-8190-80B9D28EE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442" y="4079047"/>
            <a:ext cx="1189804" cy="24964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54C0E5-213D-4021-B712-01C9541796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1450" y="4079047"/>
            <a:ext cx="1189804" cy="24893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7ADB39-3895-44A1-A05A-7B6556B58F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9587" y="4090138"/>
            <a:ext cx="1187947" cy="2496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3C2DAF-C0C2-466F-90C1-B6BDBBA8DF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5867" y="4090138"/>
            <a:ext cx="1184658" cy="24782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09DA582-50A1-4D93-B19F-7A74894986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4008" y="4079047"/>
            <a:ext cx="1184658" cy="250055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BDD38F-4E23-4283-8B61-2E2225BBA9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6999" y="4099223"/>
            <a:ext cx="1188028" cy="24782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B14BBA-8016-4035-BDBA-D41C95446D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140" y="4079047"/>
            <a:ext cx="1200197" cy="25075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87C939B-C172-41C6-A7C6-7F62D9643C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0629" y="4090137"/>
            <a:ext cx="1187337" cy="24916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E3EBACA-88B9-46DB-A116-D98D3F65880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91811" y="4099223"/>
            <a:ext cx="1185942" cy="2489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3D070-39C2-4768-B940-8B16FEF3AC7C}"/>
              </a:ext>
            </a:extLst>
          </p:cNvPr>
          <p:cNvSpPr txBox="1"/>
          <p:nvPr/>
        </p:nvSpPr>
        <p:spPr>
          <a:xfrm>
            <a:off x="667785" y="1596471"/>
            <a:ext cx="994183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0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CFCFA-F4BC-4D55-8AC7-A6FFBADFB44B}"/>
              </a:ext>
            </a:extLst>
          </p:cNvPr>
          <p:cNvSpPr txBox="1"/>
          <p:nvPr/>
        </p:nvSpPr>
        <p:spPr>
          <a:xfrm>
            <a:off x="1896856" y="1596471"/>
            <a:ext cx="984565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1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7FE63-9241-4DC6-9584-C6C043C31C34}"/>
              </a:ext>
            </a:extLst>
          </p:cNvPr>
          <p:cNvSpPr txBox="1"/>
          <p:nvPr/>
        </p:nvSpPr>
        <p:spPr>
          <a:xfrm>
            <a:off x="3152922" y="1596471"/>
            <a:ext cx="994183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2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E9242-2C44-405F-8174-CD36400F38AB}"/>
              </a:ext>
            </a:extLst>
          </p:cNvPr>
          <p:cNvSpPr txBox="1"/>
          <p:nvPr/>
        </p:nvSpPr>
        <p:spPr>
          <a:xfrm>
            <a:off x="4453650" y="1596471"/>
            <a:ext cx="986168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3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1FE56-5927-4827-A43F-D84B9A7951C5}"/>
              </a:ext>
            </a:extLst>
          </p:cNvPr>
          <p:cNvSpPr txBox="1"/>
          <p:nvPr/>
        </p:nvSpPr>
        <p:spPr>
          <a:xfrm>
            <a:off x="5673103" y="1596471"/>
            <a:ext cx="995785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4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AE17F-3734-4E9D-A28F-20DA396AD493}"/>
              </a:ext>
            </a:extLst>
          </p:cNvPr>
          <p:cNvSpPr txBox="1"/>
          <p:nvPr/>
        </p:nvSpPr>
        <p:spPr>
          <a:xfrm>
            <a:off x="6937184" y="1596471"/>
            <a:ext cx="989373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5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A21CED-5818-465C-A2E7-DA1E06FA8EF5}"/>
              </a:ext>
            </a:extLst>
          </p:cNvPr>
          <p:cNvSpPr txBox="1"/>
          <p:nvPr/>
        </p:nvSpPr>
        <p:spPr>
          <a:xfrm>
            <a:off x="8198887" y="1596471"/>
            <a:ext cx="995785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6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9CF3FA-A4A3-44AF-A576-0ADD604E4303}"/>
              </a:ext>
            </a:extLst>
          </p:cNvPr>
          <p:cNvSpPr txBox="1"/>
          <p:nvPr/>
        </p:nvSpPr>
        <p:spPr>
          <a:xfrm>
            <a:off x="9430362" y="1596471"/>
            <a:ext cx="981359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7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2EDAB1-F260-4136-BB62-3FF7800A37E7}"/>
              </a:ext>
            </a:extLst>
          </p:cNvPr>
          <p:cNvSpPr txBox="1"/>
          <p:nvPr/>
        </p:nvSpPr>
        <p:spPr>
          <a:xfrm>
            <a:off x="10684825" y="1596471"/>
            <a:ext cx="994183" cy="27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INT_POS = 8</a:t>
            </a:r>
            <a:endParaRPr lang="id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Concactopy</a:t>
            </a:r>
            <a:r>
              <a:rPr lang="en-US" dirty="0">
                <a:latin typeface="Rockwell" panose="02060603020205020403" pitchFamily="18" charset="0"/>
              </a:rPr>
              <a:t> Calculation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04558-4E99-4E0D-9C4C-21EE647107CA}"/>
              </a:ext>
            </a:extLst>
          </p:cNvPr>
          <p:cNvSpPr txBox="1"/>
          <p:nvPr/>
        </p:nvSpPr>
        <p:spPr>
          <a:xfrm>
            <a:off x="1837507" y="1892299"/>
            <a:ext cx="8299269" cy="397031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id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getContactopy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Contactopy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numg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d-ID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d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numg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d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deuclid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id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+(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d-ID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deuclid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(</a:t>
            </a:r>
            <a:r>
              <a:rPr lang="id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]))) {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Contactopy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Contactopy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d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Contactopy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2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FCD0-8A8E-4BD7-8B2E-B931F1C0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Result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E42F0-4FF0-4886-B15F-12FE2781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87" y="1965960"/>
            <a:ext cx="4969773" cy="4025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6D8D9-BEEE-4B36-B601-10A3493ACFDE}"/>
              </a:ext>
            </a:extLst>
          </p:cNvPr>
          <p:cNvSpPr txBox="1"/>
          <p:nvPr/>
        </p:nvSpPr>
        <p:spPr>
          <a:xfrm>
            <a:off x="6486911" y="3140610"/>
            <a:ext cx="3789203" cy="1477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Copy all the result and paste into the plain text (ex: notepad).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Filename: </a:t>
            </a:r>
            <a:r>
              <a:rPr lang="en-US" i="1" dirty="0">
                <a:solidFill>
                  <a:schemeClr val="bg1"/>
                </a:solidFill>
              </a:rPr>
              <a:t>“</a:t>
            </a:r>
            <a:r>
              <a:rPr lang="en-US" b="1" i="1" dirty="0">
                <a:solidFill>
                  <a:schemeClr val="bg1"/>
                </a:solidFill>
              </a:rPr>
              <a:t>int_pos_5.CSV</a:t>
            </a:r>
            <a:r>
              <a:rPr lang="en-US" i="1" dirty="0">
                <a:solidFill>
                  <a:schemeClr val="bg1"/>
                </a:solidFill>
              </a:rPr>
              <a:t>”</a:t>
            </a:r>
            <a:r>
              <a:rPr lang="en-US" dirty="0">
                <a:solidFill>
                  <a:schemeClr val="bg1"/>
                </a:solidFill>
              </a:rPr>
              <a:t> (for intruder position 5)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8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D5C-192F-4DB3-8B64-564FCE6C4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8D89B-DDB6-47A0-B77E-00EAF21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3102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6497</TotalTime>
  <Words>621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Corbel</vt:lpstr>
      <vt:lpstr>Rockwell</vt:lpstr>
      <vt:lpstr>Tahoma</vt:lpstr>
      <vt:lpstr>Basis</vt:lpstr>
      <vt:lpstr>Simulation  of BNE</vt:lpstr>
      <vt:lpstr>Research Pipeline</vt:lpstr>
      <vt:lpstr>Data Generation</vt:lpstr>
      <vt:lpstr>Simulation Layout</vt:lpstr>
      <vt:lpstr>Intruder Initial Position</vt:lpstr>
      <vt:lpstr>Initial Configuration</vt:lpstr>
      <vt:lpstr>Concactopy Calculation</vt:lpstr>
      <vt:lpstr>Get the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BNE</dc:title>
  <dc:creator>Muhammad Iqbal Rahmadhan Putra</dc:creator>
  <cp:lastModifiedBy>Muhammad Iqbal Rahmadhan Putra</cp:lastModifiedBy>
  <cp:revision>21</cp:revision>
  <dcterms:created xsi:type="dcterms:W3CDTF">2021-06-15T10:28:54Z</dcterms:created>
  <dcterms:modified xsi:type="dcterms:W3CDTF">2021-07-11T09:43:26Z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