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849" r:id="rId3"/>
    <p:sldId id="696" r:id="rId4"/>
    <p:sldId id="850" r:id="rId5"/>
    <p:sldId id="459" r:id="rId6"/>
    <p:sldId id="645" r:id="rId7"/>
    <p:sldId id="847" r:id="rId8"/>
    <p:sldId id="855" r:id="rId9"/>
    <p:sldId id="856" r:id="rId10"/>
    <p:sldId id="857" r:id="rId11"/>
    <p:sldId id="854" r:id="rId12"/>
    <p:sldId id="851" r:id="rId13"/>
    <p:sldId id="852" r:id="rId14"/>
    <p:sldId id="853" r:id="rId15"/>
    <p:sldId id="487" r:id="rId16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182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8" y="4767264"/>
            <a:ext cx="3200402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4767264"/>
            <a:ext cx="34290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3210448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4767264"/>
            <a:ext cx="34290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da.helsinki.fi/bitstream/handle/10138/160282/simplici.pdf" TargetMode="External"/><Relationship Id="rId2" Type="http://schemas.openxmlformats.org/officeDocument/2006/relationships/hyperlink" Target="https://www.sas.upenn.edu/~apostlew/paper/pdf/AGP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p-c9000d1726fb" TargetMode="External"/><Relationship Id="rId4" Type="http://schemas.openxmlformats.org/officeDocument/2006/relationships/hyperlink" Target="https://www.kibin.com/essay-examples/pRrQOFm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-c9000d1726f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bi3209-00-2022-2/issues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difference_between_simulation_and_modeling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difference_between_simulation_and_modeli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Pemodelan dan simulasi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Bioinformatics Student Symposium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20230522-v1| </a:t>
            </a:r>
            <a:r>
              <a:rPr lang="en-US" sz="110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992D2FF-F5E1-0E05-B60F-B75B2BAA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Simulations allow evaluating a model to optimize system performance or to make predictions about a </a:t>
            </a:r>
            <a:r>
              <a:rPr lang="en-US" smtClean="0"/>
              <a:t>real </a:t>
            </a:r>
            <a:r>
              <a:rPr lang="en-US" smtClean="0"/>
              <a:t>system.</a:t>
            </a:r>
          </a:p>
          <a:p>
            <a:r>
              <a:rPr lang="en-US" smtClean="0"/>
              <a:t>Simulations </a:t>
            </a:r>
            <a:r>
              <a:rPr lang="en-US" smtClean="0"/>
              <a:t>are useful to study properties of a model of a real-life system that would otherwise be too complex, too large/small, too fast/slow, not accessible, too dangerous or unacceptable </a:t>
            </a:r>
            <a:r>
              <a:rPr lang="en-US" smtClean="0"/>
              <a:t>to </a:t>
            </a:r>
            <a:r>
              <a:rPr lang="en-US" smtClean="0"/>
              <a:t>engage.</a:t>
            </a:r>
          </a:p>
          <a:p>
            <a:r>
              <a:rPr lang="en-US" smtClean="0"/>
              <a:t>While </a:t>
            </a:r>
            <a:r>
              <a:rPr lang="en-US" smtClean="0"/>
              <a:t>a model aims to be true to the system it represents, a simulation can use a model to explore states that would not be possible in the original </a:t>
            </a:r>
            <a:r>
              <a:rPr lang="en-US" smtClean="0"/>
              <a:t>system</a:t>
            </a:r>
            <a:r>
              <a:rPr lang="en-US" smtClean="0"/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BI3209 Pengantar Bioinformatika untuk Biologi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2023-05-22 | Auditorium CC Timur | ITB Ganesha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Akurasi dan kesederhanaan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BAA570-3E27-DC6D-135F-F1BE3CF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Accuracy vs simplicity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9B17EF-8078-EDAC-281A-9226C10F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Accuracy </a:t>
            </a:r>
            <a:r>
              <a:rPr lang="en-ID" smtClean="0"/>
              <a:t>vs</a:t>
            </a:r>
            <a:r>
              <a:rPr lang="en-ID" smtClean="0"/>
              <a:t>. Simplicity: A </a:t>
            </a:r>
            <a:r>
              <a:rPr lang="en-ID" smtClean="0"/>
              <a:t>Complex </a:t>
            </a:r>
            <a:r>
              <a:rPr lang="en-ID" smtClean="0"/>
              <a:t>Trade-Off (E</a:t>
            </a:r>
            <a:r>
              <a:rPr lang="en-ID" smtClean="0"/>
              <a:t>. </a:t>
            </a:r>
            <a:r>
              <a:rPr lang="en-ID" smtClean="0"/>
              <a:t>Aragones, I. Gilboa, A. Postlewatite, D. Schmeidler, 2002).</a:t>
            </a:r>
          </a:p>
          <a:p>
            <a:r>
              <a:rPr lang="en-ID" smtClean="0"/>
              <a:t>Simplicity and Accuracy Trade-Off in Science: Simple metric for model selection (P. Niinen, 2013).</a:t>
            </a:r>
          </a:p>
          <a:p>
            <a:r>
              <a:rPr lang="en-ID" smtClean="0"/>
              <a:t>An Analysis of Accuracy and Simplicity in Relation </a:t>
            </a:r>
            <a:r>
              <a:rPr lang="en-ID" smtClean="0"/>
              <a:t>to </a:t>
            </a:r>
            <a:r>
              <a:rPr lang="en-ID" smtClean="0"/>
              <a:t>Knowledge (Kibin, 2023).</a:t>
            </a:r>
          </a:p>
          <a:p>
            <a:r>
              <a:rPr lang="en-ID" smtClean="0"/>
              <a:t>Simplicity vs Complexity in Machine Learning — Finding the </a:t>
            </a:r>
            <a:r>
              <a:rPr lang="en-ID" smtClean="0"/>
              <a:t>Right </a:t>
            </a:r>
            <a:r>
              <a:rPr lang="en-ID" smtClean="0"/>
              <a:t>Balance (</a:t>
            </a:r>
            <a:r>
              <a:rPr lang="en-ID" smtClean="0"/>
              <a:t>Tayo, 2019).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0C2E71-D87E-B262-2244-6D5E605B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76AE04-B451-3CE5-CF37-A00CA5C6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8DC82C-9EE6-9952-3B48-9601BB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6465849" y="1635048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Consolas" pitchFamily="49" charset="0"/>
              </a:rPr>
              <a:t>pdf</a:t>
            </a:r>
            <a:endParaRPr lang="en-US" sz="140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5454804" y="2462097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Consolas" pitchFamily="49" charset="0"/>
              </a:rPr>
              <a:t>pdf</a:t>
            </a:r>
            <a:endParaRPr lang="en-US" sz="140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3962400" y="325755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Consolas" pitchFamily="49" charset="0"/>
              </a:rPr>
              <a:t>html</a:t>
            </a:r>
            <a:endParaRPr lang="en-US" sz="140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10" name="Rectangle 9">
            <a:hlinkClick r:id="rId5"/>
          </p:cNvPr>
          <p:cNvSpPr/>
          <p:nvPr/>
        </p:nvSpPr>
        <p:spPr>
          <a:xfrm>
            <a:off x="4213302" y="4062297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Consolas" pitchFamily="49" charset="0"/>
              </a:rPr>
              <a:t>html</a:t>
            </a:r>
            <a:endParaRPr lang="en-US" sz="1400">
              <a:solidFill>
                <a:srgbClr val="0070C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BI3209 Pengantar Bioinformatika untuk Biologi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2023-05-22 | Auditorium CC Timur | ITB Ganesha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>
            <a:hlinkClick r:id="rId3"/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+mn-lt"/>
              </a:rPr>
              <a:t>Benjamin Obi Tayo, “Simplicity vs Complexity in Machine Learning — Finding the Right Balance”, Towards Data Science, 11 Nov 2019, url </a:t>
            </a:r>
            <a:r>
              <a:rPr lang="en-US" sz="1200" smtClean="0">
                <a:solidFill>
                  <a:srgbClr val="0070C0"/>
                </a:solidFill>
                <a:latin typeface="+mn-lt"/>
              </a:rPr>
              <a:t>https://towardsdatascience.com/p-c9000d1726fb</a:t>
            </a:r>
            <a:r>
              <a:rPr lang="en-US" sz="1200" smtClean="0">
                <a:latin typeface="+mn-lt"/>
              </a:rPr>
              <a:t> [20230519].</a:t>
            </a:r>
            <a:endParaRPr lang="en-US" sz="1200">
              <a:latin typeface="+mn-lt"/>
            </a:endParaRPr>
          </a:p>
        </p:txBody>
      </p:sp>
      <p:pic>
        <p:nvPicPr>
          <p:cNvPr id="2050" name="Picture 2" descr="https://miro.medium.com/v2/resize:fit:1805/1*fkg_s9tR4ootsi9jPkFgV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938" y="63121"/>
            <a:ext cx="7380124" cy="409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Simple model is preferred over a complex one</a:t>
            </a:r>
            <a:endParaRPr lang="en-US" sz="3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Prevents Overfitting: A high-dimensional dataset having too many features can sometimes lead to overfitting (</a:t>
            </a:r>
            <a:r>
              <a:rPr lang="en-US" smtClean="0"/>
              <a:t>model </a:t>
            </a:r>
            <a:r>
              <a:rPr lang="en-US" smtClean="0"/>
              <a:t>captures </a:t>
            </a:r>
            <a:r>
              <a:rPr lang="en-US" smtClean="0"/>
              <a:t>both real and </a:t>
            </a:r>
            <a:r>
              <a:rPr lang="en-US" smtClean="0">
                <a:solidFill>
                  <a:srgbClr val="FF0000"/>
                </a:solidFill>
              </a:rPr>
              <a:t>random effects</a:t>
            </a:r>
            <a:r>
              <a:rPr lang="en-US" smtClean="0"/>
              <a:t>).</a:t>
            </a:r>
          </a:p>
          <a:p>
            <a:r>
              <a:rPr lang="en-US" smtClean="0"/>
              <a:t>Interpretability: An over-complex model having too </a:t>
            </a:r>
            <a:r>
              <a:rPr lang="en-US" smtClean="0"/>
              <a:t>many </a:t>
            </a:r>
            <a:r>
              <a:rPr lang="en-US" smtClean="0"/>
              <a:t>features </a:t>
            </a:r>
            <a:r>
              <a:rPr lang="en-US" smtClean="0"/>
              <a:t>can be </a:t>
            </a:r>
            <a:r>
              <a:rPr lang="en-US" smtClean="0">
                <a:solidFill>
                  <a:srgbClr val="FF0000"/>
                </a:solidFill>
              </a:rPr>
              <a:t>hard to interpret</a:t>
            </a:r>
            <a:r>
              <a:rPr lang="en-US" smtClean="0"/>
              <a:t> especially when features </a:t>
            </a:r>
            <a:r>
              <a:rPr lang="en-US" smtClean="0"/>
              <a:t>are </a:t>
            </a:r>
            <a:r>
              <a:rPr lang="en-US" smtClean="0"/>
              <a:t>correlated </a:t>
            </a:r>
            <a:r>
              <a:rPr lang="en-US" smtClean="0"/>
              <a:t>with each other.</a:t>
            </a:r>
          </a:p>
          <a:p>
            <a:r>
              <a:rPr lang="en-US" smtClean="0"/>
              <a:t>Computational Efficiency: A model trained on a lower-dimensional dataset is </a:t>
            </a:r>
            <a:r>
              <a:rPr lang="en-US" smtClean="0">
                <a:solidFill>
                  <a:srgbClr val="00B050"/>
                </a:solidFill>
              </a:rPr>
              <a:t>computationally efficient</a:t>
            </a:r>
            <a:r>
              <a:rPr lang="en-US" smtClean="0"/>
              <a:t> (execution of algorithm requires less computational time).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BI3209 Pengantar Bioinformatika untuk Biologi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2023-05-22 | Auditorium CC Timur | ITB Ganesha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94EC8BD-DED4-522F-937A-47003F1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C6EB9A-2509-C417-EEB4-B2B2FF9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09BF8D-5713-73DE-CC57-9D4A0067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9EF171C-5A56-16B5-2806-4A709AA8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9768"/>
          <a:stretch/>
        </p:blipFill>
        <p:spPr bwMode="auto">
          <a:xfrm>
            <a:off x="360904" y="209550"/>
            <a:ext cx="4419600" cy="2873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620BCAB6-A94E-D31E-42A7-329CB697E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7981"/>
          <a:stretch/>
        </p:blipFill>
        <p:spPr bwMode="auto">
          <a:xfrm>
            <a:off x="4572000" y="1733551"/>
            <a:ext cx="4419600" cy="29759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60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</a:t>
            </a:r>
            <a:r>
              <a:rPr lang="en-US" sz="2600" smtClean="0"/>
              <a:t>berdiskusi asinkron </a:t>
            </a:r>
            <a:r>
              <a:rPr lang="en-US" sz="2600"/>
              <a:t>setelah simposium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https://github.com/dudung/bi3209-00-2022-2/issues/1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Keterangan (</a:t>
            </a:r>
            <a:r>
              <a:rPr lang="en-US" smtClean="0">
                <a:solidFill>
                  <a:srgbClr val="0070C0"/>
                </a:solidFill>
              </a:rPr>
              <a:t>disclaimer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yang akan disampaikan tidak terkait langsung dengan bidang bioinformatika, akan tetapi lebih merupakan sharing pengalaman penelitian selama ini.</a:t>
            </a:r>
          </a:p>
          <a:p>
            <a:r>
              <a:rPr lang="en-US" smtClean="0"/>
              <a:t>Rujukan mengenai suatu hal dituliskan di bagian bawah slide </a:t>
            </a:r>
            <a:r>
              <a:rPr lang="en-US" smtClean="0"/>
              <a:t>terkait </a:t>
            </a:r>
            <a:r>
              <a:rPr lang="en-US" smtClean="0"/>
              <a:t>untuk dapat ditelusuri lebih lanjut.</a:t>
            </a:r>
          </a:p>
          <a:p>
            <a:r>
              <a:rPr lang="en-US" smtClean="0"/>
              <a:t>Hal-hal yang disampaikan tidak dapat terlepas dari pendapat pribadi dan pengalaman penyaji, sehingga belum tentu meru-pakan informasi yang paling tepat.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BI3209 Pengantar Bioinformatika untuk Biologi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2023-05-22 | Auditorium CC Timur | ITB Ganesha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Model dan simulasi	6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Akurasi dan keseder-</a:t>
            </a:r>
            <a:br>
              <a:rPr lang="en-US" smtClean="0"/>
            </a:br>
            <a:r>
              <a:rPr lang="en-US" smtClean="0"/>
              <a:t>hanaan	..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dan simulasi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BAA570-3E27-DC6D-135F-F1BE3CF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Model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9B17EF-8078-EDAC-281A-9226C10F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 model is a product (physical or digital) that represents a system </a:t>
            </a:r>
            <a:r>
              <a:rPr lang="en-ID" smtClean="0"/>
              <a:t>of </a:t>
            </a:r>
            <a:r>
              <a:rPr lang="en-ID" smtClean="0"/>
              <a:t>interest.</a:t>
            </a:r>
          </a:p>
          <a:p>
            <a:r>
              <a:rPr lang="en-ID" smtClean="0"/>
              <a:t>A </a:t>
            </a:r>
            <a:r>
              <a:rPr lang="en-ID" smtClean="0"/>
              <a:t>model is similar to but simpler than the system it represents, while approximating most of the same salient features of the real system as close </a:t>
            </a:r>
            <a:r>
              <a:rPr lang="en-ID" smtClean="0"/>
              <a:t>as </a:t>
            </a:r>
            <a:r>
              <a:rPr lang="en-ID" smtClean="0"/>
              <a:t>possible.</a:t>
            </a:r>
          </a:p>
          <a:p>
            <a:r>
              <a:rPr lang="en-ID" smtClean="0"/>
              <a:t>A </a:t>
            </a:r>
            <a:r>
              <a:rPr lang="en-ID" smtClean="0"/>
              <a:t>good model is a judicious tradeoff between realism and </a:t>
            </a:r>
            <a:r>
              <a:rPr lang="en-ID" smtClean="0"/>
              <a:t>simplicity</a:t>
            </a:r>
            <a:r>
              <a:rPr lang="en-ID" smtClean="0"/>
              <a:t>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0C2E71-D87E-B262-2244-6D5E605B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76AE04-B451-3CE5-CF37-A00CA5C6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8DC82C-9EE6-9952-3B48-9601BB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+mn-lt"/>
              </a:rPr>
              <a:t>Vinod Kumar Soni</a:t>
            </a:r>
            <a:r>
              <a:rPr lang="en-US" sz="1200" smtClean="0">
                <a:latin typeface="+mn-lt"/>
              </a:rPr>
              <a:t>, </a:t>
            </a:r>
            <a:r>
              <a:rPr lang="en-US" sz="1200" smtClean="0">
                <a:latin typeface="+mn-lt"/>
              </a:rPr>
              <a:t>“Answer </a:t>
            </a:r>
            <a:r>
              <a:rPr lang="en-US" sz="1200" smtClean="0">
                <a:latin typeface="+mn-lt"/>
              </a:rPr>
              <a:t>to </a:t>
            </a:r>
            <a:r>
              <a:rPr lang="en-US" sz="1200" smtClean="0">
                <a:latin typeface="+mn-lt"/>
              </a:rPr>
              <a:t>What </a:t>
            </a:r>
            <a:r>
              <a:rPr lang="en-US" sz="1200" smtClean="0">
                <a:latin typeface="+mn-lt"/>
              </a:rPr>
              <a:t>is the difference between simulation </a:t>
            </a:r>
            <a:r>
              <a:rPr lang="en-US" sz="1200" smtClean="0">
                <a:latin typeface="+mn-lt"/>
              </a:rPr>
              <a:t>and </a:t>
            </a:r>
            <a:r>
              <a:rPr lang="en-US" sz="1200" smtClean="0">
                <a:latin typeface="+mn-lt"/>
              </a:rPr>
              <a:t>modeling?”, ResearchGate, 21 Feb 2020, </a:t>
            </a:r>
            <a:r>
              <a:rPr lang="en-US" sz="1200" smtClean="0">
                <a:latin typeface="+mn-lt"/>
              </a:rPr>
              <a:t>url </a:t>
            </a:r>
            <a:r>
              <a:rPr lang="en-US" sz="1200" smtClean="0">
                <a:solidFill>
                  <a:srgbClr val="0070C0"/>
                </a:solidFill>
                <a:latin typeface="+mn-lt"/>
              </a:rPr>
              <a:t>https://www.researchgate.net/post/What_is_the_difference_between_simulation_and_modeling</a:t>
            </a:r>
            <a:r>
              <a:rPr lang="en-US" sz="1200" smtClean="0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[20230519].</a:t>
            </a:r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5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Model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 key feature of a model is manipulability.</a:t>
            </a:r>
          </a:p>
          <a:p>
            <a:r>
              <a:rPr lang="en-ID" smtClean="0"/>
              <a:t>A </a:t>
            </a:r>
            <a:r>
              <a:rPr lang="en-ID" smtClean="0"/>
              <a:t>model </a:t>
            </a:r>
            <a:r>
              <a:rPr lang="en-ID" smtClean="0"/>
              <a:t>can </a:t>
            </a:r>
            <a:r>
              <a:rPr lang="en-ID" smtClean="0"/>
              <a:t>be:</a:t>
            </a:r>
          </a:p>
          <a:p>
            <a:pPr lvl="1"/>
            <a:r>
              <a:rPr lang="en-ID" smtClean="0"/>
              <a:t>a </a:t>
            </a:r>
            <a:r>
              <a:rPr lang="en-ID" smtClean="0"/>
              <a:t>physical model (for example a physical architectural house </a:t>
            </a:r>
            <a:r>
              <a:rPr lang="en-ID" smtClean="0"/>
              <a:t>scale </a:t>
            </a:r>
            <a:r>
              <a:rPr lang="en-ID" smtClean="0"/>
              <a:t>model, a </a:t>
            </a:r>
            <a:r>
              <a:rPr lang="en-ID" smtClean="0"/>
              <a:t>model </a:t>
            </a:r>
            <a:r>
              <a:rPr lang="en-ID" smtClean="0"/>
              <a:t>aircraft</a:t>
            </a:r>
            <a:r>
              <a:rPr lang="en-ID" smtClean="0"/>
              <a:t>, a </a:t>
            </a:r>
            <a:r>
              <a:rPr lang="en-ID" smtClean="0"/>
              <a:t>fashion mannequin</a:t>
            </a:r>
            <a:r>
              <a:rPr lang="en-ID" smtClean="0"/>
              <a:t>, </a:t>
            </a:r>
            <a:r>
              <a:rPr lang="en-ID" smtClean="0"/>
              <a:t>or a </a:t>
            </a:r>
            <a:r>
              <a:rPr lang="en-ID" smtClean="0"/>
              <a:t>model organism in biology </a:t>
            </a:r>
            <a:r>
              <a:rPr lang="en-ID" smtClean="0"/>
              <a:t>research</a:t>
            </a:r>
            <a:r>
              <a:rPr lang="en-ID" smtClean="0"/>
              <a:t>); or</a:t>
            </a:r>
          </a:p>
          <a:p>
            <a:pPr lvl="1"/>
            <a:r>
              <a:rPr lang="en-ID" smtClean="0"/>
              <a:t>a </a:t>
            </a:r>
            <a:r>
              <a:rPr lang="en-ID" smtClean="0"/>
              <a:t>conceptual model (for example a computer model, a statistical or mathematical model, a </a:t>
            </a:r>
            <a:r>
              <a:rPr lang="en-ID" smtClean="0"/>
              <a:t>business </a:t>
            </a:r>
            <a:r>
              <a:rPr lang="en-ID" smtClean="0"/>
              <a:t>model).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BI3209 Pengantar Bioinformatika untuk Biologi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2023-05-22 | Auditorium CC Timur | ITB Ganesha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simulation is the process of using a model to study the behavior and performance of an actual or theoretical system</a:t>
            </a:r>
            <a:r>
              <a:rPr lang="en-US" smtClean="0"/>
              <a:t>. </a:t>
            </a:r>
            <a:endParaRPr lang="en-US" smtClean="0"/>
          </a:p>
          <a:p>
            <a:r>
              <a:rPr lang="en-US" smtClean="0"/>
              <a:t>In </a:t>
            </a:r>
            <a:r>
              <a:rPr lang="en-US" smtClean="0"/>
              <a:t>a simulation, models can be used to study existing or proposed characteristics of </a:t>
            </a:r>
            <a:r>
              <a:rPr lang="en-US" smtClean="0"/>
              <a:t>a </a:t>
            </a:r>
            <a:r>
              <a:rPr lang="en-US" smtClean="0"/>
              <a:t>system.</a:t>
            </a:r>
          </a:p>
          <a:p>
            <a:r>
              <a:rPr lang="en-US" smtClean="0"/>
              <a:t>The </a:t>
            </a:r>
            <a:r>
              <a:rPr lang="en-US" smtClean="0"/>
              <a:t>purpose of a simulation is to study the characteristics of a real-life or fictional system by manipulating variables that cannot be controlled in a </a:t>
            </a:r>
            <a:r>
              <a:rPr lang="en-US" smtClean="0"/>
              <a:t>real </a:t>
            </a:r>
            <a:r>
              <a:rPr lang="en-US" smtClean="0"/>
              <a:t>system.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BI3209 Pengantar Bioinformatika untuk Biologi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2023-05-22 | Auditorium CC Timur | ITB Ganesha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+mn-lt"/>
              </a:rPr>
              <a:t>Vinod Kumar Soni</a:t>
            </a:r>
            <a:r>
              <a:rPr lang="en-US" sz="1200" smtClean="0">
                <a:latin typeface="+mn-lt"/>
              </a:rPr>
              <a:t>, </a:t>
            </a:r>
            <a:r>
              <a:rPr lang="en-US" sz="1200" smtClean="0">
                <a:latin typeface="+mn-lt"/>
              </a:rPr>
              <a:t>“Answer </a:t>
            </a:r>
            <a:r>
              <a:rPr lang="en-US" sz="1200" smtClean="0">
                <a:latin typeface="+mn-lt"/>
              </a:rPr>
              <a:t>to </a:t>
            </a:r>
            <a:r>
              <a:rPr lang="en-US" sz="1200" smtClean="0">
                <a:latin typeface="+mn-lt"/>
              </a:rPr>
              <a:t>What </a:t>
            </a:r>
            <a:r>
              <a:rPr lang="en-US" sz="1200" smtClean="0">
                <a:latin typeface="+mn-lt"/>
              </a:rPr>
              <a:t>is the difference between simulation </a:t>
            </a:r>
            <a:r>
              <a:rPr lang="en-US" sz="1200" smtClean="0">
                <a:latin typeface="+mn-lt"/>
              </a:rPr>
              <a:t>and </a:t>
            </a:r>
            <a:r>
              <a:rPr lang="en-US" sz="1200" smtClean="0">
                <a:latin typeface="+mn-lt"/>
              </a:rPr>
              <a:t>modeling?”, ResearchGate, 21 Feb 2020, </a:t>
            </a:r>
            <a:r>
              <a:rPr lang="en-US" sz="1200" smtClean="0">
                <a:latin typeface="+mn-lt"/>
              </a:rPr>
              <a:t>url </a:t>
            </a:r>
            <a:r>
              <a:rPr lang="en-US" sz="1200" smtClean="0">
                <a:solidFill>
                  <a:srgbClr val="0070C0"/>
                </a:solidFill>
                <a:latin typeface="+mn-lt"/>
              </a:rPr>
              <a:t>https://www.researchgate.net/post/What_is_the_difference_between_simulation_and_modeling</a:t>
            </a:r>
            <a:r>
              <a:rPr lang="en-US" sz="1200" smtClean="0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[20230519].</a:t>
            </a:r>
            <a:endParaRPr lang="en-US" sz="120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877</Words>
  <Application>Microsoft Office PowerPoint</Application>
  <PresentationFormat>On-screen Show (16:9)</PresentationFormat>
  <Paragraphs>100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Pemodelan dan simulasi Bioinformatics Student Symposium</vt:lpstr>
      <vt:lpstr>Slide 2</vt:lpstr>
      <vt:lpstr>Silakan berdiskusi asinkron setelah simposium ini di https://github.com/dudung/bi3209-00-2022-2/issues/1</vt:lpstr>
      <vt:lpstr>Keterangan (disclaimer)</vt:lpstr>
      <vt:lpstr>Kerangka</vt:lpstr>
      <vt:lpstr>Slide 6</vt:lpstr>
      <vt:lpstr>Model</vt:lpstr>
      <vt:lpstr>Model (lanj.)</vt:lpstr>
      <vt:lpstr>Simulation</vt:lpstr>
      <vt:lpstr>Simulation (lanj.)</vt:lpstr>
      <vt:lpstr>Slide 11</vt:lpstr>
      <vt:lpstr>Accuracy vs simplicity</vt:lpstr>
      <vt:lpstr>Slide 13</vt:lpstr>
      <vt:lpstr>Simple model is preferred over a complex one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1405</cp:revision>
  <dcterms:created xsi:type="dcterms:W3CDTF">2012-12-06T09:55:31Z</dcterms:created>
  <dcterms:modified xsi:type="dcterms:W3CDTF">2023-05-18T23:18:37Z</dcterms:modified>
</cp:coreProperties>
</file>