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849" r:id="rId3"/>
    <p:sldId id="696" r:id="rId4"/>
    <p:sldId id="850" r:id="rId5"/>
    <p:sldId id="459" r:id="rId6"/>
    <p:sldId id="645" r:id="rId7"/>
    <p:sldId id="847" r:id="rId8"/>
    <p:sldId id="855" r:id="rId9"/>
    <p:sldId id="858" r:id="rId10"/>
    <p:sldId id="859" r:id="rId11"/>
    <p:sldId id="856" r:id="rId12"/>
    <p:sldId id="857" r:id="rId13"/>
    <p:sldId id="854" r:id="rId14"/>
    <p:sldId id="851" r:id="rId15"/>
    <p:sldId id="852" r:id="rId16"/>
    <p:sldId id="853" r:id="rId17"/>
    <p:sldId id="487" r:id="rId18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5530" autoAdjust="0"/>
  </p:normalViewPr>
  <p:slideViewPr>
    <p:cSldViewPr>
      <p:cViewPr varScale="1">
        <p:scale>
          <a:sx n="80" d="100"/>
          <a:sy n="80" d="100"/>
        </p:scale>
        <p:origin x="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4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0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8" y="4767264"/>
            <a:ext cx="3200402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14800" y="4767264"/>
            <a:ext cx="34290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3210448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4767264"/>
            <a:ext cx="34290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4767264"/>
            <a:ext cx="762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www.youtube.com/watch?v=Png0fnG0b_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difference_between_simulation_and_modeling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da.helsinki.fi/bitstream/handle/10138/160282/simplici.pdf" TargetMode="External"/><Relationship Id="rId2" Type="http://schemas.openxmlformats.org/officeDocument/2006/relationships/hyperlink" Target="https://www.sas.upenn.edu/~apostlew/paper/pdf/AGPS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owardsdatascience.com/p-c9000d1726fb" TargetMode="External"/><Relationship Id="rId4" Type="http://schemas.openxmlformats.org/officeDocument/2006/relationships/hyperlink" Target="https://www.kibin.com/essay-examples/pRrQOFm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p-c9000d1726f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dung/bi3209-00-2022-2/issues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ost/What_is_the_difference_between_simulation_and_modeling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_PvjdZIbgVg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/>
              <a:t>Pemodelan dan simulasi</a:t>
            </a:r>
            <a:br>
              <a:rPr lang="en-US" sz="4800"/>
            </a:b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Bioinformatics Student Symposium</a:t>
            </a: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917124"/>
            <a:ext cx="7391398" cy="1254825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>
                <a:solidFill>
                  <a:schemeClr val="bg1"/>
                </a:solidFill>
              </a:rPr>
              <a:t>Sparisoma Viridi</a:t>
            </a:r>
            <a:endParaRPr lang="pt-BR" sz="3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Master Program in Computational Science, Nuclear Physics and Biophysics Research Division,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Department of Physics, Faculty of Mathematics and Natural Sciences, Institut Teknologi Bandung,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>
                <a:solidFill>
                  <a:schemeClr val="bg1"/>
                </a:solidFill>
              </a:rPr>
              <a:t>Bandung 40132, 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>
                <a:solidFill>
                  <a:schemeClr val="bg1"/>
                </a:solidFill>
              </a:rPr>
              <a:t>20230522_v2| https://doi.org/10.5281/zenodo.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54995" y="4238624"/>
            <a:ext cx="2377440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6200" y="590550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92D2FF-F5E1-0E05-B60F-B75B2BAA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70BD156-E35B-440E-C854-206D5E58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4" y="1152125"/>
            <a:ext cx="8145012" cy="286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3791C-E07E-A3CC-681B-5198192C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1487-F033-E0DF-29A9-C556C088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45667-92B2-EBA2-AC77-C1C716A7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C0B02-DD55-72DE-3DF3-6D35276A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546D-A455-1C8B-85E2-9E7D8B23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1A3D6F-BAEC-82F3-3AA0-F1E9A734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60" y="205980"/>
            <a:ext cx="2654967" cy="2237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B61962-38B2-6B10-C4E0-85965A458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741" y="205977"/>
            <a:ext cx="2454517" cy="18123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57038D-A22E-8ED1-983B-B557106AB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555" y="205979"/>
            <a:ext cx="2565086" cy="2213372"/>
          </a:xfrm>
          <a:prstGeom prst="rect">
            <a:avLst/>
          </a:prstGeom>
        </p:spPr>
      </p:pic>
      <p:sp>
        <p:nvSpPr>
          <p:cNvPr id="17" name="Rectangle 16">
            <a:hlinkClick r:id="rId7"/>
            <a:extLst>
              <a:ext uri="{FF2B5EF4-FFF2-40B4-BE49-F238E27FC236}">
                <a16:creationId xmlns:a16="http://schemas.microsoft.com/office/drawing/2014/main" id="{835AAA40-8094-CC2D-3FB5-15628138F3B4}"/>
              </a:ext>
            </a:extLst>
          </p:cNvPr>
          <p:cNvSpPr/>
          <p:nvPr/>
        </p:nvSpPr>
        <p:spPr>
          <a:xfrm>
            <a:off x="457200" y="412288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+mn-lt"/>
              </a:rPr>
              <a:t>Ruhou Gao, “Cambered Airfoil in Smoke Tunnel”, YouTube, 15.09.2012, url </a:t>
            </a:r>
            <a:r>
              <a:rPr lang="en-US" sz="1200">
                <a:solidFill>
                  <a:srgbClr val="0070C0"/>
                </a:solidFill>
                <a:latin typeface="+mn-lt"/>
              </a:rPr>
              <a:t>https://www.youtube.com/watch?v=Png0fnG0b_U</a:t>
            </a:r>
            <a:r>
              <a:rPr lang="en-US" sz="1200">
                <a:latin typeface="+mn-lt"/>
              </a:rPr>
              <a:t> [20230519].</a:t>
            </a:r>
          </a:p>
        </p:txBody>
      </p:sp>
    </p:spTree>
    <p:extLst>
      <p:ext uri="{BB962C8B-B14F-4D97-AF65-F5344CB8AC3E}">
        <p14:creationId xmlns:p14="http://schemas.microsoft.com/office/powerpoint/2010/main" val="1148705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simulation is the process of using a model to study the behavior and performance of an actual or theoretical system. </a:t>
            </a:r>
          </a:p>
          <a:p>
            <a:r>
              <a:rPr lang="en-US"/>
              <a:t>In a simulation, models can be used to study existing or proposed characteristics of a system.</a:t>
            </a:r>
          </a:p>
          <a:p>
            <a:r>
              <a:rPr lang="en-US"/>
              <a:t>The purpose of a simulation is to study the characteristics of a real-life or fictional system by manipulating variables that cannot be controlled in a real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2288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+mn-lt"/>
              </a:rPr>
              <a:t>Vinod Kumar Soni, “Answer to What is the difference between simulation and modeling?”, ResearchGate, 21 Feb 2020, url </a:t>
            </a:r>
            <a:r>
              <a:rPr lang="en-US" sz="1200">
                <a:solidFill>
                  <a:srgbClr val="0070C0"/>
                </a:solidFill>
                <a:latin typeface="+mn-lt"/>
              </a:rPr>
              <a:t>https://www.researchgate.net/post/What_is_the_difference_between_simulation_and_modeling</a:t>
            </a:r>
            <a:r>
              <a:rPr lang="en-US" sz="1200">
                <a:latin typeface="+mn-lt"/>
              </a:rPr>
              <a:t> [20230519].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(lanj.)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Simulations allow evaluating a model to optimize system performance or to make predictions about a real system.</a:t>
            </a:r>
          </a:p>
          <a:p>
            <a:r>
              <a:rPr lang="en-US"/>
              <a:t>Simulations are useful to study properties of a model of a real-life system that would otherwise be too complex, too large/small, too fast/slow, not accessible, too dangerous or unacceptable to engage.</a:t>
            </a:r>
          </a:p>
          <a:p>
            <a:r>
              <a:rPr lang="en-US"/>
              <a:t>While a model aims to be true to the system it represents, a simulation can use a model to explore states that would not be possible in the original system.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Akurasi dan kesederhanaan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A570-3E27-DC6D-135F-F1BE3CF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Accuracy vs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17EF-8078-EDAC-281A-9226C10F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Accuracy vs. Simplicity: A Complex Trade-Off (E. Aragones, I. Gilboa, A. Postlewatite, D. Schmeidler, 2002).</a:t>
            </a:r>
          </a:p>
          <a:p>
            <a:r>
              <a:rPr lang="en-ID"/>
              <a:t>Simplicity and Accuracy Trade-Off in Science: Simple metric for model selection (P. Niinen, 2013).</a:t>
            </a:r>
          </a:p>
          <a:p>
            <a:r>
              <a:rPr lang="en-ID"/>
              <a:t>An Analysis of Accuracy and Simplicity in Relation to Knowledge (Kibin, 2023).</a:t>
            </a:r>
          </a:p>
          <a:p>
            <a:r>
              <a:rPr lang="en-ID"/>
              <a:t>Simplicity vs Complexity in Machine Learning — Finding the Right Balance (Tayo, 2019).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2E71-D87E-B262-2244-6D5E605B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AE04-B451-3CE5-CF37-A00CA5C6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C82C-9EE6-9952-3B48-9601BB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6465849" y="1635048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  <a:latin typeface="Consolas" pitchFamily="49" charset="0"/>
              </a:rPr>
              <a:t>pdf</a:t>
            </a: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5454804" y="2462097"/>
            <a:ext cx="5334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  <a:latin typeface="Consolas" pitchFamily="49" charset="0"/>
              </a:rPr>
              <a:t>pdf</a:t>
            </a:r>
          </a:p>
        </p:txBody>
      </p:sp>
      <p:sp>
        <p:nvSpPr>
          <p:cNvPr id="9" name="Rectangle 8">
            <a:hlinkClick r:id="rId4"/>
          </p:cNvPr>
          <p:cNvSpPr/>
          <p:nvPr/>
        </p:nvSpPr>
        <p:spPr>
          <a:xfrm>
            <a:off x="3962400" y="3257550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  <a:latin typeface="Consolas" pitchFamily="49" charset="0"/>
              </a:rPr>
              <a:t>html</a:t>
            </a:r>
          </a:p>
        </p:txBody>
      </p:sp>
      <p:sp>
        <p:nvSpPr>
          <p:cNvPr id="10" name="Rectangle 9">
            <a:hlinkClick r:id="rId5"/>
          </p:cNvPr>
          <p:cNvSpPr/>
          <p:nvPr/>
        </p:nvSpPr>
        <p:spPr>
          <a:xfrm>
            <a:off x="4213302" y="4062297"/>
            <a:ext cx="609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rgbClr val="0070C0"/>
                </a:solidFill>
                <a:latin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755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>
            <a:hlinkClick r:id="rId3"/>
          </p:cNvPr>
          <p:cNvSpPr/>
          <p:nvPr/>
        </p:nvSpPr>
        <p:spPr>
          <a:xfrm>
            <a:off x="457200" y="412288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+mn-lt"/>
              </a:rPr>
              <a:t>Benjamin Obi Tayo, “Simplicity vs Complexity in Machine Learning — Finding the Right Balance”, Towards Data Science, 11 Nov 2019, url </a:t>
            </a:r>
            <a:r>
              <a:rPr lang="en-US" sz="1200">
                <a:solidFill>
                  <a:srgbClr val="0070C0"/>
                </a:solidFill>
                <a:latin typeface="+mn-lt"/>
              </a:rPr>
              <a:t>https://towardsdatascience.com/p-c9000d1726fb</a:t>
            </a:r>
            <a:r>
              <a:rPr lang="en-US" sz="1200">
                <a:latin typeface="+mn-lt"/>
              </a:rPr>
              <a:t> [20230519].</a:t>
            </a:r>
          </a:p>
        </p:txBody>
      </p:sp>
      <p:pic>
        <p:nvPicPr>
          <p:cNvPr id="2050" name="Picture 2" descr="https://miro.medium.com/v2/resize:fit:1805/1*fkg_s9tR4ootsi9jPkFgV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938" y="63121"/>
            <a:ext cx="7380124" cy="409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Simple model is preferred over a complex one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Prevents Overfitting: A high-dimensional dataset having too many features can sometimes lead to overfitting (model captures both real and </a:t>
            </a:r>
            <a:r>
              <a:rPr lang="en-US">
                <a:solidFill>
                  <a:srgbClr val="FF0000"/>
                </a:solidFill>
              </a:rPr>
              <a:t>random effects</a:t>
            </a:r>
            <a:r>
              <a:rPr lang="en-US"/>
              <a:t>).</a:t>
            </a:r>
          </a:p>
          <a:p>
            <a:r>
              <a:rPr lang="en-US"/>
              <a:t>Interpretability: An over-complex model having too many features can be </a:t>
            </a:r>
            <a:r>
              <a:rPr lang="en-US">
                <a:solidFill>
                  <a:srgbClr val="FF0000"/>
                </a:solidFill>
              </a:rPr>
              <a:t>hard to interpret</a:t>
            </a:r>
            <a:r>
              <a:rPr lang="en-US"/>
              <a:t> especially when features are correlated with each other.</a:t>
            </a:r>
          </a:p>
          <a:p>
            <a:r>
              <a:rPr lang="en-US"/>
              <a:t>Computational Efficiency: A model trained on a lower-dimensional dataset is </a:t>
            </a:r>
            <a:r>
              <a:rPr lang="en-US">
                <a:solidFill>
                  <a:srgbClr val="00B050"/>
                </a:solidFill>
              </a:rPr>
              <a:t>computationally efficient</a:t>
            </a:r>
            <a:r>
              <a:rPr lang="en-US"/>
              <a:t> (execution of algorithm requires less computational time).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BI3209 Pengantar Bioinformatika untuk Biologi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2023-05-22 | Auditorium CC Timur | ITB Ganesha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EC8BD-DED4-522F-937A-47003F19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6EB9A-2509-C417-EEB4-B2B2FF99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9BF8D-5713-73DE-CC57-9D4A0067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F171C-5A56-16B5-2806-4A709AA86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68"/>
          <a:stretch/>
        </p:blipFill>
        <p:spPr bwMode="auto">
          <a:xfrm>
            <a:off x="360904" y="209550"/>
            <a:ext cx="4419600" cy="28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20BCAB6-A94E-D31E-42A7-329CB697E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1"/>
          <a:stretch/>
        </p:blipFill>
        <p:spPr bwMode="auto">
          <a:xfrm>
            <a:off x="4572000" y="1733551"/>
            <a:ext cx="4419600" cy="297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82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809750"/>
            <a:ext cx="7772400" cy="1102519"/>
          </a:xfrm>
        </p:spPr>
        <p:txBody>
          <a:bodyPr/>
          <a:lstStyle/>
          <a:p>
            <a:r>
              <a:rPr lang="en-US" sz="2600"/>
              <a:t>Silakan berdiskusi asinkron setelah simposium ini di</a:t>
            </a:r>
            <a:br>
              <a:rPr lang="en-US" sz="2600">
                <a:solidFill>
                  <a:srgbClr val="0070C0"/>
                </a:solidFill>
              </a:rPr>
            </a:br>
            <a:r>
              <a:rPr lang="en-US" sz="2500">
                <a:solidFill>
                  <a:srgbClr val="0070C0"/>
                </a:solidFill>
              </a:rPr>
              <a:t>https://github.com/dudung/bi3209-00-2022-2/issues/1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Rectangle 8">
            <a:hlinkClick r:id="rId2"/>
          </p:cNvPr>
          <p:cNvSpPr/>
          <p:nvPr/>
        </p:nvSpPr>
        <p:spPr>
          <a:xfrm>
            <a:off x="685800" y="2343150"/>
            <a:ext cx="77724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Keterangan (</a:t>
            </a:r>
            <a:r>
              <a:rPr lang="en-US">
                <a:solidFill>
                  <a:srgbClr val="0070C0"/>
                </a:solidFill>
              </a:rPr>
              <a:t>disclaimer</a:t>
            </a:r>
            <a:r>
              <a:rPr lang="en-US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 yang akan disampaikan tidak terkait langsung dengan bidang bioinformatika, akan tetapi lebih merupakan sharing pengalaman penelitian selama ini.</a:t>
            </a:r>
          </a:p>
          <a:p>
            <a:r>
              <a:rPr lang="en-US"/>
              <a:t>Rujukan, yang telah dipilih, mengenai suatu hal dituliskan di bagian bawah slide terkait untuk dapat ditelusuri lebih lanjut.</a:t>
            </a:r>
          </a:p>
          <a:p>
            <a:r>
              <a:rPr lang="en-US"/>
              <a:t>Hal-hal yang disampaikan tidak dapat terlepas dari pendapat pribadi dan pengalaman penyaji, sehingga belum tentu meru-pakan informasi yang paling tepat.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179C8-1349-4548-830D-DF332C660C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Kerangka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/>
              <a:t>Model dan simulasi	6</a:t>
            </a:r>
          </a:p>
          <a:p>
            <a:pPr>
              <a:tabLst>
                <a:tab pos="3657600" algn="r"/>
              </a:tabLst>
            </a:pPr>
            <a:r>
              <a:rPr lang="en-US"/>
              <a:t>Akurasi dan keseder-</a:t>
            </a:r>
            <a:br>
              <a:rPr lang="en-US"/>
            </a:br>
            <a:r>
              <a:rPr lang="en-US"/>
              <a:t>hanaan	..</a:t>
            </a:r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>
                <a:solidFill>
                  <a:schemeClr val="bg1"/>
                </a:solidFill>
                <a:latin typeface="Calibri" pitchFamily="34" charset="0"/>
              </a:rPr>
              <a:t>Model dan simulasi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A570-3E27-DC6D-135F-F1BE3CF0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17EF-8078-EDAC-281A-9226C10F7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A model is a product (physical or digital) that represents a system of interest.</a:t>
            </a:r>
          </a:p>
          <a:p>
            <a:r>
              <a:rPr lang="en-ID"/>
              <a:t>A model is similar to but simpler than the system it represents, while approximating most of the same salient features of the real system as close as possible.</a:t>
            </a:r>
          </a:p>
          <a:p>
            <a:r>
              <a:rPr lang="en-ID"/>
              <a:t>A good model is a judicious tradeoff between realism and simplicity.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2E71-D87E-B262-2244-6D5E605B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AE04-B451-3CE5-CF37-A00CA5C6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C82C-9EE6-9952-3B48-9601BBC5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ectangle 6">
            <a:hlinkClick r:id="rId2"/>
          </p:cNvPr>
          <p:cNvSpPr/>
          <p:nvPr/>
        </p:nvSpPr>
        <p:spPr>
          <a:xfrm>
            <a:off x="457200" y="412288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+mn-lt"/>
              </a:rPr>
              <a:t>Vinod Kumar Soni, “Answer to What is the difference between simulation and modeling?”, ResearchGate, 21 Feb 2020, url </a:t>
            </a:r>
            <a:r>
              <a:rPr lang="en-US" sz="1200">
                <a:solidFill>
                  <a:srgbClr val="0070C0"/>
                </a:solidFill>
                <a:latin typeface="+mn-lt"/>
              </a:rPr>
              <a:t>https://www.researchgate.net/post/What_is_the_difference_between_simulation_and_modeling</a:t>
            </a:r>
            <a:r>
              <a:rPr lang="en-US" sz="1200">
                <a:latin typeface="+mn-lt"/>
              </a:rPr>
              <a:t> [20230519].</a:t>
            </a:r>
          </a:p>
        </p:txBody>
      </p:sp>
    </p:spTree>
    <p:extLst>
      <p:ext uri="{BB962C8B-B14F-4D97-AF65-F5344CB8AC3E}">
        <p14:creationId xmlns:p14="http://schemas.microsoft.com/office/powerpoint/2010/main" val="35755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Model (lanj.)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A key feature of a model is manipulability.</a:t>
            </a:r>
          </a:p>
          <a:p>
            <a:r>
              <a:rPr lang="en-ID"/>
              <a:t>A model can be:</a:t>
            </a:r>
          </a:p>
          <a:p>
            <a:pPr lvl="1"/>
            <a:r>
              <a:rPr lang="en-ID"/>
              <a:t>a physical model (for example a physical architectural house scale model, a model aircraft, a fashion mannequin, or a model organism in biology research); or</a:t>
            </a:r>
          </a:p>
          <a:p>
            <a:pPr lvl="1"/>
            <a:r>
              <a:rPr lang="en-ID"/>
              <a:t>a conceptual model (for example a computer model, a statistical or mathematical model, a business model).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88C8-5767-7BE5-C2DA-EA26508F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88C4-CB90-BB25-ED36-7F55995D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AC32-5D60-AAF4-BB0C-79C31AB3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BI3209 Pengantar Bioinformatika untuk Biologi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944A-E565-BFEC-2883-2A760130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2023-05-22 | Auditorium CC Timur | ITB Ganesha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0A104-BE90-4A1A-7210-941FF2A3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ectangle 6">
            <a:hlinkClick r:id="rId2"/>
            <a:extLst>
              <a:ext uri="{FF2B5EF4-FFF2-40B4-BE49-F238E27FC236}">
                <a16:creationId xmlns:a16="http://schemas.microsoft.com/office/drawing/2014/main" id="{03747890-93B9-D383-2C0F-1F1A5CD783A0}"/>
              </a:ext>
            </a:extLst>
          </p:cNvPr>
          <p:cNvSpPr/>
          <p:nvPr/>
        </p:nvSpPr>
        <p:spPr>
          <a:xfrm>
            <a:off x="457200" y="4122881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latin typeface="+mn-lt"/>
              </a:rPr>
              <a:t>Aman Crafts, “Cardboard House Model Making | How To Make Miniature House From Cardboard | Cardboard House Project”, YouTube, 10.04.2022, url </a:t>
            </a:r>
            <a:r>
              <a:rPr lang="en-US" sz="1200">
                <a:solidFill>
                  <a:srgbClr val="0070C0"/>
                </a:solidFill>
                <a:latin typeface="+mn-lt"/>
              </a:rPr>
              <a:t>https://www.youtube.com/watch?v=_PvjdZIbgVg</a:t>
            </a:r>
            <a:r>
              <a:rPr lang="en-US" sz="1200">
                <a:latin typeface="+mn-lt"/>
              </a:rPr>
              <a:t> [20230519].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E8F877-BE14-83BC-A16C-714F11C8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5750"/>
            <a:ext cx="4410075" cy="3705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2625BE-12FC-7339-B45B-D6AB667DA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608" y="285750"/>
            <a:ext cx="3432992" cy="18194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63C37F-D21D-A48A-7E92-F69BF3D54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608" y="1988944"/>
            <a:ext cx="3432992" cy="200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37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7982</TotalTime>
  <Words>1073</Words>
  <Application>Microsoft Office PowerPoint</Application>
  <PresentationFormat>On-screen Show (16:9)</PresentationFormat>
  <Paragraphs>109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Pemodelan dan simulasi Bioinformatics Student Symposium</vt:lpstr>
      <vt:lpstr>PowerPoint Presentation</vt:lpstr>
      <vt:lpstr>Silakan berdiskusi asinkron setelah simposium ini di https://github.com/dudung/bi3209-00-2022-2/issues/1</vt:lpstr>
      <vt:lpstr>Keterangan (disclaimer)</vt:lpstr>
      <vt:lpstr>Kerangka</vt:lpstr>
      <vt:lpstr>PowerPoint Presentation</vt:lpstr>
      <vt:lpstr>Model</vt:lpstr>
      <vt:lpstr>Model (lanj.)</vt:lpstr>
      <vt:lpstr>PowerPoint Presentation</vt:lpstr>
      <vt:lpstr>PowerPoint Presentation</vt:lpstr>
      <vt:lpstr>Simulation</vt:lpstr>
      <vt:lpstr>Simulation (lanj.)</vt:lpstr>
      <vt:lpstr>PowerPoint Presentation</vt:lpstr>
      <vt:lpstr>Accuracy vs simplicity</vt:lpstr>
      <vt:lpstr>PowerPoint Presentation</vt:lpstr>
      <vt:lpstr>Simple model is preferred over a complex one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1410</cp:revision>
  <dcterms:created xsi:type="dcterms:W3CDTF">2012-12-06T09:55:31Z</dcterms:created>
  <dcterms:modified xsi:type="dcterms:W3CDTF">2023-05-19T02:29:51Z</dcterms:modified>
</cp:coreProperties>
</file>