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9" r:id="rId3"/>
    <p:sldId id="566" r:id="rId4"/>
    <p:sldId id="565" r:id="rId5"/>
    <p:sldId id="564" r:id="rId6"/>
    <p:sldId id="563" r:id="rId7"/>
    <p:sldId id="567" r:id="rId8"/>
    <p:sldId id="513" r:id="rId9"/>
    <p:sldId id="59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599" r:id="rId18"/>
    <p:sldId id="593" r:id="rId19"/>
    <p:sldId id="595" r:id="rId20"/>
    <p:sldId id="596" r:id="rId21"/>
    <p:sldId id="597" r:id="rId22"/>
    <p:sldId id="594" r:id="rId23"/>
    <p:sldId id="598" r:id="rId24"/>
    <p:sldId id="611" r:id="rId25"/>
    <p:sldId id="610" r:id="rId26"/>
    <p:sldId id="487" r:id="rId27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3194" autoAdjust="0"/>
  </p:normalViewPr>
  <p:slideViewPr>
    <p:cSldViewPr>
      <p:cViewPr varScale="1">
        <p:scale>
          <a:sx n="131" d="100"/>
          <a:sy n="131" d="100"/>
        </p:scale>
        <p:origin x="127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55/2013/59068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05/what-is-organizational-cultur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tic.org/media/assets/VI%202015/VI%20Chapter%20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/>
              <a:t>Pengenalan Ringan Singkat Konsep 3S</a:t>
            </a:r>
            <a:br>
              <a:rPr lang="en-US"/>
            </a:br>
            <a:r>
              <a:rPr lang="en-US"/>
              <a:t>(Safety, Security, Safeguards)</a:t>
            </a:r>
            <a:endParaRPr lang="en-US" sz="3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29000"/>
            <a:ext cx="7391398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Sidik Permana, 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Nuclear Physics and Biophysics Research Division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</a:t>
            </a:r>
            <a:r>
              <a:rPr lang="en-US" sz="1400" err="1">
                <a:solidFill>
                  <a:schemeClr val="bg1"/>
                </a:solidFill>
              </a:rPr>
              <a:t>Institut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err="1">
                <a:solidFill>
                  <a:schemeClr val="bg1"/>
                </a:solidFill>
              </a:rPr>
              <a:t>Teknologi</a:t>
            </a:r>
            <a:r>
              <a:rPr lang="en-US" sz="1400">
                <a:solidFill>
                  <a:schemeClr val="bg1"/>
                </a:solidFill>
              </a:rPr>
              <a:t>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20221117-v0 | https://doi.org/10.5281/zenodo.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0190" y="4010024"/>
            <a:ext cx="242316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2E-BF89-63DF-AEE3-A4C99B8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Termasuk di semua komponen 3S</a:t>
            </a:r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6EBE40-DE17-A381-0C21-943392B58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Laws and regulations</a:t>
            </a:r>
          </a:p>
          <a:p>
            <a:r>
              <a:rPr lang="en-US"/>
              <a:t>System design</a:t>
            </a:r>
          </a:p>
          <a:p>
            <a:r>
              <a:rPr lang="en-US"/>
              <a:t>National inspections</a:t>
            </a:r>
          </a:p>
          <a:p>
            <a:r>
              <a:rPr lang="en-US"/>
              <a:t>Defence in depth</a:t>
            </a:r>
          </a:p>
          <a:p>
            <a:r>
              <a:rPr lang="en-US"/>
              <a:t>Access control</a:t>
            </a:r>
          </a:p>
          <a:p>
            <a:r>
              <a:rPr lang="en-US"/>
              <a:t>Management systems</a:t>
            </a:r>
          </a:p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B37C05-ED20-5F5B-D1C4-68675E33C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Organisational culture</a:t>
            </a:r>
          </a:p>
          <a:p>
            <a:r>
              <a:rPr lang="en-US"/>
              <a:t>Emergency response</a:t>
            </a:r>
          </a:p>
          <a:p>
            <a:r>
              <a:rPr lang="en-US"/>
              <a:t>Training programmes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F8D3-9E49-1310-C1F9-0AC4FBFF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B57D-21BA-7A04-5AC4-3ED0357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D42F-0053-2353-F5FC-590B6F97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34DC4-8E9E-CDF9-80B2-47BB172B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884C3A-959D-269F-4D5D-450F76AEAF29}"/>
              </a:ext>
            </a:extLst>
          </p:cNvPr>
          <p:cNvSpPr/>
          <p:nvPr/>
        </p:nvSpPr>
        <p:spPr>
          <a:xfrm>
            <a:off x="7543801" y="366712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90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F282-A417-688A-26A9-B3D7B138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Security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E99-3934-0D8C-4B98-E2654E91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National security</a:t>
            </a:r>
          </a:p>
          <a:p>
            <a:r>
              <a:rPr lang="en-US"/>
              <a:t>Design basis threat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B1DA-0B99-4602-B7A4-7350206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3B06-54CB-A5E2-D79E-FCDA5C27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49D9-8FF5-8FAD-8D49-63643B53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D88C8-56DA-3CD7-4C59-5ECA4333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D81E862-FF2A-C780-83B5-333B38FC461F}"/>
              </a:ext>
            </a:extLst>
          </p:cNvPr>
          <p:cNvSpPr/>
          <p:nvPr/>
        </p:nvSpPr>
        <p:spPr>
          <a:xfrm>
            <a:off x="7538483" y="283190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28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9D4-4B56-0BD8-C7BC-69482BAD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C4F6-4517-789E-1D74-F51C273A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Protect people</a:t>
            </a:r>
            <a:r>
              <a:rPr lang="en-ID"/>
              <a:t> and environment from radiological effects</a:t>
            </a:r>
          </a:p>
          <a:p>
            <a:r>
              <a:rPr lang="en-ID"/>
              <a:t>Design basis accident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71DB-0364-9D55-4B78-DEF094D2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649B-39C3-65FF-12FE-A1FA1A13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432A-46FE-3DC9-9E58-BFE41CA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A17BA-9587-F816-0C80-52CE0FF0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09880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AE38C2-3F6C-289A-F80F-8A8A83CA5BC1}"/>
              </a:ext>
            </a:extLst>
          </p:cNvPr>
          <p:cNvSpPr/>
          <p:nvPr/>
        </p:nvSpPr>
        <p:spPr>
          <a:xfrm>
            <a:off x="6847366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3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2D6E-EA6F-1510-60FF-26E99F2D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Hanya di Safeguard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294-76E3-B3E4-43B3-A2AE4D2D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International safeguards reporting to IAEA</a:t>
            </a:r>
          </a:p>
          <a:p>
            <a:r>
              <a:rPr lang="en-US"/>
              <a:t>Environmental sampling</a:t>
            </a:r>
          </a:p>
          <a:p>
            <a:r>
              <a:rPr lang="en-US"/>
              <a:t>Open-source information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823D-B51F-C3FA-5808-637B8BCC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7EBD-DAC8-CC30-C6D6-7DD89421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D629-3267-1D51-19A3-DF094FE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0DD6F-F999-BB72-FDE7-AE868913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0B2BC0D-D71C-D4B7-0915-62ECDC42B35B}"/>
              </a:ext>
            </a:extLst>
          </p:cNvPr>
          <p:cNvSpPr/>
          <p:nvPr/>
        </p:nvSpPr>
        <p:spPr>
          <a:xfrm>
            <a:off x="8204200" y="4137423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97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1DF2-E3D9-F1B4-C10E-9FE1C90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Safety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213E-164B-9CE1-BF5B-AE6E5B2A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Personnel reability</a:t>
            </a:r>
          </a:p>
          <a:p>
            <a:r>
              <a:rPr lang="en-US"/>
              <a:t>Physical structures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B287-E811-9AA0-9620-EBB5A6A6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BEAD-5415-4E78-D620-BF98F989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EBB6-D490-6ECD-49E8-26E729D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FEA6C-5AAA-2F4B-2C6C-03CF4E07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6BADAC-EFB0-62B8-3B56-31FB341AA92F}"/>
              </a:ext>
            </a:extLst>
          </p:cNvPr>
          <p:cNvSpPr/>
          <p:nvPr/>
        </p:nvSpPr>
        <p:spPr>
          <a:xfrm>
            <a:off x="7081283" y="33575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10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Security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accountancy</a:t>
            </a:r>
          </a:p>
          <a:p>
            <a:r>
              <a:rPr lang="en-US"/>
              <a:t>Import/export controls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F5671-5DC6-9DAC-F928-A2E79F19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70FCBA-497D-AC35-9D4D-C8DB22421806}"/>
              </a:ext>
            </a:extLst>
          </p:cNvPr>
          <p:cNvSpPr/>
          <p:nvPr/>
        </p:nvSpPr>
        <p:spPr>
          <a:xfrm>
            <a:off x="8066566" y="334109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764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66B-B8B2-1D29-62DA-2A6E497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Irisan antara Safety and Safeguards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1239-2AF6-28D4-0710-B100D50F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Nuclear material criticality</a:t>
            </a:r>
          </a:p>
          <a:p>
            <a:r>
              <a:rPr lang="en-US"/>
              <a:t>Health physics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048-EE28-5903-F1F7-0DBE889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9B6-B51D-5C3F-3482-9613589A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6874-85F1-5EA4-66E8-D6BF80EF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17973-176D-8948-A188-E1A9D74A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66" y="3105150"/>
            <a:ext cx="2296634" cy="20383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02B0886-D674-A2F3-1F59-CE5DB38E3F80}"/>
              </a:ext>
            </a:extLst>
          </p:cNvPr>
          <p:cNvSpPr/>
          <p:nvPr/>
        </p:nvSpPr>
        <p:spPr>
          <a:xfrm>
            <a:off x="7543800" y="4170365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3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Good practices and challanges</a:t>
            </a:r>
          </a:p>
        </p:txBody>
      </p:sp>
    </p:spTree>
    <p:extLst>
      <p:ext uri="{BB962C8B-B14F-4D97-AF65-F5344CB8AC3E}">
        <p14:creationId xmlns:p14="http://schemas.microsoft.com/office/powerpoint/2010/main" val="1909460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71EE-6120-2746-B204-2FC3017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practices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5EA-85D4-BE65-26CD-B46BAE3E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A7BB-3FA1-4501-0235-2206D37D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3F7D-FC76-340D-EBFA-7C61797E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2F51-1A49-4369-5207-7C811FF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D41F5-B719-F527-FCB1-42FC10DD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1188096"/>
            <a:ext cx="68303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EFC-E4B7-2EB4-04A4-CE7D0745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7B11-6EEC-6FDE-D9F0-A50A3AF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1416-D8AE-ECEE-7CC9-1BCF3BBC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30B8-59E3-1137-182C-944239A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ABCE-F721-C74C-9D26-41F66A0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87E50-D88A-5F55-0104-1A5938D7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361950"/>
            <a:ext cx="69256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B10E3-EFF8-3EBF-AFD1-C93A2FBC3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Satuan acara perkuliahan	3</a:t>
            </a:r>
          </a:p>
          <a:p>
            <a:pPr>
              <a:tabLst>
                <a:tab pos="3859213" algn="r"/>
              </a:tabLst>
            </a:pPr>
            <a:r>
              <a:rPr lang="en-US"/>
              <a:t>Referensi	5</a:t>
            </a:r>
          </a:p>
          <a:p>
            <a:pPr>
              <a:tabLst>
                <a:tab pos="3859213" algn="r"/>
              </a:tabLst>
            </a:pPr>
            <a:r>
              <a:rPr lang="en-ID"/>
              <a:t>Security, Safety,</a:t>
            </a:r>
            <a:br>
              <a:rPr lang="en-ID"/>
            </a:br>
            <a:r>
              <a:rPr lang="en-ID"/>
              <a:t>Safeguards	8</a:t>
            </a:r>
          </a:p>
          <a:p>
            <a:pPr>
              <a:tabLst>
                <a:tab pos="3859213" algn="r"/>
              </a:tabLst>
            </a:pPr>
            <a:r>
              <a:rPr lang="en-ID"/>
              <a:t>Good practices and challanges	17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D206-766C-E539-D68F-40B243071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859213" algn="r"/>
              </a:tabLst>
            </a:pPr>
            <a:r>
              <a:rPr lang="en-US"/>
              <a:t>Mathematical models</a:t>
            </a:r>
            <a:br>
              <a:rPr lang="en-US"/>
            </a:br>
            <a:r>
              <a:rPr lang="en-US"/>
              <a:t>and assessment </a:t>
            </a:r>
            <a:br>
              <a:rPr lang="en-US"/>
            </a:br>
            <a:r>
              <a:rPr lang="en-US"/>
              <a:t>methodologies	24</a:t>
            </a:r>
          </a:p>
          <a:p>
            <a:pPr>
              <a:tabLst>
                <a:tab pos="3859213" algn="r"/>
              </a:tabLst>
            </a:pP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D570-8562-99FD-0F17-AEE6DCD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A510-6B46-ED9A-B609-0F6DC35F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A2A-691E-DF4A-02D9-0538619B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522A-8590-099B-E91D-2642DD6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91BC-620E-E179-F170-6048534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F8CA9-7730-BCF4-995E-D00518AE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995142"/>
            <a:ext cx="68970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1812-D608-DCE4-CEA4-959B90C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FAB5-A201-F0A6-3D47-86B387B8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2113-D6BA-805A-77EC-128FC7EC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D45A-CCE9-0A6C-2625-995AD744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C8FC-9FCB-C1DA-90B6-6FE71BA5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4DC59-05C8-EBFC-807F-FFA0A847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47299"/>
            <a:ext cx="688753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37C-FF42-6D13-7735-23F3462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Challanges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9FFD-592C-96CF-5E8E-56E1A308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B959-F4F7-0E3B-E074-E29245B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D869-DD1D-84E0-1840-F54189E3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726E-5E83-AD6C-833A-BE898315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82640-03D0-8F7B-2AAE-969D1AFC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1352550"/>
            <a:ext cx="685895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75A-2DF8-2F31-4E76-EFBA6FE4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875E-054A-592B-84F1-FBC122C8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08A7-0818-04BB-4B73-B6A3DEF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CDED-754D-B881-985C-16FA0A4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B58E-4099-D765-021E-6D81BE81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9F45F-3543-BD8E-89C8-C3C6E29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285664"/>
            <a:ext cx="6878010" cy="1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1F0C4-9308-AD5C-A713-E308F084B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1"/>
          <a:stretch/>
        </p:blipFill>
        <p:spPr>
          <a:xfrm>
            <a:off x="1190153" y="3020992"/>
            <a:ext cx="6763694" cy="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0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Mathematical models and assessment methodologies</a:t>
            </a:r>
          </a:p>
        </p:txBody>
      </p:sp>
    </p:spTree>
    <p:extLst>
      <p:ext uri="{BB962C8B-B14F-4D97-AF65-F5344CB8AC3E}">
        <p14:creationId xmlns:p14="http://schemas.microsoft.com/office/powerpoint/2010/main" val="289267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FBC4-F128-69D4-9405-A98D030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40C8-DBCE-3C9D-635C-C2ED0C00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DCA6-D628-D98E-209C-D34B05B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4B31-053F-898E-82B4-487A739C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2CE0-267E-FC81-2CCC-E50BF7E9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05DD4592-3284-F64B-0F86-60E23B1A73D1}"/>
              </a:ext>
            </a:extLst>
          </p:cNvPr>
          <p:cNvSpPr/>
          <p:nvPr/>
        </p:nvSpPr>
        <p:spPr>
          <a:xfrm>
            <a:off x="469075" y="4348100"/>
            <a:ext cx="821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Mitsutoshi Suzuki, Norichika Terao, “Solution Monitoring Evaluated by Proliferation Risk Assessment and Fuzzy Optimization Analysis for Safeguards in a Reprocessing Process", Science and Technology of Nuclear Installations, vol 2013, id 590684, Feb 2013,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https://doi.org/10.1155/2013/590684</a:t>
            </a:r>
            <a:r>
              <a:rPr lang="en-US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1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RN6086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2022-11-17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3766F75-0957-ADF4-50B4-7D5932B546F0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-, “", </a:t>
            </a:r>
            <a:br>
              <a:rPr lang="en-US" sz="1000"/>
            </a:br>
            <a:r>
              <a:rPr lang="en-US" sz="1000" err="1"/>
              <a:t>url</a:t>
            </a:r>
            <a:r>
              <a:rPr lang="en-US" sz="1000"/>
              <a:t> </a:t>
            </a:r>
            <a:r>
              <a:rPr lang="en-US" sz="1000">
                <a:solidFill>
                  <a:srgbClr val="0070C0"/>
                </a:solidFill>
              </a:rPr>
              <a:t>https://</a:t>
            </a:r>
            <a:r>
              <a:rPr lang="en-US" sz="1000"/>
              <a:t> [20220830].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Satuan acara perkuliahan</a:t>
            </a:r>
          </a:p>
        </p:txBody>
      </p:sp>
    </p:spTree>
    <p:extLst>
      <p:ext uri="{BB962C8B-B14F-4D97-AF65-F5344CB8AC3E}">
        <p14:creationId xmlns:p14="http://schemas.microsoft.com/office/powerpoint/2010/main" val="58991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F8654E-C7BD-DD60-1173-988CCB0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ke-13 | 15 November 2022*</a:t>
            </a:r>
            <a:endParaRPr lang="en-ID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930E9-9C24-506D-6F8B-8A17F0F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Topik</a:t>
            </a:r>
            <a:br>
              <a:rPr lang="en-US"/>
            </a:br>
            <a:r>
              <a:rPr lang="en-US"/>
              <a:t>Konsep 3S safety, security dan safeguard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Subtopik</a:t>
            </a:r>
            <a:br>
              <a:rPr lang="en-US"/>
            </a:br>
            <a:r>
              <a:rPr lang="en-US"/>
              <a:t>Implementasi dari konsep perpaduan safety, security dan safeguard pada fasilitas nukir</a:t>
            </a:r>
          </a:p>
          <a:p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6C8-AC2E-A9D8-D000-E7865E00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A940-D859-0B06-6489-81362BF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959C-2A28-CD94-F1E8-E48BCB5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id="{75360878-5BA5-0306-02C7-64D84AD38A43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*Sebagaimana tercantum dalam SAP di SIX.</a:t>
            </a:r>
          </a:p>
        </p:txBody>
      </p:sp>
    </p:spTree>
    <p:extLst>
      <p:ext uri="{BB962C8B-B14F-4D97-AF65-F5344CB8AC3E}">
        <p14:creationId xmlns:p14="http://schemas.microsoft.com/office/powerpoint/2010/main" val="2477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6420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7A93A-78E2-3EF9-1558-361EC686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FE5C16-FD16-C03C-0B3D-981E0877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Donald Kovacic, “Organisational culture for safety, security and safeguards in new nuclear power countries”, chapter 4 in Verification &amp; Implementation, A biennial collection of analysis on international agreements for security and development, VERTIC, 2015, pp 65-86.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http://www.vertic.org/media/assets/VI%202015/VI%20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      Chapter%204.pdf</a:t>
            </a:r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968-90D4-D0D2-748D-C1B002E9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3A15-94A2-E142-E273-C52513B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A55E-9D2B-3356-CC13-90E0BD6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447ED0D8-17F1-6998-CC35-E088157B209E}"/>
              </a:ext>
            </a:extLst>
          </p:cNvPr>
          <p:cNvSpPr/>
          <p:nvPr/>
        </p:nvSpPr>
        <p:spPr>
          <a:xfrm>
            <a:off x="1268360" y="3095318"/>
            <a:ext cx="6951408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8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587-8430-A552-A2A8-41254C3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Catatan kaki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BA92-1B45-32D4-1700-3974FC03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Referensi lain akan disertakan pada catatan kaki dengan tautan yang dapat diakses.</a:t>
            </a:r>
          </a:p>
          <a:p>
            <a:r>
              <a:rPr lang="en-US"/>
              <a:t>Bila terdapat rangkaian slide menggunakan catatan kaki yang sama, catatan kaki disertakan hanya pada slide pertama pada rangkaian tersebut.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C3EE-AEF9-1DD4-1184-D67A754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6B32-C8BD-8F98-383F-52E3BEB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EF34-B360-CD4E-7B70-C0BBEC8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Security, Safety, Safeguards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0-2EA7-C3E5-4286-4FDB5A1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Relasi 3S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0FA-6495-89F7-F58C-7D15DD66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E9C-AFFC-B1C6-F60C-256B1A6A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RN6086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C0-E55B-286F-0F13-9BEADDA0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2022-11-17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A496-0B38-74DC-6904-78A0323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D851F-BD1B-23F8-F1A8-07968309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55" y="0"/>
            <a:ext cx="57952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613</Words>
  <Application>Microsoft Office PowerPoint</Application>
  <PresentationFormat>On-screen Show (16:9)</PresentationFormat>
  <Paragraphs>141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Pengenalan Ringan Singkat Konsep 3S (Safety, Security, Safeguards)</vt:lpstr>
      <vt:lpstr>Kerangka</vt:lpstr>
      <vt:lpstr>PowerPoint Presentation</vt:lpstr>
      <vt:lpstr>Minggu ke-13 | 15 November 2022*</vt:lpstr>
      <vt:lpstr>PowerPoint Presentation</vt:lpstr>
      <vt:lpstr>Referensi utama</vt:lpstr>
      <vt:lpstr>Catatan kaki</vt:lpstr>
      <vt:lpstr>PowerPoint Presentation</vt:lpstr>
      <vt:lpstr>Relasi 3S</vt:lpstr>
      <vt:lpstr>Termasuk di semua komponen 3S</vt:lpstr>
      <vt:lpstr>Hanya di Security</vt:lpstr>
      <vt:lpstr>Hanya di safety</vt:lpstr>
      <vt:lpstr>Hanya di Safeguard</vt:lpstr>
      <vt:lpstr>Irisan antara Security and Safety</vt:lpstr>
      <vt:lpstr>Irisan antara Security and Safeguards</vt:lpstr>
      <vt:lpstr>Irisan antara Safety and Safeguards</vt:lpstr>
      <vt:lpstr>PowerPoint Presentation</vt:lpstr>
      <vt:lpstr>Good practices</vt:lpstr>
      <vt:lpstr>PowerPoint Presentation</vt:lpstr>
      <vt:lpstr>PowerPoint Presentation</vt:lpstr>
      <vt:lpstr>PowerPoint Presentation</vt:lpstr>
      <vt:lpstr>Challanges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1089</cp:revision>
  <dcterms:created xsi:type="dcterms:W3CDTF">2012-12-06T09:55:31Z</dcterms:created>
  <dcterms:modified xsi:type="dcterms:W3CDTF">2022-11-17T02:16:43Z</dcterms:modified>
</cp:coreProperties>
</file>