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459" r:id="rId3"/>
    <p:sldId id="566" r:id="rId4"/>
    <p:sldId id="565" r:id="rId5"/>
    <p:sldId id="564" r:id="rId6"/>
    <p:sldId id="563" r:id="rId7"/>
    <p:sldId id="567" r:id="rId8"/>
    <p:sldId id="613" r:id="rId9"/>
    <p:sldId id="612" r:id="rId10"/>
    <p:sldId id="513" r:id="rId11"/>
    <p:sldId id="592" r:id="rId12"/>
    <p:sldId id="603" r:id="rId13"/>
    <p:sldId id="604" r:id="rId14"/>
    <p:sldId id="605" r:id="rId15"/>
    <p:sldId id="606" r:id="rId16"/>
    <p:sldId id="607" r:id="rId17"/>
    <p:sldId id="608" r:id="rId18"/>
    <p:sldId id="609" r:id="rId19"/>
    <p:sldId id="599" r:id="rId20"/>
    <p:sldId id="593" r:id="rId21"/>
    <p:sldId id="595" r:id="rId22"/>
    <p:sldId id="596" r:id="rId23"/>
    <p:sldId id="597" r:id="rId24"/>
    <p:sldId id="594" r:id="rId25"/>
    <p:sldId id="598" r:id="rId26"/>
    <p:sldId id="611" r:id="rId27"/>
    <p:sldId id="610" r:id="rId28"/>
    <p:sldId id="614" r:id="rId29"/>
    <p:sldId id="615" r:id="rId30"/>
    <p:sldId id="487" r:id="rId31"/>
  </p:sldIdLst>
  <p:sldSz cx="9144000" cy="5143500" type="screen16x9"/>
  <p:notesSz cx="7315200" cy="12344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7" autoAdjust="0"/>
    <p:restoredTop sz="93194" autoAdjust="0"/>
  </p:normalViewPr>
  <p:slideViewPr>
    <p:cSldViewPr>
      <p:cViewPr varScale="1">
        <p:scale>
          <a:sx n="131" d="100"/>
          <a:sy n="131" d="100"/>
        </p:scale>
        <p:origin x="1278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1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80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r">
              <a:defRPr sz="1600"/>
            </a:lvl1pPr>
          </a:lstStyle>
          <a:p>
            <a:fld id="{32836D55-C9C6-41FB-B0E7-05088DC87CF3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80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r">
              <a:defRPr sz="1600"/>
            </a:lvl1pPr>
          </a:lstStyle>
          <a:p>
            <a:fld id="{94A01664-0125-4083-8587-AFF99C9973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r">
              <a:defRPr sz="1600"/>
            </a:lvl1pPr>
          </a:lstStyle>
          <a:p>
            <a:pPr>
              <a:defRPr/>
            </a:pPr>
            <a:fld id="{7890D98F-6777-4E6F-ABF9-57B8519804F8}" type="datetimeFigureOut">
              <a:rPr lang="en-US"/>
              <a:pPr>
                <a:defRPr/>
              </a:pPr>
              <a:t>11/17/2022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55613" y="922338"/>
            <a:ext cx="8231188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0502" tIns="65253" rIns="130502" bIns="6525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3" y="5863591"/>
            <a:ext cx="5852159" cy="5554983"/>
          </a:xfrm>
          <a:prstGeom prst="rect">
            <a:avLst/>
          </a:prstGeom>
        </p:spPr>
        <p:txBody>
          <a:bodyPr vert="horz" lIns="130502" tIns="65253" rIns="130502" bIns="6525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r">
              <a:defRPr sz="1600"/>
            </a:lvl1pPr>
          </a:lstStyle>
          <a:p>
            <a:pPr>
              <a:defRPr/>
            </a:pPr>
            <a:fld id="{09AF5637-508C-4270-9C07-7A6F74887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83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70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9E59A-8EC2-4DC5-999D-DAA8D02502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048000" y="2857500"/>
            <a:ext cx="6096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B966E-8C2D-4BC1-8E0A-7B3027E9F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DF35C-936D-46A5-8698-4D5B43DAA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05980"/>
            <a:ext cx="2057401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1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7D3F1-DC93-4A28-AD18-25E420037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179C8-1349-4548-830D-DF332C660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6344D-F0A0-4571-8A46-68688683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F2195-D903-4C08-986A-275315ADD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82B95-DEC4-4DAB-B860-318CD0CDE3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EDE7-420D-4568-80FC-24409229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D2A85-AE74-436B-B7CE-78D8E73A9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0713E-C24A-4DA9-9E2B-69657B8B7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E43FF-E978-4C0D-9E32-2BB2C2A56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362201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767264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A9E59A-8EC2-4DC5-999D-DAA8D0250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857500"/>
            <a:ext cx="228601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281/zenodo.732896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55/2013/59068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55/2013/59068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akademik.itb.ac.id/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hbr.org/2013/05/what-is-organizational-culture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ertic.org/media/assets/VI%202015/VI%20Chapter%204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i.org/10.1155/2013/590684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RN6086</a:t>
            </a:r>
          </a:p>
        </p:txBody>
      </p:sp>
      <p:sp>
        <p:nvSpPr>
          <p:cNvPr id="205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2022-11-17 | 40132 | +62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E2BD2-9046-4A03-9863-E4C5FD7D6D94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2857500"/>
            <a:ext cx="9144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54" name="Title 1"/>
          <p:cNvSpPr>
            <a:spLocks noGrp="1"/>
          </p:cNvSpPr>
          <p:nvPr>
            <p:ph type="ctrTitle"/>
          </p:nvPr>
        </p:nvSpPr>
        <p:spPr>
          <a:xfrm>
            <a:off x="342900" y="514350"/>
            <a:ext cx="8458201" cy="1843088"/>
          </a:xfrm>
        </p:spPr>
        <p:txBody>
          <a:bodyPr/>
          <a:lstStyle/>
          <a:p>
            <a:pPr eaLnBrk="1" hangingPunct="1"/>
            <a:r>
              <a:rPr lang="en-US"/>
              <a:t>Pengenalan Ringan dan Singkat</a:t>
            </a:r>
            <a:br>
              <a:rPr lang="en-US"/>
            </a:br>
            <a:r>
              <a:rPr lang="en-US"/>
              <a:t>Konsep 3S (Safety, Security, Safeguards)</a:t>
            </a:r>
            <a:endParaRPr lang="en-US" sz="3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55" name="Subtitle 2"/>
          <p:cNvSpPr>
            <a:spLocks noGrp="1"/>
          </p:cNvSpPr>
          <p:nvPr>
            <p:ph type="subTitle" idx="1"/>
          </p:nvPr>
        </p:nvSpPr>
        <p:spPr>
          <a:xfrm>
            <a:off x="838202" y="2929000"/>
            <a:ext cx="7391398" cy="106680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pt-BR" sz="1800">
                <a:solidFill>
                  <a:schemeClr val="bg1"/>
                </a:solidFill>
              </a:rPr>
              <a:t>Sidik Permana, Sparisoma Viridi</a:t>
            </a:r>
            <a:endParaRPr lang="pt-BR" sz="300" baseline="3000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Nuclear Physics and Biophysics Research Division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Department of Physics, </a:t>
            </a:r>
            <a:r>
              <a:rPr lang="en-US" sz="1400" err="1">
                <a:solidFill>
                  <a:schemeClr val="bg1"/>
                </a:solidFill>
              </a:rPr>
              <a:t>Institut</a:t>
            </a:r>
            <a:r>
              <a:rPr lang="en-US" sz="1400">
                <a:solidFill>
                  <a:schemeClr val="bg1"/>
                </a:solidFill>
              </a:rPr>
              <a:t> </a:t>
            </a:r>
            <a:r>
              <a:rPr lang="en-US" sz="1400" err="1">
                <a:solidFill>
                  <a:schemeClr val="bg1"/>
                </a:solidFill>
              </a:rPr>
              <a:t>Teknologi</a:t>
            </a:r>
            <a:r>
              <a:rPr lang="en-US" sz="1400">
                <a:solidFill>
                  <a:schemeClr val="bg1"/>
                </a:solidFill>
              </a:rPr>
              <a:t> Bandung, Bandung 40132, Indonesia</a:t>
            </a:r>
          </a:p>
          <a:p>
            <a:pPr algn="l" eaLnBrk="1" hangingPunct="1">
              <a:lnSpc>
                <a:spcPct val="80000"/>
              </a:lnSpc>
            </a:pPr>
            <a:endParaRPr lang="en-US" sz="100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100">
                <a:solidFill>
                  <a:schemeClr val="bg1"/>
                </a:solidFill>
              </a:rPr>
              <a:t>20221117-v2 | https://doi.org/10.5281/zenodo.7328962</a:t>
            </a:r>
          </a:p>
        </p:txBody>
      </p:sp>
      <p:sp>
        <p:nvSpPr>
          <p:cNvPr id="8" name="Rectangle 7">
            <a:hlinkClick r:id="rId3"/>
          </p:cNvPr>
          <p:cNvSpPr/>
          <p:nvPr/>
        </p:nvSpPr>
        <p:spPr>
          <a:xfrm>
            <a:off x="1770190" y="3754375"/>
            <a:ext cx="2423160" cy="23812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Security, Safety, Safeguards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08B10-2EA7-C3E5-4286-4FDB5A19F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Relasi 3S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CE0FA-6495-89F7-F58C-7D15DD663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4EE9C-AFFC-B1C6-F60C-256B1A6AC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137C0-E55B-286F-0F13-9BEADDA0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9A496-0B38-74DC-6904-78A0323BB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2D851F-BD1B-23F8-F1A8-079683090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755" y="0"/>
            <a:ext cx="5795245" cy="5143500"/>
          </a:xfrm>
          <a:prstGeom prst="rect">
            <a:avLst/>
          </a:prstGeom>
        </p:spPr>
      </p:pic>
      <p:sp>
        <p:nvSpPr>
          <p:cNvPr id="7" name="Rectangle 6">
            <a:hlinkClick r:id="rId3"/>
            <a:extLst>
              <a:ext uri="{FF2B5EF4-FFF2-40B4-BE49-F238E27FC236}">
                <a16:creationId xmlns:a16="http://schemas.microsoft.com/office/drawing/2014/main" id="{4BF8CB42-22B7-F6C5-B78C-DCFA91B44538}"/>
              </a:ext>
            </a:extLst>
          </p:cNvPr>
          <p:cNvSpPr/>
          <p:nvPr/>
        </p:nvSpPr>
        <p:spPr>
          <a:xfrm>
            <a:off x="469075" y="4348100"/>
            <a:ext cx="82177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(Kovacic, 2015)</a:t>
            </a:r>
          </a:p>
        </p:txBody>
      </p:sp>
    </p:spTree>
    <p:extLst>
      <p:ext uri="{BB962C8B-B14F-4D97-AF65-F5344CB8AC3E}">
        <p14:creationId xmlns:p14="http://schemas.microsoft.com/office/powerpoint/2010/main" val="2879352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7A2E-BF89-63DF-AEE3-A4C99B8E0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Termasuk di semua komponen 3S</a:t>
            </a:r>
            <a:endParaRPr lang="en-ID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6EBE40-DE17-A381-0C21-943392B58C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Laws and regulations</a:t>
            </a:r>
          </a:p>
          <a:p>
            <a:r>
              <a:rPr lang="en-US"/>
              <a:t>System design</a:t>
            </a:r>
          </a:p>
          <a:p>
            <a:r>
              <a:rPr lang="en-US"/>
              <a:t>National inspections</a:t>
            </a:r>
          </a:p>
          <a:p>
            <a:r>
              <a:rPr lang="en-US"/>
              <a:t>Defence in depth</a:t>
            </a:r>
          </a:p>
          <a:p>
            <a:r>
              <a:rPr lang="en-US"/>
              <a:t>Access control</a:t>
            </a:r>
          </a:p>
          <a:p>
            <a:r>
              <a:rPr lang="en-US"/>
              <a:t>Management systems</a:t>
            </a:r>
          </a:p>
          <a:p>
            <a:endParaRPr lang="en-ID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8B37C05-ED20-5F5B-D1C4-68675E33CB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Organisational culture</a:t>
            </a:r>
          </a:p>
          <a:p>
            <a:r>
              <a:rPr lang="en-US"/>
              <a:t>Emergency response</a:t>
            </a:r>
          </a:p>
          <a:p>
            <a:r>
              <a:rPr lang="en-US"/>
              <a:t>Training programmes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7F8D3-9E49-1310-C1F9-0AC4FBFF3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AB57D-21BA-7A04-5AC4-3ED03574E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4D42F-0053-2353-F5FC-590B6F970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234DC4-8E9E-CDF9-80B2-47BB172B5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366" y="3105150"/>
            <a:ext cx="2296634" cy="203835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85884C3A-959D-269F-4D5D-450F76AEAF29}"/>
              </a:ext>
            </a:extLst>
          </p:cNvPr>
          <p:cNvSpPr/>
          <p:nvPr/>
        </p:nvSpPr>
        <p:spPr>
          <a:xfrm>
            <a:off x="7543801" y="3667125"/>
            <a:ext cx="914400" cy="9144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34909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BF282-A417-688A-26A9-B3D7B138B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Hanya di Security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A7E99-3934-0D8C-4B98-E2654E91B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National security</a:t>
            </a:r>
          </a:p>
          <a:p>
            <a:r>
              <a:rPr lang="en-US"/>
              <a:t>Design basis threat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2B1DA-0B99-4602-B7A4-73502069D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C3B06-54CB-A5E2-D79E-FCDA5C270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049D9-8FF5-8FAD-8D49-63643B53C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8D88C8-56DA-3CD7-4C59-5ECA43331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366" y="3105150"/>
            <a:ext cx="2296634" cy="203835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D81E862-FF2A-C780-83B5-333B38FC461F}"/>
              </a:ext>
            </a:extLst>
          </p:cNvPr>
          <p:cNvSpPr/>
          <p:nvPr/>
        </p:nvSpPr>
        <p:spPr>
          <a:xfrm>
            <a:off x="7538483" y="2831904"/>
            <a:ext cx="914400" cy="9144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08281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99D4-4B56-0BD8-C7BC-69482BAD3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Hanya di safety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8C4F6-4517-789E-1D74-F51C273A7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Protect people</a:t>
            </a:r>
            <a:r>
              <a:rPr lang="en-ID"/>
              <a:t> and environment from radiological effects</a:t>
            </a:r>
          </a:p>
          <a:p>
            <a:r>
              <a:rPr lang="en-ID"/>
              <a:t>Design basis accident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271DB-0364-9D55-4B78-DEF094D2B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F649B-39C3-65FF-12FE-A1FA1A13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6432A-46FE-3DC9-9E58-BFE41CAF8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1A17BA-9587-F816-0C80-52CE0FF02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366" y="3098800"/>
            <a:ext cx="2296634" cy="203835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DCAE38C2-3F6C-289A-F80F-8A8A83CA5BC1}"/>
              </a:ext>
            </a:extLst>
          </p:cNvPr>
          <p:cNvSpPr/>
          <p:nvPr/>
        </p:nvSpPr>
        <p:spPr>
          <a:xfrm>
            <a:off x="6847366" y="4137423"/>
            <a:ext cx="914400" cy="9144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1639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C2D6E-EA6F-1510-60FF-26E99F2D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Hanya di Safeguard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06294-76E3-B3E4-43B3-A2AE4D2D0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International safeguards reporting to IAEA</a:t>
            </a:r>
          </a:p>
          <a:p>
            <a:r>
              <a:rPr lang="en-US"/>
              <a:t>Environmental sampling</a:t>
            </a:r>
          </a:p>
          <a:p>
            <a:r>
              <a:rPr lang="en-US"/>
              <a:t>Open-source information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9823D-B51F-C3FA-5808-637B8BCCA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D7EBD-DAC8-CC30-C6D6-7DD894215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CD629-3267-1D51-19A3-DF094FE1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70DD6F-F999-BB72-FDE7-AE868913A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366" y="3105150"/>
            <a:ext cx="2296634" cy="203835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60B2BC0D-D71C-D4B7-0915-62ECDC42B35B}"/>
              </a:ext>
            </a:extLst>
          </p:cNvPr>
          <p:cNvSpPr/>
          <p:nvPr/>
        </p:nvSpPr>
        <p:spPr>
          <a:xfrm>
            <a:off x="8204200" y="4137423"/>
            <a:ext cx="914400" cy="9144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0976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91DF2-E3D9-F1B4-C10E-9FE1C909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Irisan antara Security and Safety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3213E-164B-9CE1-BF5B-AE6E5B2A4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Personnel reability</a:t>
            </a:r>
          </a:p>
          <a:p>
            <a:r>
              <a:rPr lang="en-US"/>
              <a:t>Physical structures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7B287-E811-9AA0-9620-EBB5A6A6B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2BEAD-5415-4E78-D620-BF98F9892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DEBB6-D490-6ECD-49E8-26E729DC5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DFEA6C-5AAA-2F4B-2C6C-03CF4E070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366" y="3105150"/>
            <a:ext cx="2296634" cy="203835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6A6BADAC-EFB0-62B8-3B56-31FB341AA92F}"/>
              </a:ext>
            </a:extLst>
          </p:cNvPr>
          <p:cNvSpPr/>
          <p:nvPr/>
        </p:nvSpPr>
        <p:spPr>
          <a:xfrm>
            <a:off x="7081283" y="3357565"/>
            <a:ext cx="914400" cy="9144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97108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9466B-B8B2-1D29-62DA-2A6E497F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Irisan antara Security and Safeguards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1239-2AF6-28D4-0710-B100D50F9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Nuclear material accountancy</a:t>
            </a:r>
          </a:p>
          <a:p>
            <a:r>
              <a:rPr lang="en-US"/>
              <a:t>Import/export controls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FB048-EE28-5903-F1F7-0DBE8894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9E9B6-B51D-5C3F-3482-9613589AF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D6874-85F1-5EA4-66E8-D6BF80EF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AF5671-5DC6-9DAC-F928-A2E79F193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366" y="3105150"/>
            <a:ext cx="2296634" cy="203835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0670FCBA-497D-AC35-9D4D-C8DB22421806}"/>
              </a:ext>
            </a:extLst>
          </p:cNvPr>
          <p:cNvSpPr/>
          <p:nvPr/>
        </p:nvSpPr>
        <p:spPr>
          <a:xfrm>
            <a:off x="8066566" y="3341094"/>
            <a:ext cx="914400" cy="9144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87643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9466B-B8B2-1D29-62DA-2A6E497F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Irisan antara Safety and Safeguards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1239-2AF6-28D4-0710-B100D50F9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Nuclear material criticality</a:t>
            </a:r>
          </a:p>
          <a:p>
            <a:r>
              <a:rPr lang="en-US"/>
              <a:t>Health physics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FB048-EE28-5903-F1F7-0DBE8894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9E9B6-B51D-5C3F-3482-9613589AF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D6874-85F1-5EA4-66E8-D6BF80EF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417973-176D-8948-A188-E1A9D74A9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366" y="3105150"/>
            <a:ext cx="2296634" cy="203835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02B0886-D674-A2F3-1F59-CE5DB38E3F80}"/>
              </a:ext>
            </a:extLst>
          </p:cNvPr>
          <p:cNvSpPr/>
          <p:nvPr/>
        </p:nvSpPr>
        <p:spPr>
          <a:xfrm>
            <a:off x="7543800" y="4170365"/>
            <a:ext cx="914400" cy="9144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90363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Good practices and challanges</a:t>
            </a:r>
          </a:p>
        </p:txBody>
      </p:sp>
    </p:spTree>
    <p:extLst>
      <p:ext uri="{BB962C8B-B14F-4D97-AF65-F5344CB8AC3E}">
        <p14:creationId xmlns:p14="http://schemas.microsoft.com/office/powerpoint/2010/main" val="1909460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Kerangka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1B10E3-EFF8-3EBF-AFD1-C93A2FBC3F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tabLst>
                <a:tab pos="3859213" algn="r"/>
              </a:tabLst>
            </a:pPr>
            <a:r>
              <a:rPr lang="en-US"/>
              <a:t>Satuan acara perkuliahan	3</a:t>
            </a:r>
          </a:p>
          <a:p>
            <a:pPr>
              <a:tabLst>
                <a:tab pos="3859213" algn="r"/>
              </a:tabLst>
            </a:pPr>
            <a:r>
              <a:rPr lang="en-US"/>
              <a:t>Referensi	5</a:t>
            </a:r>
          </a:p>
          <a:p>
            <a:pPr>
              <a:tabLst>
                <a:tab pos="3859213" algn="r"/>
              </a:tabLst>
            </a:pPr>
            <a:r>
              <a:rPr lang="en-ID"/>
              <a:t>Istilah dan artinya	8</a:t>
            </a:r>
          </a:p>
          <a:p>
            <a:pPr>
              <a:tabLst>
                <a:tab pos="3859213" algn="r"/>
              </a:tabLst>
            </a:pPr>
            <a:r>
              <a:rPr lang="en-ID"/>
              <a:t>Security, Safety,</a:t>
            </a:r>
            <a:br>
              <a:rPr lang="en-ID"/>
            </a:br>
            <a:r>
              <a:rPr lang="en-ID"/>
              <a:t>Safeguards	10</a:t>
            </a:r>
          </a:p>
          <a:p>
            <a:pPr>
              <a:tabLst>
                <a:tab pos="3859213" algn="r"/>
              </a:tabLst>
            </a:pPr>
            <a:r>
              <a:rPr lang="en-ID"/>
              <a:t>Good practices and challanges	19</a:t>
            </a:r>
          </a:p>
          <a:p>
            <a:pPr>
              <a:tabLst>
                <a:tab pos="3859213" algn="r"/>
              </a:tabLst>
            </a:pP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6D206-766C-E539-D68F-40B2430711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tabLst>
                <a:tab pos="3859213" algn="r"/>
              </a:tabLst>
            </a:pPr>
            <a:r>
              <a:rPr lang="en-US"/>
              <a:t>Mathematical models</a:t>
            </a:r>
            <a:br>
              <a:rPr lang="en-US"/>
            </a:br>
            <a:r>
              <a:rPr lang="en-US"/>
              <a:t>and assessment </a:t>
            </a:r>
            <a:br>
              <a:rPr lang="en-US"/>
            </a:br>
            <a:r>
              <a:rPr lang="en-US"/>
              <a:t>methodologies	26</a:t>
            </a:r>
          </a:p>
          <a:p>
            <a:pPr>
              <a:tabLst>
                <a:tab pos="3859213" algn="r"/>
              </a:tabLst>
            </a:pPr>
            <a:endParaRPr lang="en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B71EE-6120-2746-B204-2FC30172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Good practices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AD5EA-85D4-BE65-26CD-B46BAE3E5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3A7BB-3FA1-4501-0235-2206D37D2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63F7D-FC76-340D-EBFA-7C61797EC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22F51-1A49-4369-5207-7C811FF49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8D41F5-B719-F527-FCB1-42FC10DDC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811" y="1188096"/>
            <a:ext cx="6830378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803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0EEFC-E4B7-2EB4-04A4-CE7D07457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27B11-6EEC-6FDE-D9F0-A50A3AF52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21416-D8AE-ECEE-7CC9-1BCF3BBC5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230B8-59E3-1137-182C-944239AE4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0ABCE-F721-C74C-9D26-41F66A08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E87E50-D88A-5F55-0104-1A5938D7A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179" y="361950"/>
            <a:ext cx="6925642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230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5D570-8562-99FD-0F17-AEE6DCD33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0A510-6B46-ED9A-B609-0F6DC35F2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97A2A-691E-DF4A-02D9-0538619B0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2522A-8590-099B-E91D-2642DD641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F91BC-620E-E179-F170-604853430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8F8CA9-7730-BCF4-995E-D00518AE8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68" y="995142"/>
            <a:ext cx="6897063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497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11812-D608-DCE4-CEA4-959B90C29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4FAB5-A201-F0A6-3D47-86B387B83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E2113-D6BA-805A-77EC-128FC7EC1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0D45A-CCE9-0A6C-2625-995AD7445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FC8FC-9FCB-C1DA-90B6-6FE71BA52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B4DC59-05C8-EBFC-807F-FFA0A8476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232" y="147299"/>
            <a:ext cx="6887536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151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0F37C-FF42-6D13-7735-23F34624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Challanges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D9FFD-592C-96CF-5E8E-56E1A3083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BB959-F4F7-0E3B-E074-E29245BD5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9D869-DD1D-84E0-1840-F54189E3B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D726E-5E83-AD6C-833A-BE8983158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F82640-03D0-8F7B-2AAE-969D1AFCA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521" y="1352550"/>
            <a:ext cx="6858957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104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575A-2DF8-2F31-4E76-EFBA6FE40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5875E-054A-592B-84F1-FBC122C85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F08A7-0818-04BB-4B73-B6A3DEF9C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ECDED-754D-B881-985C-16FA0A45F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FB58E-4099-D765-021E-6D81BE81A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29F45F-3543-BD8E-89C8-C3C6E2997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995" y="1285664"/>
            <a:ext cx="6878010" cy="1790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91F0C4-9308-AD5C-A713-E308F084BB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021"/>
          <a:stretch/>
        </p:blipFill>
        <p:spPr>
          <a:xfrm>
            <a:off x="1190153" y="3020992"/>
            <a:ext cx="6763694" cy="55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806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Mathematical models and assessment methodologies</a:t>
            </a:r>
          </a:p>
        </p:txBody>
      </p:sp>
    </p:spTree>
    <p:extLst>
      <p:ext uri="{BB962C8B-B14F-4D97-AF65-F5344CB8AC3E}">
        <p14:creationId xmlns:p14="http://schemas.microsoft.com/office/powerpoint/2010/main" val="2892675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2FBC4-F128-69D4-9405-A98D03016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Law – frequency space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440C8-DBCE-3C9D-635C-C2ED0C001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Horizontal axis: Frequency</a:t>
            </a:r>
          </a:p>
          <a:p>
            <a:r>
              <a:rPr lang="en-US"/>
              <a:t>Vertial axis: Law</a:t>
            </a:r>
          </a:p>
          <a:p>
            <a:r>
              <a:rPr lang="en-US"/>
              <a:t>Statistics: Reported event (+ natural disasters)</a:t>
            </a:r>
          </a:p>
          <a:p>
            <a:r>
              <a:rPr lang="en-US"/>
              <a:t>Bayes: Events depend on other events</a:t>
            </a:r>
          </a:p>
          <a:p>
            <a:r>
              <a:rPr lang="en-US"/>
              <a:t>Game/Markov: Particles/agents interactions (+ environment)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4DCA6-D628-D98E-209C-D34B05BCD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14B31-053F-898E-82B4-487A739CD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62CE0-267E-FC81-2CCC-E50BF7E97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Rectangle 6">
            <a:hlinkClick r:id="rId3"/>
            <a:extLst>
              <a:ext uri="{FF2B5EF4-FFF2-40B4-BE49-F238E27FC236}">
                <a16:creationId xmlns:a16="http://schemas.microsoft.com/office/drawing/2014/main" id="{05DD4592-3284-F64B-0F86-60E23B1A73D1}"/>
              </a:ext>
            </a:extLst>
          </p:cNvPr>
          <p:cNvSpPr/>
          <p:nvPr/>
        </p:nvSpPr>
        <p:spPr>
          <a:xfrm>
            <a:off x="469075" y="4348100"/>
            <a:ext cx="82177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Mitsutoshi Suzuki, Norichika Terao, “Solution Monitoring Evaluated by Proliferation Risk Assessment and Fuzzy Optimization Analysis for Safeguards in a Reprocessing Process", Science and Technology of Nuclear Installations, vol 2013, id 590684, Feb 2013,</a:t>
            </a:r>
            <a:br>
              <a:rPr lang="en-US" sz="1000"/>
            </a:br>
            <a:r>
              <a:rPr lang="en-US" sz="1000" err="1"/>
              <a:t>url</a:t>
            </a:r>
            <a:r>
              <a:rPr lang="en-US" sz="1000"/>
              <a:t> </a:t>
            </a:r>
            <a:r>
              <a:rPr lang="en-US" sz="1000">
                <a:solidFill>
                  <a:srgbClr val="0070C0"/>
                </a:solidFill>
              </a:rPr>
              <a:t>https://doi.org/10.1155/2013/590684</a:t>
            </a:r>
            <a:r>
              <a:rPr lang="en-US" sz="10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97189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28AD-499A-5F29-78F8-911920F99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9B64D-8966-403A-7DD9-F9E5AD916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183B3-2234-B1BE-AA96-69A62D86B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53C02-8BB4-18BA-7973-75F051C53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CA77C-B6CA-BC2C-7352-567EA24F6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507F8E-B83B-229D-BB5B-FED3495F2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047" y="0"/>
            <a:ext cx="610790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1422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F421-4E63-A61C-3CEA-B8074B22F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Consistency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FF705-B06B-7B87-4A0B-34E11B7BA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overlaps between Safety, Security, and Safeguards seem not accomated to the model</a:t>
            </a:r>
          </a:p>
          <a:p>
            <a:r>
              <a:rPr lang="en-US"/>
              <a:t>Inconsistency or implicit already considered? Any idea?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E761F-125C-11DB-3A4E-7790D59D6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99BAE-451A-CF30-CA46-7E9067FA3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51103-8331-721C-2CC1-C0B2926BE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69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Satuan acara perkuliahan</a:t>
            </a:r>
          </a:p>
        </p:txBody>
      </p:sp>
    </p:spTree>
    <p:extLst>
      <p:ext uri="{BB962C8B-B14F-4D97-AF65-F5344CB8AC3E}">
        <p14:creationId xmlns:p14="http://schemas.microsoft.com/office/powerpoint/2010/main" val="5899145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RN6086</a:t>
            </a: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2022-11-17 | 40132 | +62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70EBE-197A-4ED7-87F9-BAF4AD9A6869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43013" name="Title 6"/>
          <p:cNvSpPr>
            <a:spLocks noGrp="1"/>
          </p:cNvSpPr>
          <p:nvPr>
            <p:ph type="title" idx="4294967295"/>
          </p:nvPr>
        </p:nvSpPr>
        <p:spPr>
          <a:xfrm>
            <a:off x="457200" y="2091929"/>
            <a:ext cx="8229600" cy="857250"/>
          </a:xfrm>
        </p:spPr>
        <p:txBody>
          <a:bodyPr/>
          <a:lstStyle/>
          <a:p>
            <a:pPr eaLnBrk="1" hangingPunct="1"/>
            <a:r>
              <a:rPr lang="en-US"/>
              <a:t>Terima kasih</a:t>
            </a:r>
          </a:p>
        </p:txBody>
      </p:sp>
      <p:sp>
        <p:nvSpPr>
          <p:cNvPr id="2" name="Rectangle 1">
            <a:hlinkClick r:id="rId2"/>
            <a:extLst>
              <a:ext uri="{FF2B5EF4-FFF2-40B4-BE49-F238E27FC236}">
                <a16:creationId xmlns:a16="http://schemas.microsoft.com/office/drawing/2014/main" id="{03766F75-0957-ADF4-50B4-7D5932B546F0}"/>
              </a:ext>
            </a:extLst>
          </p:cNvPr>
          <p:cNvSpPr/>
          <p:nvPr/>
        </p:nvSpPr>
        <p:spPr>
          <a:xfrm>
            <a:off x="469075" y="4348100"/>
            <a:ext cx="82177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-, “", </a:t>
            </a:r>
            <a:br>
              <a:rPr lang="en-US" sz="1000"/>
            </a:br>
            <a:r>
              <a:rPr lang="en-US" sz="1000" err="1"/>
              <a:t>url</a:t>
            </a:r>
            <a:r>
              <a:rPr lang="en-US" sz="1000"/>
              <a:t> </a:t>
            </a:r>
            <a:r>
              <a:rPr lang="en-US" sz="1000">
                <a:solidFill>
                  <a:srgbClr val="0070C0"/>
                </a:solidFill>
              </a:rPr>
              <a:t>https://</a:t>
            </a:r>
            <a:r>
              <a:rPr lang="en-US" sz="1000"/>
              <a:t> [20220830].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9F8654E-C7BD-DD60-1173-988CCB0A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Minggu ke-13 | 15 November 2022*</a:t>
            </a:r>
            <a:endParaRPr lang="en-ID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20930E9-9C24-506D-6F8B-8A17F0F27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Topik</a:t>
            </a:r>
            <a:br>
              <a:rPr lang="en-US"/>
            </a:br>
            <a:r>
              <a:rPr lang="en-US"/>
              <a:t>Konsep 3S safety, security dan safeguard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Subtopik</a:t>
            </a:r>
            <a:br>
              <a:rPr lang="en-US"/>
            </a:br>
            <a:r>
              <a:rPr lang="en-US"/>
              <a:t>Implementasi dari konsep perpaduan safety, security dan safeguard pada fasilitas nukir</a:t>
            </a:r>
          </a:p>
          <a:p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BA6C8-AC2E-A9D8-D000-E7865E00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4A940-D859-0B06-6489-81362BFFA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7959C-2A28-CD94-F1E8-E48BCB58D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10" name="Rectangle 9">
            <a:hlinkClick r:id="rId2"/>
            <a:extLst>
              <a:ext uri="{FF2B5EF4-FFF2-40B4-BE49-F238E27FC236}">
                <a16:creationId xmlns:a16="http://schemas.microsoft.com/office/drawing/2014/main" id="{75360878-5BA5-0306-02C7-64D84AD38A43}"/>
              </a:ext>
            </a:extLst>
          </p:cNvPr>
          <p:cNvSpPr/>
          <p:nvPr/>
        </p:nvSpPr>
        <p:spPr>
          <a:xfrm>
            <a:off x="469075" y="4348100"/>
            <a:ext cx="82177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*Sebagaimana tercantum dalam SAP di SIX.</a:t>
            </a:r>
          </a:p>
        </p:txBody>
      </p:sp>
    </p:spTree>
    <p:extLst>
      <p:ext uri="{BB962C8B-B14F-4D97-AF65-F5344CB8AC3E}">
        <p14:creationId xmlns:p14="http://schemas.microsoft.com/office/powerpoint/2010/main" val="2477099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Referensi</a:t>
            </a:r>
          </a:p>
        </p:txBody>
      </p:sp>
    </p:spTree>
    <p:extLst>
      <p:ext uri="{BB962C8B-B14F-4D97-AF65-F5344CB8AC3E}">
        <p14:creationId xmlns:p14="http://schemas.microsoft.com/office/powerpoint/2010/main" val="1642092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107A93A-78E2-3EF9-1558-361EC686A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Referensi utama</a:t>
            </a:r>
            <a:endParaRPr lang="en-ID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FE5C16-FD16-C03C-0B3D-981E08777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Donald Kovacic, “Organisational culture for safety, security and safeguards in new nuclear power countries”, chapter 4 in Verification &amp; Implementation, A biennial collection of analysis on international agreements for security and development, VERTIC, 2015, pp 65-86.</a:t>
            </a:r>
            <a:br>
              <a:rPr lang="en-US"/>
            </a:br>
            <a:r>
              <a:rPr lang="en-US"/>
              <a:t>url </a:t>
            </a:r>
            <a:r>
              <a:rPr lang="en-US">
                <a:solidFill>
                  <a:srgbClr val="0070C0"/>
                </a:solidFill>
              </a:rPr>
              <a:t>http://www.vertic.org/media/assets/VI%202015/VI%20</a:t>
            </a:r>
            <a:br>
              <a:rPr lang="en-US">
                <a:solidFill>
                  <a:srgbClr val="0070C0"/>
                </a:solidFill>
              </a:rPr>
            </a:br>
            <a:r>
              <a:rPr lang="en-US">
                <a:solidFill>
                  <a:srgbClr val="0070C0"/>
                </a:solidFill>
              </a:rPr>
              <a:t>      Chapter%204.pdf</a:t>
            </a:r>
          </a:p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4D968-90D4-D0D2-748D-C1B002E9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53A15-94A2-E142-E273-C52513BAC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1A55E-9D2B-3356-CC13-90E0BD64B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" name="Rectangle 1">
            <a:hlinkClick r:id="rId3"/>
            <a:extLst>
              <a:ext uri="{FF2B5EF4-FFF2-40B4-BE49-F238E27FC236}">
                <a16:creationId xmlns:a16="http://schemas.microsoft.com/office/drawing/2014/main" id="{447ED0D8-17F1-6998-CC35-E088157B209E}"/>
              </a:ext>
            </a:extLst>
          </p:cNvPr>
          <p:cNvSpPr/>
          <p:nvPr/>
        </p:nvSpPr>
        <p:spPr>
          <a:xfrm>
            <a:off x="1268360" y="3095318"/>
            <a:ext cx="6951408" cy="6858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06810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17587-8430-A552-A2A8-41254C314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Catatan kaki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DBA92-1B45-32D4-1700-3974FC030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Referensi lain akan disertakan pada catatan kaki dengan tautan yang dapat diakses.</a:t>
            </a:r>
          </a:p>
          <a:p>
            <a:r>
              <a:rPr lang="en-US"/>
              <a:t>Bila terdapat rangkaian slide menggunakan catatan kaki yang sama, catatan kaki disertakan hanya pada slide pertama pada rangkaian tersebut.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C3EE-AEF9-1DD4-1184-D67A754DF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36B32-C8BD-8F98-383F-52E3BEBF9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8EF34-B360-CD4E-7B70-C0BBEC84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36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Istilah dan artinya</a:t>
            </a:r>
          </a:p>
        </p:txBody>
      </p:sp>
    </p:spTree>
    <p:extLst>
      <p:ext uri="{BB962C8B-B14F-4D97-AF65-F5344CB8AC3E}">
        <p14:creationId xmlns:p14="http://schemas.microsoft.com/office/powerpoint/2010/main" val="1441556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CBFAF-4DCF-A18A-7DCC-D7E7989F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Istilah dan arti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6632B-84A3-9FC4-8C4B-02BC7964E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3196B-BF0E-3EC4-C1C4-AB4A91E56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88A9B-26A6-C4E6-E0F3-58035F219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E82C6-2B6D-1C28-B7A1-F700EB7D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Rectangle 6">
            <a:hlinkClick r:id="rId2"/>
            <a:extLst>
              <a:ext uri="{FF2B5EF4-FFF2-40B4-BE49-F238E27FC236}">
                <a16:creationId xmlns:a16="http://schemas.microsoft.com/office/drawing/2014/main" id="{F6008D9B-4BE9-8DDD-E58B-D03FE791DEF3}"/>
              </a:ext>
            </a:extLst>
          </p:cNvPr>
          <p:cNvSpPr/>
          <p:nvPr/>
        </p:nvSpPr>
        <p:spPr>
          <a:xfrm>
            <a:off x="469075" y="4348100"/>
            <a:ext cx="82177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Alberto Muti, “Nuclear Safety, Security and Safeguards", VERTIC, 2019, url </a:t>
            </a:r>
            <a:r>
              <a:rPr lang="en-US" sz="1000">
                <a:solidFill>
                  <a:srgbClr val="0070C0"/>
                </a:solidFill>
              </a:rPr>
              <a:t>https://www.vertic.org/wp-content/uploads/2019/10/AM-Nuclear-3S_UK-PONI-Presentation.pdf</a:t>
            </a:r>
            <a:r>
              <a:rPr lang="en-US" sz="1000"/>
              <a:t> [20221117].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1E7CD7-1E0F-9276-B66B-ED5E9B391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633" y="45005"/>
            <a:ext cx="4191000" cy="431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159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6042</TotalTime>
  <Words>765</Words>
  <Application>Microsoft Office PowerPoint</Application>
  <PresentationFormat>On-screen Show (16:9)</PresentationFormat>
  <Paragraphs>168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Office Theme</vt:lpstr>
      <vt:lpstr>Pengenalan Ringan dan Singkat Konsep 3S (Safety, Security, Safeguards)</vt:lpstr>
      <vt:lpstr>Kerangka</vt:lpstr>
      <vt:lpstr>PowerPoint Presentation</vt:lpstr>
      <vt:lpstr>Minggu ke-13 | 15 November 2022*</vt:lpstr>
      <vt:lpstr>PowerPoint Presentation</vt:lpstr>
      <vt:lpstr>Referensi utama</vt:lpstr>
      <vt:lpstr>Catatan kaki</vt:lpstr>
      <vt:lpstr>PowerPoint Presentation</vt:lpstr>
      <vt:lpstr>Istilah dan arti</vt:lpstr>
      <vt:lpstr>PowerPoint Presentation</vt:lpstr>
      <vt:lpstr>Relasi 3S</vt:lpstr>
      <vt:lpstr>Termasuk di semua komponen 3S</vt:lpstr>
      <vt:lpstr>Hanya di Security</vt:lpstr>
      <vt:lpstr>Hanya di safety</vt:lpstr>
      <vt:lpstr>Hanya di Safeguard</vt:lpstr>
      <vt:lpstr>Irisan antara Security and Safety</vt:lpstr>
      <vt:lpstr>Irisan antara Security and Safeguards</vt:lpstr>
      <vt:lpstr>Irisan antara Safety and Safeguards</vt:lpstr>
      <vt:lpstr>PowerPoint Presentation</vt:lpstr>
      <vt:lpstr>Good practices</vt:lpstr>
      <vt:lpstr>PowerPoint Presentation</vt:lpstr>
      <vt:lpstr>PowerPoint Presentation</vt:lpstr>
      <vt:lpstr>PowerPoint Presentation</vt:lpstr>
      <vt:lpstr>Challanges</vt:lpstr>
      <vt:lpstr>PowerPoint Presentation</vt:lpstr>
      <vt:lpstr>PowerPoint Presentation</vt:lpstr>
      <vt:lpstr>Law – frequency space</vt:lpstr>
      <vt:lpstr>PowerPoint Presentation</vt:lpstr>
      <vt:lpstr>Consistency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| Teknologi Informasi dan Komunikasi</dc:title>
  <dc:creator>Sparisoma Viridi</dc:creator>
  <cp:lastModifiedBy>Sparisoma Viridi</cp:lastModifiedBy>
  <cp:revision>1101</cp:revision>
  <dcterms:created xsi:type="dcterms:W3CDTF">2012-12-06T09:55:31Z</dcterms:created>
  <dcterms:modified xsi:type="dcterms:W3CDTF">2022-11-17T02:57:43Z</dcterms:modified>
</cp:coreProperties>
</file>