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2"/>
  </p:notesMasterIdLst>
  <p:handoutMasterIdLst>
    <p:handoutMasterId r:id="rId43"/>
  </p:handoutMasterIdLst>
  <p:sldIdLst>
    <p:sldId id="404" r:id="rId2"/>
    <p:sldId id="406" r:id="rId3"/>
    <p:sldId id="407" r:id="rId4"/>
    <p:sldId id="481" r:id="rId5"/>
    <p:sldId id="260" r:id="rId6"/>
    <p:sldId id="482" r:id="rId7"/>
    <p:sldId id="297" r:id="rId8"/>
    <p:sldId id="298" r:id="rId9"/>
    <p:sldId id="499" r:id="rId10"/>
    <p:sldId id="409" r:id="rId11"/>
    <p:sldId id="462" r:id="rId12"/>
    <p:sldId id="411" r:id="rId13"/>
    <p:sldId id="412" r:id="rId14"/>
    <p:sldId id="413" r:id="rId15"/>
    <p:sldId id="414" r:id="rId16"/>
    <p:sldId id="416" r:id="rId17"/>
    <p:sldId id="417" r:id="rId18"/>
    <p:sldId id="418" r:id="rId19"/>
    <p:sldId id="419" r:id="rId20"/>
    <p:sldId id="420" r:id="rId21"/>
    <p:sldId id="421" r:id="rId22"/>
    <p:sldId id="422" r:id="rId23"/>
    <p:sldId id="423" r:id="rId24"/>
    <p:sldId id="424" r:id="rId25"/>
    <p:sldId id="425" r:id="rId26"/>
    <p:sldId id="549" r:id="rId27"/>
    <p:sldId id="550" r:id="rId28"/>
    <p:sldId id="426" r:id="rId29"/>
    <p:sldId id="427" r:id="rId30"/>
    <p:sldId id="428" r:id="rId31"/>
    <p:sldId id="429" r:id="rId32"/>
    <p:sldId id="430" r:id="rId33"/>
    <p:sldId id="431" r:id="rId34"/>
    <p:sldId id="435" r:id="rId35"/>
    <p:sldId id="436" r:id="rId36"/>
    <p:sldId id="437" r:id="rId37"/>
    <p:sldId id="438" r:id="rId38"/>
    <p:sldId id="439" r:id="rId39"/>
    <p:sldId id="440" r:id="rId40"/>
    <p:sldId id="441" r:id="rId41"/>
  </p:sldIdLst>
  <p:sldSz cx="9144000" cy="6858000" type="screen4x3"/>
  <p:notesSz cx="7010400" cy="9296400"/>
  <p:defaultTextStyle>
    <a:defPPr>
      <a:defRPr lang="en-US"/>
    </a:defPPr>
    <a:lvl1pPr algn="ctr" rtl="0" eaLnBrk="0" fontAlgn="base" hangingPunct="0">
      <a:spcBef>
        <a:spcPct val="50000"/>
      </a:spcBef>
      <a:spcAft>
        <a:spcPct val="0"/>
      </a:spcAft>
      <a:defRPr sz="1000" b="1" kern="1200">
        <a:solidFill>
          <a:schemeClr val="tx1"/>
        </a:solidFill>
        <a:latin typeface="Arial" charset="0"/>
        <a:ea typeface="+mn-ea"/>
        <a:cs typeface="Arial" charset="0"/>
      </a:defRPr>
    </a:lvl1pPr>
    <a:lvl2pPr marL="457200" algn="ctr" rtl="0" eaLnBrk="0" fontAlgn="base" hangingPunct="0">
      <a:spcBef>
        <a:spcPct val="50000"/>
      </a:spcBef>
      <a:spcAft>
        <a:spcPct val="0"/>
      </a:spcAft>
      <a:defRPr sz="1000" b="1" kern="1200">
        <a:solidFill>
          <a:schemeClr val="tx1"/>
        </a:solidFill>
        <a:latin typeface="Arial" charset="0"/>
        <a:ea typeface="+mn-ea"/>
        <a:cs typeface="Arial" charset="0"/>
      </a:defRPr>
    </a:lvl2pPr>
    <a:lvl3pPr marL="914400" algn="ctr" rtl="0" eaLnBrk="0" fontAlgn="base" hangingPunct="0">
      <a:spcBef>
        <a:spcPct val="50000"/>
      </a:spcBef>
      <a:spcAft>
        <a:spcPct val="0"/>
      </a:spcAft>
      <a:defRPr sz="1000" b="1" kern="1200">
        <a:solidFill>
          <a:schemeClr val="tx1"/>
        </a:solidFill>
        <a:latin typeface="Arial" charset="0"/>
        <a:ea typeface="+mn-ea"/>
        <a:cs typeface="Arial" charset="0"/>
      </a:defRPr>
    </a:lvl3pPr>
    <a:lvl4pPr marL="1371600" algn="ctr" rtl="0" eaLnBrk="0" fontAlgn="base" hangingPunct="0">
      <a:spcBef>
        <a:spcPct val="50000"/>
      </a:spcBef>
      <a:spcAft>
        <a:spcPct val="0"/>
      </a:spcAft>
      <a:defRPr sz="1000" b="1" kern="1200">
        <a:solidFill>
          <a:schemeClr val="tx1"/>
        </a:solidFill>
        <a:latin typeface="Arial" charset="0"/>
        <a:ea typeface="+mn-ea"/>
        <a:cs typeface="Arial" charset="0"/>
      </a:defRPr>
    </a:lvl4pPr>
    <a:lvl5pPr marL="1828800" algn="ctr" rtl="0" eaLnBrk="0" fontAlgn="base" hangingPunct="0">
      <a:spcBef>
        <a:spcPct val="50000"/>
      </a:spcBef>
      <a:spcAft>
        <a:spcPct val="0"/>
      </a:spcAft>
      <a:defRPr sz="1000" b="1" kern="1200">
        <a:solidFill>
          <a:schemeClr val="tx1"/>
        </a:solidFill>
        <a:latin typeface="Arial" charset="0"/>
        <a:ea typeface="+mn-ea"/>
        <a:cs typeface="Arial" charset="0"/>
      </a:defRPr>
    </a:lvl5pPr>
    <a:lvl6pPr marL="2286000" algn="l" defTabSz="914400" rtl="0" eaLnBrk="1" latinLnBrk="0" hangingPunct="1">
      <a:defRPr sz="1000" b="1" kern="1200">
        <a:solidFill>
          <a:schemeClr val="tx1"/>
        </a:solidFill>
        <a:latin typeface="Arial" charset="0"/>
        <a:ea typeface="+mn-ea"/>
        <a:cs typeface="Arial" charset="0"/>
      </a:defRPr>
    </a:lvl6pPr>
    <a:lvl7pPr marL="2743200" algn="l" defTabSz="914400" rtl="0" eaLnBrk="1" latinLnBrk="0" hangingPunct="1">
      <a:defRPr sz="1000" b="1" kern="1200">
        <a:solidFill>
          <a:schemeClr val="tx1"/>
        </a:solidFill>
        <a:latin typeface="Arial" charset="0"/>
        <a:ea typeface="+mn-ea"/>
        <a:cs typeface="Arial" charset="0"/>
      </a:defRPr>
    </a:lvl7pPr>
    <a:lvl8pPr marL="3200400" algn="l" defTabSz="914400" rtl="0" eaLnBrk="1" latinLnBrk="0" hangingPunct="1">
      <a:defRPr sz="1000" b="1" kern="1200">
        <a:solidFill>
          <a:schemeClr val="tx1"/>
        </a:solidFill>
        <a:latin typeface="Arial" charset="0"/>
        <a:ea typeface="+mn-ea"/>
        <a:cs typeface="Arial" charset="0"/>
      </a:defRPr>
    </a:lvl8pPr>
    <a:lvl9pPr marL="3657600" algn="l" defTabSz="914400" rtl="0" eaLnBrk="1" latinLnBrk="0" hangingPunct="1">
      <a:defRPr sz="1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Starks" initials="B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66FF"/>
    <a:srgbClr val="66CCFF"/>
    <a:srgbClr val="99CCFF"/>
    <a:srgbClr val="000099"/>
    <a:srgbClr val="323232"/>
    <a:srgbClr val="AD132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8455" autoAdjust="0"/>
  </p:normalViewPr>
  <p:slideViewPr>
    <p:cSldViewPr>
      <p:cViewPr varScale="1">
        <p:scale>
          <a:sx n="72" d="100"/>
          <a:sy n="72" d="100"/>
        </p:scale>
        <p:origin x="2296" y="19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00" d="100"/>
        <a:sy n="100" d="100"/>
      </p:scale>
      <p:origin x="0" y="464"/>
    </p:cViewPr>
  </p:sorterViewPr>
  <p:notesViewPr>
    <p:cSldViewPr>
      <p:cViewPr varScale="1">
        <p:scale>
          <a:sx n="91" d="100"/>
          <a:sy n="91" d="100"/>
        </p:scale>
        <p:origin x="370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0C05C-D1A5-4792-A1F8-25F1269B677B}"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en-US"/>
        </a:p>
      </dgm:t>
    </dgm:pt>
    <dgm:pt modelId="{23C9839A-DBA4-4B31-AC7C-B24A2F859FBD}">
      <dgm:prSet phldrT="[Text]"/>
      <dgm:spPr/>
      <dgm:t>
        <a:bodyPr/>
        <a:lstStyle/>
        <a:p>
          <a:r>
            <a:rPr lang="en-US" b="1" dirty="0"/>
            <a:t>Complacency</a:t>
          </a:r>
        </a:p>
      </dgm:t>
    </dgm:pt>
    <dgm:pt modelId="{7F6ABAB7-AE79-4AC0-9749-D4455B62259F}" type="parTrans" cxnId="{9C87F498-5213-46E0-B847-74B91F995FE1}">
      <dgm:prSet/>
      <dgm:spPr/>
      <dgm:t>
        <a:bodyPr/>
        <a:lstStyle/>
        <a:p>
          <a:endParaRPr lang="en-US"/>
        </a:p>
      </dgm:t>
    </dgm:pt>
    <dgm:pt modelId="{86688ED0-BC83-4629-9D79-32F0B96AB370}" type="sibTrans" cxnId="{9C87F498-5213-46E0-B847-74B91F995FE1}">
      <dgm:prSet/>
      <dgm:spPr/>
      <dgm:t>
        <a:bodyPr/>
        <a:lstStyle/>
        <a:p>
          <a:endParaRPr lang="en-US"/>
        </a:p>
      </dgm:t>
    </dgm:pt>
    <dgm:pt modelId="{D22E9B50-0B53-4854-8263-5366064B0513}">
      <dgm:prSet phldrT="[Text]"/>
      <dgm:spPr/>
      <dgm:t>
        <a:bodyPr/>
        <a:lstStyle/>
        <a:p>
          <a:r>
            <a:rPr lang="en-US" b="1" dirty="0"/>
            <a:t>The absence of security-related crises</a:t>
          </a:r>
        </a:p>
      </dgm:t>
    </dgm:pt>
    <dgm:pt modelId="{66168C2E-9A3F-4A0C-982C-586832FAEC2F}" type="parTrans" cxnId="{B35C79C7-ED91-49DB-8CB9-AC49E1F0B018}">
      <dgm:prSet/>
      <dgm:spPr/>
      <dgm:t>
        <a:bodyPr/>
        <a:lstStyle/>
        <a:p>
          <a:endParaRPr lang="en-US" dirty="0"/>
        </a:p>
      </dgm:t>
    </dgm:pt>
    <dgm:pt modelId="{DDFF300B-F216-4F74-81F1-A58C3AAF05EF}" type="sibTrans" cxnId="{B35C79C7-ED91-49DB-8CB9-AC49E1F0B018}">
      <dgm:prSet/>
      <dgm:spPr/>
      <dgm:t>
        <a:bodyPr/>
        <a:lstStyle/>
        <a:p>
          <a:endParaRPr lang="en-US"/>
        </a:p>
      </dgm:t>
    </dgm:pt>
    <dgm:pt modelId="{77A2FEDF-DF1F-41DA-B855-1E1D842E96AC}">
      <dgm:prSet phldrT="[Text]"/>
      <dgm:spPr/>
      <dgm:t>
        <a:bodyPr/>
        <a:lstStyle/>
        <a:p>
          <a:r>
            <a:rPr lang="en-US" b="1" dirty="0"/>
            <a:t>Failure of senior management to act as role models</a:t>
          </a:r>
        </a:p>
      </dgm:t>
    </dgm:pt>
    <dgm:pt modelId="{1E1570D8-CAD6-4C34-B9BC-BC597D290F6B}" type="parTrans" cxnId="{6EF1330F-3DA9-42F9-8CEB-08C0397DFEC9}">
      <dgm:prSet/>
      <dgm:spPr/>
      <dgm:t>
        <a:bodyPr/>
        <a:lstStyle/>
        <a:p>
          <a:endParaRPr lang="en-US" dirty="0"/>
        </a:p>
      </dgm:t>
    </dgm:pt>
    <dgm:pt modelId="{49CA91B0-0461-4C8A-A866-0C09B055C27D}" type="sibTrans" cxnId="{6EF1330F-3DA9-42F9-8CEB-08C0397DFEC9}">
      <dgm:prSet/>
      <dgm:spPr/>
      <dgm:t>
        <a:bodyPr/>
        <a:lstStyle/>
        <a:p>
          <a:endParaRPr lang="en-US"/>
        </a:p>
      </dgm:t>
    </dgm:pt>
    <dgm:pt modelId="{A801E541-FD2E-483F-A65D-30DCC0E8E449}">
      <dgm:prSet phldrT="[Text]"/>
      <dgm:spPr/>
      <dgm:t>
        <a:bodyPr/>
        <a:lstStyle/>
        <a:p>
          <a:r>
            <a:rPr lang="en-US" dirty="0"/>
            <a:t>Low priority of security in operational activity</a:t>
          </a:r>
        </a:p>
      </dgm:t>
    </dgm:pt>
    <dgm:pt modelId="{3ED6EDB0-943E-47C8-89CE-9EDE56A42745}" type="parTrans" cxnId="{51C8951F-FA19-4B6C-8C25-4C00DD676FFA}">
      <dgm:prSet/>
      <dgm:spPr/>
      <dgm:t>
        <a:bodyPr/>
        <a:lstStyle/>
        <a:p>
          <a:endParaRPr lang="en-US" dirty="0"/>
        </a:p>
      </dgm:t>
    </dgm:pt>
    <dgm:pt modelId="{850F8369-86DD-4880-AB47-259735B5D287}" type="sibTrans" cxnId="{51C8951F-FA19-4B6C-8C25-4C00DD676FFA}">
      <dgm:prSet/>
      <dgm:spPr/>
      <dgm:t>
        <a:bodyPr/>
        <a:lstStyle/>
        <a:p>
          <a:endParaRPr lang="en-US"/>
        </a:p>
      </dgm:t>
    </dgm:pt>
    <dgm:pt modelId="{75564ABB-5400-4DE7-B850-89BC30D085A4}">
      <dgm:prSet phldrT="[Text]"/>
      <dgm:spPr/>
      <dgm:t>
        <a:bodyPr/>
        <a:lstStyle/>
        <a:p>
          <a:r>
            <a:rPr lang="en-US" b="1" dirty="0"/>
            <a:t>Too much smoothing talk from senior management</a:t>
          </a:r>
        </a:p>
      </dgm:t>
    </dgm:pt>
    <dgm:pt modelId="{2AF79FF8-59EE-4391-A19F-5DFA30EA8E09}" type="parTrans" cxnId="{521F57F8-656F-49E7-A4DE-00BF9C9FE247}">
      <dgm:prSet/>
      <dgm:spPr/>
      <dgm:t>
        <a:bodyPr/>
        <a:lstStyle/>
        <a:p>
          <a:endParaRPr lang="en-US" dirty="0"/>
        </a:p>
      </dgm:t>
    </dgm:pt>
    <dgm:pt modelId="{6FB20168-6B73-42C9-9C9B-CCCD23EB2583}" type="sibTrans" cxnId="{521F57F8-656F-49E7-A4DE-00BF9C9FE247}">
      <dgm:prSet/>
      <dgm:spPr/>
      <dgm:t>
        <a:bodyPr/>
        <a:lstStyle/>
        <a:p>
          <a:endParaRPr lang="en-US"/>
        </a:p>
      </dgm:t>
    </dgm:pt>
    <dgm:pt modelId="{723C65E2-BFFE-4D94-9F1E-3A5269E11A17}">
      <dgm:prSet phldrT="[Text]"/>
      <dgm:spPr/>
      <dgm:t>
        <a:bodyPr/>
        <a:lstStyle/>
        <a:p>
          <a:r>
            <a:rPr lang="en-US" b="1" dirty="0"/>
            <a:t>A lack of sufficient security performance feedback from external sources</a:t>
          </a:r>
        </a:p>
      </dgm:t>
    </dgm:pt>
    <dgm:pt modelId="{D1843C08-9B22-4F58-B691-8725034D852C}" type="parTrans" cxnId="{20BC58C1-34C8-4BD2-A71D-99E90DEEE0D5}">
      <dgm:prSet/>
      <dgm:spPr/>
      <dgm:t>
        <a:bodyPr/>
        <a:lstStyle/>
        <a:p>
          <a:endParaRPr lang="en-US" dirty="0"/>
        </a:p>
      </dgm:t>
    </dgm:pt>
    <dgm:pt modelId="{CFFD52B7-9E87-48D3-A801-D62B397FD333}" type="sibTrans" cxnId="{20BC58C1-34C8-4BD2-A71D-99E90DEEE0D5}">
      <dgm:prSet/>
      <dgm:spPr/>
      <dgm:t>
        <a:bodyPr/>
        <a:lstStyle/>
        <a:p>
          <a:endParaRPr lang="en-US"/>
        </a:p>
      </dgm:t>
    </dgm:pt>
    <dgm:pt modelId="{1BFFD5D0-B067-403A-B8B7-89E2F138991F}">
      <dgm:prSet phldrT="[Text]"/>
      <dgm:spPr/>
      <dgm:t>
        <a:bodyPr/>
        <a:lstStyle/>
        <a:p>
          <a:r>
            <a:rPr lang="en-US" b="1" dirty="0"/>
            <a:t>Human nature, with its capacity for denial and skepticism</a:t>
          </a:r>
        </a:p>
      </dgm:t>
    </dgm:pt>
    <dgm:pt modelId="{13F9F612-2FDF-4A70-8174-AF22CF7025FD}" type="parTrans" cxnId="{DACFC4F1-B174-402A-B94A-0D4D0880731E}">
      <dgm:prSet/>
      <dgm:spPr/>
      <dgm:t>
        <a:bodyPr/>
        <a:lstStyle/>
        <a:p>
          <a:endParaRPr lang="en-US" dirty="0"/>
        </a:p>
      </dgm:t>
    </dgm:pt>
    <dgm:pt modelId="{5D59FDBB-116D-4F89-AAF9-2F324E6F46E4}" type="sibTrans" cxnId="{DACFC4F1-B174-402A-B94A-0D4D0880731E}">
      <dgm:prSet/>
      <dgm:spPr/>
      <dgm:t>
        <a:bodyPr/>
        <a:lstStyle/>
        <a:p>
          <a:endParaRPr lang="en-US"/>
        </a:p>
      </dgm:t>
    </dgm:pt>
    <dgm:pt modelId="{C5DC9FA2-619D-4F35-9BB9-78C17FB30366}">
      <dgm:prSet phldrT="[Text]"/>
      <dgm:spPr/>
      <dgm:t>
        <a:bodyPr/>
        <a:lstStyle/>
        <a:p>
          <a:r>
            <a:rPr lang="en-US" b="1" dirty="0"/>
            <a:t>Organizational structures that focus employees on narrow functional goals</a:t>
          </a:r>
        </a:p>
      </dgm:t>
    </dgm:pt>
    <dgm:pt modelId="{9B9D66A8-F030-4744-8758-5484EB8F4B52}" type="parTrans" cxnId="{191B4B59-E9CF-49DC-8FD8-3984FF049772}">
      <dgm:prSet/>
      <dgm:spPr/>
      <dgm:t>
        <a:bodyPr/>
        <a:lstStyle/>
        <a:p>
          <a:endParaRPr lang="en-US" dirty="0"/>
        </a:p>
      </dgm:t>
    </dgm:pt>
    <dgm:pt modelId="{5BDB3EA5-1B8C-42AD-9EFA-3E3C02CF91BC}" type="sibTrans" cxnId="{191B4B59-E9CF-49DC-8FD8-3984FF049772}">
      <dgm:prSet/>
      <dgm:spPr/>
      <dgm:t>
        <a:bodyPr/>
        <a:lstStyle/>
        <a:p>
          <a:endParaRPr lang="en-US"/>
        </a:p>
      </dgm:t>
    </dgm:pt>
    <dgm:pt modelId="{A015517D-9CC7-4C5C-8B43-DC3CB786D570}">
      <dgm:prSet phldrT="[Text]"/>
      <dgm:spPr/>
      <dgm:t>
        <a:bodyPr/>
        <a:lstStyle/>
        <a:p>
          <a:r>
            <a:rPr lang="en-US" b="1" dirty="0"/>
            <a:t>A kill-the-messenger-of-bad-news, low-candor, low-confrontation attitudes</a:t>
          </a:r>
        </a:p>
      </dgm:t>
    </dgm:pt>
    <dgm:pt modelId="{16005FEE-DFF8-47E7-8B9B-0E4AB40AB470}" type="parTrans" cxnId="{B84C3F4B-67F3-43C4-84C5-08BA6CEEBC30}">
      <dgm:prSet/>
      <dgm:spPr/>
      <dgm:t>
        <a:bodyPr/>
        <a:lstStyle/>
        <a:p>
          <a:endParaRPr lang="en-US" dirty="0"/>
        </a:p>
      </dgm:t>
    </dgm:pt>
    <dgm:pt modelId="{57F08796-ECAC-4428-AFED-D19F3F8B52FF}" type="sibTrans" cxnId="{B84C3F4B-67F3-43C4-84C5-08BA6CEEBC30}">
      <dgm:prSet/>
      <dgm:spPr/>
      <dgm:t>
        <a:bodyPr/>
        <a:lstStyle/>
        <a:p>
          <a:endParaRPr lang="en-US"/>
        </a:p>
      </dgm:t>
    </dgm:pt>
    <dgm:pt modelId="{562E1ACF-6E9B-4C61-8873-26EA30B191CA}">
      <dgm:prSet phldrT="[Text]"/>
      <dgm:spPr/>
      <dgm:t>
        <a:bodyPr/>
        <a:lstStyle/>
        <a:p>
          <a:r>
            <a:rPr lang="en-US" b="1" dirty="0"/>
            <a:t>Scarcity of resources</a:t>
          </a:r>
        </a:p>
      </dgm:t>
    </dgm:pt>
    <dgm:pt modelId="{316CC5BF-43B5-4F8A-B470-A2FF954A008F}" type="parTrans" cxnId="{BAC34994-0257-432B-8621-6B63FD972B0B}">
      <dgm:prSet/>
      <dgm:spPr/>
      <dgm:t>
        <a:bodyPr/>
        <a:lstStyle/>
        <a:p>
          <a:endParaRPr lang="en-US" dirty="0"/>
        </a:p>
      </dgm:t>
    </dgm:pt>
    <dgm:pt modelId="{0705E7AE-264B-456A-9523-000455F44BFD}" type="sibTrans" cxnId="{BAC34994-0257-432B-8621-6B63FD972B0B}">
      <dgm:prSet/>
      <dgm:spPr/>
      <dgm:t>
        <a:bodyPr/>
        <a:lstStyle/>
        <a:p>
          <a:endParaRPr lang="en-US"/>
        </a:p>
      </dgm:t>
    </dgm:pt>
    <dgm:pt modelId="{DEB1AC1E-9C56-415F-8EB3-29E21DE361DE}" type="pres">
      <dgm:prSet presAssocID="{9010C05C-D1A5-4792-A1F8-25F1269B677B}" presName="cycle" presStyleCnt="0">
        <dgm:presLayoutVars>
          <dgm:chMax val="1"/>
          <dgm:dir/>
          <dgm:animLvl val="ctr"/>
          <dgm:resizeHandles val="exact"/>
        </dgm:presLayoutVars>
      </dgm:prSet>
      <dgm:spPr/>
    </dgm:pt>
    <dgm:pt modelId="{26CDC281-DFA1-4C21-9B77-1F348216E8C0}" type="pres">
      <dgm:prSet presAssocID="{23C9839A-DBA4-4B31-AC7C-B24A2F859FBD}" presName="centerShape" presStyleLbl="node0" presStyleIdx="0" presStyleCnt="1"/>
      <dgm:spPr/>
    </dgm:pt>
    <dgm:pt modelId="{53F6C1A6-EB34-4AB6-81CF-EF4986EF08C1}" type="pres">
      <dgm:prSet presAssocID="{66168C2E-9A3F-4A0C-982C-586832FAEC2F}" presName="parTrans" presStyleLbl="bgSibTrans2D1" presStyleIdx="0" presStyleCnt="9"/>
      <dgm:spPr/>
    </dgm:pt>
    <dgm:pt modelId="{D56A60CB-28DD-4CC4-A53B-6E05302CCEE7}" type="pres">
      <dgm:prSet presAssocID="{D22E9B50-0B53-4854-8263-5366064B0513}" presName="node" presStyleLbl="node1" presStyleIdx="0" presStyleCnt="9">
        <dgm:presLayoutVars>
          <dgm:bulletEnabled val="1"/>
        </dgm:presLayoutVars>
      </dgm:prSet>
      <dgm:spPr/>
    </dgm:pt>
    <dgm:pt modelId="{8FEB2B0A-CA7D-44F4-B39A-960A93B5CDE7}" type="pres">
      <dgm:prSet presAssocID="{2AF79FF8-59EE-4391-A19F-5DFA30EA8E09}" presName="parTrans" presStyleLbl="bgSibTrans2D1" presStyleIdx="1" presStyleCnt="9"/>
      <dgm:spPr/>
    </dgm:pt>
    <dgm:pt modelId="{18755923-2DCD-4BB5-9981-B85155BFEB0A}" type="pres">
      <dgm:prSet presAssocID="{75564ABB-5400-4DE7-B850-89BC30D085A4}" presName="node" presStyleLbl="node1" presStyleIdx="1" presStyleCnt="9">
        <dgm:presLayoutVars>
          <dgm:bulletEnabled val="1"/>
        </dgm:presLayoutVars>
      </dgm:prSet>
      <dgm:spPr/>
    </dgm:pt>
    <dgm:pt modelId="{40209D33-E0F4-4CDB-840A-BC895C089D8C}" type="pres">
      <dgm:prSet presAssocID="{D1843C08-9B22-4F58-B691-8725034D852C}" presName="parTrans" presStyleLbl="bgSibTrans2D1" presStyleIdx="2" presStyleCnt="9"/>
      <dgm:spPr/>
    </dgm:pt>
    <dgm:pt modelId="{F35FA56D-0C24-46CE-995C-0A16DB47A002}" type="pres">
      <dgm:prSet presAssocID="{723C65E2-BFFE-4D94-9F1E-3A5269E11A17}" presName="node" presStyleLbl="node1" presStyleIdx="2" presStyleCnt="9">
        <dgm:presLayoutVars>
          <dgm:bulletEnabled val="1"/>
        </dgm:presLayoutVars>
      </dgm:prSet>
      <dgm:spPr/>
    </dgm:pt>
    <dgm:pt modelId="{47165C6F-F3E2-48A2-A8D3-6CFDAB7780D0}" type="pres">
      <dgm:prSet presAssocID="{13F9F612-2FDF-4A70-8174-AF22CF7025FD}" presName="parTrans" presStyleLbl="bgSibTrans2D1" presStyleIdx="3" presStyleCnt="9"/>
      <dgm:spPr/>
    </dgm:pt>
    <dgm:pt modelId="{D433595D-6276-4E02-8E5C-3AC692E49E7F}" type="pres">
      <dgm:prSet presAssocID="{1BFFD5D0-B067-403A-B8B7-89E2F138991F}" presName="node" presStyleLbl="node1" presStyleIdx="3" presStyleCnt="9">
        <dgm:presLayoutVars>
          <dgm:bulletEnabled val="1"/>
        </dgm:presLayoutVars>
      </dgm:prSet>
      <dgm:spPr/>
    </dgm:pt>
    <dgm:pt modelId="{0892F75F-AD5B-4610-A434-BFDA38697362}" type="pres">
      <dgm:prSet presAssocID="{9B9D66A8-F030-4744-8758-5484EB8F4B52}" presName="parTrans" presStyleLbl="bgSibTrans2D1" presStyleIdx="4" presStyleCnt="9"/>
      <dgm:spPr/>
    </dgm:pt>
    <dgm:pt modelId="{17FEC2AA-9008-413D-B59E-849B02A63F64}" type="pres">
      <dgm:prSet presAssocID="{C5DC9FA2-619D-4F35-9BB9-78C17FB30366}" presName="node" presStyleLbl="node1" presStyleIdx="4" presStyleCnt="9">
        <dgm:presLayoutVars>
          <dgm:bulletEnabled val="1"/>
        </dgm:presLayoutVars>
      </dgm:prSet>
      <dgm:spPr/>
    </dgm:pt>
    <dgm:pt modelId="{77B5A312-4F68-4E2A-B942-32F494590ED1}" type="pres">
      <dgm:prSet presAssocID="{16005FEE-DFF8-47E7-8B9B-0E4AB40AB470}" presName="parTrans" presStyleLbl="bgSibTrans2D1" presStyleIdx="5" presStyleCnt="9"/>
      <dgm:spPr/>
    </dgm:pt>
    <dgm:pt modelId="{5B503DDD-6334-439C-A77E-8C093CEF891E}" type="pres">
      <dgm:prSet presAssocID="{A015517D-9CC7-4C5C-8B43-DC3CB786D570}" presName="node" presStyleLbl="node1" presStyleIdx="5" presStyleCnt="9">
        <dgm:presLayoutVars>
          <dgm:bulletEnabled val="1"/>
        </dgm:presLayoutVars>
      </dgm:prSet>
      <dgm:spPr/>
    </dgm:pt>
    <dgm:pt modelId="{F733644F-CFF2-409D-AF15-1D03E0CA4748}" type="pres">
      <dgm:prSet presAssocID="{1E1570D8-CAD6-4C34-B9BC-BC597D290F6B}" presName="parTrans" presStyleLbl="bgSibTrans2D1" presStyleIdx="6" presStyleCnt="9"/>
      <dgm:spPr/>
    </dgm:pt>
    <dgm:pt modelId="{386C4A1E-883A-4492-BC3D-753B901144E8}" type="pres">
      <dgm:prSet presAssocID="{77A2FEDF-DF1F-41DA-B855-1E1D842E96AC}" presName="node" presStyleLbl="node1" presStyleIdx="6" presStyleCnt="9">
        <dgm:presLayoutVars>
          <dgm:bulletEnabled val="1"/>
        </dgm:presLayoutVars>
      </dgm:prSet>
      <dgm:spPr/>
    </dgm:pt>
    <dgm:pt modelId="{208D8EB0-3213-4D22-AD18-BEC07C7A8DF3}" type="pres">
      <dgm:prSet presAssocID="{316CC5BF-43B5-4F8A-B470-A2FF954A008F}" presName="parTrans" presStyleLbl="bgSibTrans2D1" presStyleIdx="7" presStyleCnt="9"/>
      <dgm:spPr/>
    </dgm:pt>
    <dgm:pt modelId="{5BBB80C3-B175-4F80-A2FE-9C5DC3AAF06A}" type="pres">
      <dgm:prSet presAssocID="{562E1ACF-6E9B-4C61-8873-26EA30B191CA}" presName="node" presStyleLbl="node1" presStyleIdx="7" presStyleCnt="9">
        <dgm:presLayoutVars>
          <dgm:bulletEnabled val="1"/>
        </dgm:presLayoutVars>
      </dgm:prSet>
      <dgm:spPr/>
    </dgm:pt>
    <dgm:pt modelId="{DDBB1830-9737-48AB-891C-E29B2870432F}" type="pres">
      <dgm:prSet presAssocID="{3ED6EDB0-943E-47C8-89CE-9EDE56A42745}" presName="parTrans" presStyleLbl="bgSibTrans2D1" presStyleIdx="8" presStyleCnt="9"/>
      <dgm:spPr/>
    </dgm:pt>
    <dgm:pt modelId="{2B3B7176-4AD8-4752-A653-227A9D611421}" type="pres">
      <dgm:prSet presAssocID="{A801E541-FD2E-483F-A65D-30DCC0E8E449}" presName="node" presStyleLbl="node1" presStyleIdx="8" presStyleCnt="9">
        <dgm:presLayoutVars>
          <dgm:bulletEnabled val="1"/>
        </dgm:presLayoutVars>
      </dgm:prSet>
      <dgm:spPr/>
    </dgm:pt>
  </dgm:ptLst>
  <dgm:cxnLst>
    <dgm:cxn modelId="{2D788B07-77B7-4EDF-ACBE-84929C1276B5}" type="presOf" srcId="{A015517D-9CC7-4C5C-8B43-DC3CB786D570}" destId="{5B503DDD-6334-439C-A77E-8C093CEF891E}" srcOrd="0" destOrd="0" presId="urn:microsoft.com/office/officeart/2005/8/layout/radial4"/>
    <dgm:cxn modelId="{6EF1330F-3DA9-42F9-8CEB-08C0397DFEC9}" srcId="{23C9839A-DBA4-4B31-AC7C-B24A2F859FBD}" destId="{77A2FEDF-DF1F-41DA-B855-1E1D842E96AC}" srcOrd="6" destOrd="0" parTransId="{1E1570D8-CAD6-4C34-B9BC-BC597D290F6B}" sibTransId="{49CA91B0-0461-4C8A-A866-0C09B055C27D}"/>
    <dgm:cxn modelId="{16D60F14-917D-4C52-857E-6CDC4A33F471}" type="presOf" srcId="{75564ABB-5400-4DE7-B850-89BC30D085A4}" destId="{18755923-2DCD-4BB5-9981-B85155BFEB0A}" srcOrd="0" destOrd="0" presId="urn:microsoft.com/office/officeart/2005/8/layout/radial4"/>
    <dgm:cxn modelId="{51C8951F-FA19-4B6C-8C25-4C00DD676FFA}" srcId="{23C9839A-DBA4-4B31-AC7C-B24A2F859FBD}" destId="{A801E541-FD2E-483F-A65D-30DCC0E8E449}" srcOrd="8" destOrd="0" parTransId="{3ED6EDB0-943E-47C8-89CE-9EDE56A42745}" sibTransId="{850F8369-86DD-4880-AB47-259735B5D287}"/>
    <dgm:cxn modelId="{C792F320-6885-455E-886C-AB8C51712A0F}" type="presOf" srcId="{23C9839A-DBA4-4B31-AC7C-B24A2F859FBD}" destId="{26CDC281-DFA1-4C21-9B77-1F348216E8C0}" srcOrd="0" destOrd="0" presId="urn:microsoft.com/office/officeart/2005/8/layout/radial4"/>
    <dgm:cxn modelId="{D1DAC127-C1D2-45B3-89A3-4C738D121E1A}" type="presOf" srcId="{1E1570D8-CAD6-4C34-B9BC-BC597D290F6B}" destId="{F733644F-CFF2-409D-AF15-1D03E0CA4748}" srcOrd="0" destOrd="0" presId="urn:microsoft.com/office/officeart/2005/8/layout/radial4"/>
    <dgm:cxn modelId="{07F6533D-9BC2-4A4C-AED4-3562DE2D3197}" type="presOf" srcId="{16005FEE-DFF8-47E7-8B9B-0E4AB40AB470}" destId="{77B5A312-4F68-4E2A-B942-32F494590ED1}" srcOrd="0" destOrd="0" presId="urn:microsoft.com/office/officeart/2005/8/layout/radial4"/>
    <dgm:cxn modelId="{08F85942-0F85-4549-86DA-308B94D78483}" type="presOf" srcId="{C5DC9FA2-619D-4F35-9BB9-78C17FB30366}" destId="{17FEC2AA-9008-413D-B59E-849B02A63F64}" srcOrd="0" destOrd="0" presId="urn:microsoft.com/office/officeart/2005/8/layout/radial4"/>
    <dgm:cxn modelId="{2BE15C46-DB62-464B-8994-D107B3A97185}" type="presOf" srcId="{9B9D66A8-F030-4744-8758-5484EB8F4B52}" destId="{0892F75F-AD5B-4610-A434-BFDA38697362}" srcOrd="0" destOrd="0" presId="urn:microsoft.com/office/officeart/2005/8/layout/radial4"/>
    <dgm:cxn modelId="{B84C3F4B-67F3-43C4-84C5-08BA6CEEBC30}" srcId="{23C9839A-DBA4-4B31-AC7C-B24A2F859FBD}" destId="{A015517D-9CC7-4C5C-8B43-DC3CB786D570}" srcOrd="5" destOrd="0" parTransId="{16005FEE-DFF8-47E7-8B9B-0E4AB40AB470}" sibTransId="{57F08796-ECAC-4428-AFED-D19F3F8B52FF}"/>
    <dgm:cxn modelId="{872B854C-70C3-436E-8B6A-B0633DF54FC7}" type="presOf" srcId="{3ED6EDB0-943E-47C8-89CE-9EDE56A42745}" destId="{DDBB1830-9737-48AB-891C-E29B2870432F}" srcOrd="0" destOrd="0" presId="urn:microsoft.com/office/officeart/2005/8/layout/radial4"/>
    <dgm:cxn modelId="{9CC43B52-6965-4A2B-AC4F-339FFDB445ED}" type="presOf" srcId="{D22E9B50-0B53-4854-8263-5366064B0513}" destId="{D56A60CB-28DD-4CC4-A53B-6E05302CCEE7}" srcOrd="0" destOrd="0" presId="urn:microsoft.com/office/officeart/2005/8/layout/radial4"/>
    <dgm:cxn modelId="{191B4B59-E9CF-49DC-8FD8-3984FF049772}" srcId="{23C9839A-DBA4-4B31-AC7C-B24A2F859FBD}" destId="{C5DC9FA2-619D-4F35-9BB9-78C17FB30366}" srcOrd="4" destOrd="0" parTransId="{9B9D66A8-F030-4744-8758-5484EB8F4B52}" sibTransId="{5BDB3EA5-1B8C-42AD-9EFA-3E3C02CF91BC}"/>
    <dgm:cxn modelId="{7C9FAC69-AC7C-4B04-9002-CD997D923F81}" type="presOf" srcId="{66168C2E-9A3F-4A0C-982C-586832FAEC2F}" destId="{53F6C1A6-EB34-4AB6-81CF-EF4986EF08C1}" srcOrd="0" destOrd="0" presId="urn:microsoft.com/office/officeart/2005/8/layout/radial4"/>
    <dgm:cxn modelId="{B2C82491-5149-4B19-8741-04313433CCEE}" type="presOf" srcId="{9010C05C-D1A5-4792-A1F8-25F1269B677B}" destId="{DEB1AC1E-9C56-415F-8EB3-29E21DE361DE}" srcOrd="0" destOrd="0" presId="urn:microsoft.com/office/officeart/2005/8/layout/radial4"/>
    <dgm:cxn modelId="{BAC34994-0257-432B-8621-6B63FD972B0B}" srcId="{23C9839A-DBA4-4B31-AC7C-B24A2F859FBD}" destId="{562E1ACF-6E9B-4C61-8873-26EA30B191CA}" srcOrd="7" destOrd="0" parTransId="{316CC5BF-43B5-4F8A-B470-A2FF954A008F}" sibTransId="{0705E7AE-264B-456A-9523-000455F44BFD}"/>
    <dgm:cxn modelId="{7A095795-698E-448C-8F53-F7CBAF0E3119}" type="presOf" srcId="{A801E541-FD2E-483F-A65D-30DCC0E8E449}" destId="{2B3B7176-4AD8-4752-A653-227A9D611421}" srcOrd="0" destOrd="0" presId="urn:microsoft.com/office/officeart/2005/8/layout/radial4"/>
    <dgm:cxn modelId="{9C87F498-5213-46E0-B847-74B91F995FE1}" srcId="{9010C05C-D1A5-4792-A1F8-25F1269B677B}" destId="{23C9839A-DBA4-4B31-AC7C-B24A2F859FBD}" srcOrd="0" destOrd="0" parTransId="{7F6ABAB7-AE79-4AC0-9749-D4455B62259F}" sibTransId="{86688ED0-BC83-4629-9D79-32F0B96AB370}"/>
    <dgm:cxn modelId="{33F392A6-8FAA-4DFC-8D2B-7DC482EB0728}" type="presOf" srcId="{723C65E2-BFFE-4D94-9F1E-3A5269E11A17}" destId="{F35FA56D-0C24-46CE-995C-0A16DB47A002}" srcOrd="0" destOrd="0" presId="urn:microsoft.com/office/officeart/2005/8/layout/radial4"/>
    <dgm:cxn modelId="{E9C5A7AC-FD1D-486B-9B30-BB423DC6EC21}" type="presOf" srcId="{316CC5BF-43B5-4F8A-B470-A2FF954A008F}" destId="{208D8EB0-3213-4D22-AD18-BEC07C7A8DF3}" srcOrd="0" destOrd="0" presId="urn:microsoft.com/office/officeart/2005/8/layout/radial4"/>
    <dgm:cxn modelId="{9A1B5FB6-E4B1-4486-B80E-9533B60F7658}" type="presOf" srcId="{562E1ACF-6E9B-4C61-8873-26EA30B191CA}" destId="{5BBB80C3-B175-4F80-A2FE-9C5DC3AAF06A}" srcOrd="0" destOrd="0" presId="urn:microsoft.com/office/officeart/2005/8/layout/radial4"/>
    <dgm:cxn modelId="{AD3931BB-6424-4DBD-8E92-F635590060DC}" type="presOf" srcId="{13F9F612-2FDF-4A70-8174-AF22CF7025FD}" destId="{47165C6F-F3E2-48A2-A8D3-6CFDAB7780D0}" srcOrd="0" destOrd="0" presId="urn:microsoft.com/office/officeart/2005/8/layout/radial4"/>
    <dgm:cxn modelId="{20BC58C1-34C8-4BD2-A71D-99E90DEEE0D5}" srcId="{23C9839A-DBA4-4B31-AC7C-B24A2F859FBD}" destId="{723C65E2-BFFE-4D94-9F1E-3A5269E11A17}" srcOrd="2" destOrd="0" parTransId="{D1843C08-9B22-4F58-B691-8725034D852C}" sibTransId="{CFFD52B7-9E87-48D3-A801-D62B397FD333}"/>
    <dgm:cxn modelId="{B35C79C7-ED91-49DB-8CB9-AC49E1F0B018}" srcId="{23C9839A-DBA4-4B31-AC7C-B24A2F859FBD}" destId="{D22E9B50-0B53-4854-8263-5366064B0513}" srcOrd="0" destOrd="0" parTransId="{66168C2E-9A3F-4A0C-982C-586832FAEC2F}" sibTransId="{DDFF300B-F216-4F74-81F1-A58C3AAF05EF}"/>
    <dgm:cxn modelId="{0DAE06D6-AEB1-4A73-912F-FF9D0584D25F}" type="presOf" srcId="{77A2FEDF-DF1F-41DA-B855-1E1D842E96AC}" destId="{386C4A1E-883A-4492-BC3D-753B901144E8}" srcOrd="0" destOrd="0" presId="urn:microsoft.com/office/officeart/2005/8/layout/radial4"/>
    <dgm:cxn modelId="{8CFC2FE3-CA4F-4C1C-A185-2FD5627C6A02}" type="presOf" srcId="{1BFFD5D0-B067-403A-B8B7-89E2F138991F}" destId="{D433595D-6276-4E02-8E5C-3AC692E49E7F}" srcOrd="0" destOrd="0" presId="urn:microsoft.com/office/officeart/2005/8/layout/radial4"/>
    <dgm:cxn modelId="{7630B5E6-2132-45D5-AB1C-35A2B843992B}" type="presOf" srcId="{2AF79FF8-59EE-4391-A19F-5DFA30EA8E09}" destId="{8FEB2B0A-CA7D-44F4-B39A-960A93B5CDE7}" srcOrd="0" destOrd="0" presId="urn:microsoft.com/office/officeart/2005/8/layout/radial4"/>
    <dgm:cxn modelId="{E23CC5EB-BB4D-409E-99E1-7AAB5C2181DC}" type="presOf" srcId="{D1843C08-9B22-4F58-B691-8725034D852C}" destId="{40209D33-E0F4-4CDB-840A-BC895C089D8C}" srcOrd="0" destOrd="0" presId="urn:microsoft.com/office/officeart/2005/8/layout/radial4"/>
    <dgm:cxn modelId="{DACFC4F1-B174-402A-B94A-0D4D0880731E}" srcId="{23C9839A-DBA4-4B31-AC7C-B24A2F859FBD}" destId="{1BFFD5D0-B067-403A-B8B7-89E2F138991F}" srcOrd="3" destOrd="0" parTransId="{13F9F612-2FDF-4A70-8174-AF22CF7025FD}" sibTransId="{5D59FDBB-116D-4F89-AAF9-2F324E6F46E4}"/>
    <dgm:cxn modelId="{521F57F8-656F-49E7-A4DE-00BF9C9FE247}" srcId="{23C9839A-DBA4-4B31-AC7C-B24A2F859FBD}" destId="{75564ABB-5400-4DE7-B850-89BC30D085A4}" srcOrd="1" destOrd="0" parTransId="{2AF79FF8-59EE-4391-A19F-5DFA30EA8E09}" sibTransId="{6FB20168-6B73-42C9-9C9B-CCCD23EB2583}"/>
    <dgm:cxn modelId="{22F0EEE6-557F-4BEA-9CFE-930C9533CD31}" type="presParOf" srcId="{DEB1AC1E-9C56-415F-8EB3-29E21DE361DE}" destId="{26CDC281-DFA1-4C21-9B77-1F348216E8C0}" srcOrd="0" destOrd="0" presId="urn:microsoft.com/office/officeart/2005/8/layout/radial4"/>
    <dgm:cxn modelId="{D65734A6-66BF-445E-AD63-1A1327855AD8}" type="presParOf" srcId="{DEB1AC1E-9C56-415F-8EB3-29E21DE361DE}" destId="{53F6C1A6-EB34-4AB6-81CF-EF4986EF08C1}" srcOrd="1" destOrd="0" presId="urn:microsoft.com/office/officeart/2005/8/layout/radial4"/>
    <dgm:cxn modelId="{DAE769CF-2CD0-4E23-B357-D838186D7DCA}" type="presParOf" srcId="{DEB1AC1E-9C56-415F-8EB3-29E21DE361DE}" destId="{D56A60CB-28DD-4CC4-A53B-6E05302CCEE7}" srcOrd="2" destOrd="0" presId="urn:microsoft.com/office/officeart/2005/8/layout/radial4"/>
    <dgm:cxn modelId="{6ABF04BE-FC7F-40D8-A300-D770E0F8CA0E}" type="presParOf" srcId="{DEB1AC1E-9C56-415F-8EB3-29E21DE361DE}" destId="{8FEB2B0A-CA7D-44F4-B39A-960A93B5CDE7}" srcOrd="3" destOrd="0" presId="urn:microsoft.com/office/officeart/2005/8/layout/radial4"/>
    <dgm:cxn modelId="{910C5807-C262-449A-AFCB-2430A53C7A78}" type="presParOf" srcId="{DEB1AC1E-9C56-415F-8EB3-29E21DE361DE}" destId="{18755923-2DCD-4BB5-9981-B85155BFEB0A}" srcOrd="4" destOrd="0" presId="urn:microsoft.com/office/officeart/2005/8/layout/radial4"/>
    <dgm:cxn modelId="{54A21D9F-C42D-4FDF-BC14-BB23BC8C569B}" type="presParOf" srcId="{DEB1AC1E-9C56-415F-8EB3-29E21DE361DE}" destId="{40209D33-E0F4-4CDB-840A-BC895C089D8C}" srcOrd="5" destOrd="0" presId="urn:microsoft.com/office/officeart/2005/8/layout/radial4"/>
    <dgm:cxn modelId="{E691ED95-BC2C-40F2-A457-D323DDAD72D7}" type="presParOf" srcId="{DEB1AC1E-9C56-415F-8EB3-29E21DE361DE}" destId="{F35FA56D-0C24-46CE-995C-0A16DB47A002}" srcOrd="6" destOrd="0" presId="urn:microsoft.com/office/officeart/2005/8/layout/radial4"/>
    <dgm:cxn modelId="{79C202B9-B9BA-4369-950F-A3E56C8336A2}" type="presParOf" srcId="{DEB1AC1E-9C56-415F-8EB3-29E21DE361DE}" destId="{47165C6F-F3E2-48A2-A8D3-6CFDAB7780D0}" srcOrd="7" destOrd="0" presId="urn:microsoft.com/office/officeart/2005/8/layout/radial4"/>
    <dgm:cxn modelId="{753AE8B0-48BD-45A3-9DD1-DBB37888D536}" type="presParOf" srcId="{DEB1AC1E-9C56-415F-8EB3-29E21DE361DE}" destId="{D433595D-6276-4E02-8E5C-3AC692E49E7F}" srcOrd="8" destOrd="0" presId="urn:microsoft.com/office/officeart/2005/8/layout/radial4"/>
    <dgm:cxn modelId="{C8E8049C-57CC-4DA5-9B17-4C85E964A6E6}" type="presParOf" srcId="{DEB1AC1E-9C56-415F-8EB3-29E21DE361DE}" destId="{0892F75F-AD5B-4610-A434-BFDA38697362}" srcOrd="9" destOrd="0" presId="urn:microsoft.com/office/officeart/2005/8/layout/radial4"/>
    <dgm:cxn modelId="{01655720-D93D-4083-98AC-628BB9332ECE}" type="presParOf" srcId="{DEB1AC1E-9C56-415F-8EB3-29E21DE361DE}" destId="{17FEC2AA-9008-413D-B59E-849B02A63F64}" srcOrd="10" destOrd="0" presId="urn:microsoft.com/office/officeart/2005/8/layout/radial4"/>
    <dgm:cxn modelId="{BA39193D-723D-444E-AEF6-27A33424EDA0}" type="presParOf" srcId="{DEB1AC1E-9C56-415F-8EB3-29E21DE361DE}" destId="{77B5A312-4F68-4E2A-B942-32F494590ED1}" srcOrd="11" destOrd="0" presId="urn:microsoft.com/office/officeart/2005/8/layout/radial4"/>
    <dgm:cxn modelId="{E19631F5-D72B-447B-A438-D0F87F04552C}" type="presParOf" srcId="{DEB1AC1E-9C56-415F-8EB3-29E21DE361DE}" destId="{5B503DDD-6334-439C-A77E-8C093CEF891E}" srcOrd="12" destOrd="0" presId="urn:microsoft.com/office/officeart/2005/8/layout/radial4"/>
    <dgm:cxn modelId="{2A76F4F2-3E9B-42CC-ADDB-74C55294632F}" type="presParOf" srcId="{DEB1AC1E-9C56-415F-8EB3-29E21DE361DE}" destId="{F733644F-CFF2-409D-AF15-1D03E0CA4748}" srcOrd="13" destOrd="0" presId="urn:microsoft.com/office/officeart/2005/8/layout/radial4"/>
    <dgm:cxn modelId="{F0D8D49B-B65F-4C32-BD4B-3D8464265FB4}" type="presParOf" srcId="{DEB1AC1E-9C56-415F-8EB3-29E21DE361DE}" destId="{386C4A1E-883A-4492-BC3D-753B901144E8}" srcOrd="14" destOrd="0" presId="urn:microsoft.com/office/officeart/2005/8/layout/radial4"/>
    <dgm:cxn modelId="{C9C56895-746C-4DFF-AC62-ED07FA94E4BF}" type="presParOf" srcId="{DEB1AC1E-9C56-415F-8EB3-29E21DE361DE}" destId="{208D8EB0-3213-4D22-AD18-BEC07C7A8DF3}" srcOrd="15" destOrd="0" presId="urn:microsoft.com/office/officeart/2005/8/layout/radial4"/>
    <dgm:cxn modelId="{3F64F206-83BE-41FB-A123-CFA9C1B3E03F}" type="presParOf" srcId="{DEB1AC1E-9C56-415F-8EB3-29E21DE361DE}" destId="{5BBB80C3-B175-4F80-A2FE-9C5DC3AAF06A}" srcOrd="16" destOrd="0" presId="urn:microsoft.com/office/officeart/2005/8/layout/radial4"/>
    <dgm:cxn modelId="{8428C8E0-6D8C-40ED-B601-031715A87FC5}" type="presParOf" srcId="{DEB1AC1E-9C56-415F-8EB3-29E21DE361DE}" destId="{DDBB1830-9737-48AB-891C-E29B2870432F}" srcOrd="17" destOrd="0" presId="urn:microsoft.com/office/officeart/2005/8/layout/radial4"/>
    <dgm:cxn modelId="{DDC42CE9-CFF9-4EFE-9FC9-D2B54BCFBFC1}" type="presParOf" srcId="{DEB1AC1E-9C56-415F-8EB3-29E21DE361DE}" destId="{2B3B7176-4AD8-4752-A653-227A9D611421}" srcOrd="1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B9D66E-DD75-4215-A480-B2086F19805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2C554CF-113A-410A-A2A1-62C59786A739}">
      <dgm:prSet phldrT="[Text]"/>
      <dgm:spPr/>
      <dgm:t>
        <a:bodyPr/>
        <a:lstStyle/>
        <a:p>
          <a:r>
            <a:rPr lang="en-US" b="1" dirty="0"/>
            <a:t>Natural and Man-Made Unintentional Events</a:t>
          </a:r>
        </a:p>
      </dgm:t>
    </dgm:pt>
    <dgm:pt modelId="{F2334B2F-3393-41D2-BD8A-540DFC85BCB9}" type="parTrans" cxnId="{8FC265C7-1FE3-463F-9C32-717C08FF7F3A}">
      <dgm:prSet/>
      <dgm:spPr/>
      <dgm:t>
        <a:bodyPr/>
        <a:lstStyle/>
        <a:p>
          <a:endParaRPr lang="en-US"/>
        </a:p>
      </dgm:t>
    </dgm:pt>
    <dgm:pt modelId="{F1FB59DD-B0D1-46C1-88D2-E482EF4D091D}" type="sibTrans" cxnId="{8FC265C7-1FE3-463F-9C32-717C08FF7F3A}">
      <dgm:prSet/>
      <dgm:spPr/>
      <dgm:t>
        <a:bodyPr/>
        <a:lstStyle/>
        <a:p>
          <a:endParaRPr lang="en-US"/>
        </a:p>
      </dgm:t>
    </dgm:pt>
    <dgm:pt modelId="{2759AF89-AA52-40A9-8461-D7758D3920B3}">
      <dgm:prSet phldrT="[Text]"/>
      <dgm:spPr/>
      <dgm:t>
        <a:bodyPr/>
        <a:lstStyle/>
        <a:p>
          <a:r>
            <a:rPr lang="en-US" b="0" dirty="0">
              <a:latin typeface="Gill Sans"/>
              <a:cs typeface="Gill Sans"/>
            </a:rPr>
            <a:t>Drought</a:t>
          </a:r>
        </a:p>
      </dgm:t>
    </dgm:pt>
    <dgm:pt modelId="{C4022139-53C0-40E2-A38F-B813C364EF1D}" type="parTrans" cxnId="{663D71FC-EDFD-4D35-9E55-0BA76DC0C019}">
      <dgm:prSet/>
      <dgm:spPr/>
      <dgm:t>
        <a:bodyPr/>
        <a:lstStyle/>
        <a:p>
          <a:endParaRPr lang="en-US"/>
        </a:p>
      </dgm:t>
    </dgm:pt>
    <dgm:pt modelId="{5565CE0A-8DFC-4C69-8C0F-B32F6BAB8E34}" type="sibTrans" cxnId="{663D71FC-EDFD-4D35-9E55-0BA76DC0C019}">
      <dgm:prSet/>
      <dgm:spPr/>
      <dgm:t>
        <a:bodyPr/>
        <a:lstStyle/>
        <a:p>
          <a:endParaRPr lang="en-US"/>
        </a:p>
      </dgm:t>
    </dgm:pt>
    <dgm:pt modelId="{A67A8BE6-A9CD-4AEF-8C0D-6DBD6B4CE184}">
      <dgm:prSet phldrT="[Text]"/>
      <dgm:spPr/>
      <dgm:t>
        <a:bodyPr/>
        <a:lstStyle/>
        <a:p>
          <a:r>
            <a:rPr lang="en-US" b="1" dirty="0"/>
            <a:t>Combined Effects</a:t>
          </a:r>
        </a:p>
      </dgm:t>
    </dgm:pt>
    <dgm:pt modelId="{7824F424-5F12-4BBD-9ADF-BAC1AE9353CD}" type="parTrans" cxnId="{DD195A0C-B74A-479F-9DA5-8A65014F1601}">
      <dgm:prSet/>
      <dgm:spPr/>
      <dgm:t>
        <a:bodyPr/>
        <a:lstStyle/>
        <a:p>
          <a:endParaRPr lang="en-US"/>
        </a:p>
      </dgm:t>
    </dgm:pt>
    <dgm:pt modelId="{BBA26804-7235-43EA-B777-01FB77A95AB7}" type="sibTrans" cxnId="{DD195A0C-B74A-479F-9DA5-8A65014F1601}">
      <dgm:prSet/>
      <dgm:spPr/>
      <dgm:t>
        <a:bodyPr/>
        <a:lstStyle/>
        <a:p>
          <a:endParaRPr lang="en-US"/>
        </a:p>
      </dgm:t>
    </dgm:pt>
    <dgm:pt modelId="{D4D7F8B0-9EB7-4331-B713-B88F7C37C228}">
      <dgm:prSet phldrT="[Text]"/>
      <dgm:spPr/>
      <dgm:t>
        <a:bodyPr/>
        <a:lstStyle/>
        <a:p>
          <a:r>
            <a:rPr lang="en-US" b="0" dirty="0">
              <a:latin typeface="Gill Sans"/>
              <a:cs typeface="Gill Sans"/>
            </a:rPr>
            <a:t>Hazardous material release</a:t>
          </a:r>
        </a:p>
      </dgm:t>
    </dgm:pt>
    <dgm:pt modelId="{93F8F428-BDDF-4A02-9499-2D6B8FC5BC0D}" type="parTrans" cxnId="{E5CE9207-CF53-4891-8E17-D6ED8D1A7A91}">
      <dgm:prSet/>
      <dgm:spPr/>
      <dgm:t>
        <a:bodyPr/>
        <a:lstStyle/>
        <a:p>
          <a:endParaRPr lang="en-US"/>
        </a:p>
      </dgm:t>
    </dgm:pt>
    <dgm:pt modelId="{BBF382CB-55DF-491C-A493-4B7944E9C986}" type="sibTrans" cxnId="{E5CE9207-CF53-4891-8E17-D6ED8D1A7A91}">
      <dgm:prSet/>
      <dgm:spPr/>
      <dgm:t>
        <a:bodyPr/>
        <a:lstStyle/>
        <a:p>
          <a:endParaRPr lang="en-US"/>
        </a:p>
      </dgm:t>
    </dgm:pt>
    <dgm:pt modelId="{EEC4A9AB-4CFA-478C-BF00-1615ECDD37E7}">
      <dgm:prSet phldrT="[Text]"/>
      <dgm:spPr/>
      <dgm:t>
        <a:bodyPr/>
        <a:lstStyle/>
        <a:p>
          <a:r>
            <a:rPr lang="en-US" b="1" dirty="0"/>
            <a:t>Man-Made and Intentional (Malicious) Events</a:t>
          </a:r>
        </a:p>
      </dgm:t>
    </dgm:pt>
    <dgm:pt modelId="{3C238937-1746-49EE-A266-F40F79A0F8A6}" type="parTrans" cxnId="{565B296F-FADC-4055-A23A-5DD71AB56AB2}">
      <dgm:prSet/>
      <dgm:spPr/>
      <dgm:t>
        <a:bodyPr/>
        <a:lstStyle/>
        <a:p>
          <a:endParaRPr lang="en-US"/>
        </a:p>
      </dgm:t>
    </dgm:pt>
    <dgm:pt modelId="{A100597A-2EC4-4BAC-9F11-D29127EC8ACF}" type="sibTrans" cxnId="{565B296F-FADC-4055-A23A-5DD71AB56AB2}">
      <dgm:prSet/>
      <dgm:spPr/>
      <dgm:t>
        <a:bodyPr/>
        <a:lstStyle/>
        <a:p>
          <a:endParaRPr lang="en-US"/>
        </a:p>
      </dgm:t>
    </dgm:pt>
    <dgm:pt modelId="{752D0C5B-D4ED-469C-AB02-9CB7CA4BB7BB}">
      <dgm:prSet phldrT="[Text]"/>
      <dgm:spPr/>
      <dgm:t>
        <a:bodyPr/>
        <a:lstStyle/>
        <a:p>
          <a:r>
            <a:rPr lang="en-US" b="0" i="0" u="none" dirty="0">
              <a:latin typeface="Gill Sans"/>
              <a:cs typeface="Gill Sans"/>
            </a:rPr>
            <a:t>Terrorism, sabotage, insider threat (nuclear, radiological</a:t>
          </a:r>
          <a:r>
            <a:rPr lang="en-US" b="0" u="none" dirty="0">
              <a:latin typeface="Gill Sans"/>
              <a:cs typeface="Gill Sans"/>
            </a:rPr>
            <a:t>, chemical, biological, ecological, agricultural, cyber, conventional)</a:t>
          </a:r>
          <a:endParaRPr lang="en-US" b="0" dirty="0">
            <a:latin typeface="Gill Sans"/>
            <a:cs typeface="Gill Sans"/>
          </a:endParaRPr>
        </a:p>
      </dgm:t>
    </dgm:pt>
    <dgm:pt modelId="{CAD6AC05-32E1-49C9-8EDB-3794D6097026}" type="parTrans" cxnId="{D81FF478-D075-4847-B70E-8FDC795FBFD1}">
      <dgm:prSet/>
      <dgm:spPr/>
      <dgm:t>
        <a:bodyPr/>
        <a:lstStyle/>
        <a:p>
          <a:endParaRPr lang="en-US"/>
        </a:p>
      </dgm:t>
    </dgm:pt>
    <dgm:pt modelId="{DAC684FC-5036-46BB-B62E-EE80432E2175}" type="sibTrans" cxnId="{D81FF478-D075-4847-B70E-8FDC795FBFD1}">
      <dgm:prSet/>
      <dgm:spPr/>
      <dgm:t>
        <a:bodyPr/>
        <a:lstStyle/>
        <a:p>
          <a:endParaRPr lang="en-US"/>
        </a:p>
      </dgm:t>
    </dgm:pt>
    <dgm:pt modelId="{4D22E63C-F61E-452A-9A7F-9A16BF0C9199}">
      <dgm:prSet/>
      <dgm:spPr/>
      <dgm:t>
        <a:bodyPr/>
        <a:lstStyle/>
        <a:p>
          <a:r>
            <a:rPr lang="en-US" b="0" dirty="0">
              <a:latin typeface="Gill Sans"/>
              <a:cs typeface="Gill Sans"/>
            </a:rPr>
            <a:t>Wildfire</a:t>
          </a:r>
        </a:p>
      </dgm:t>
    </dgm:pt>
    <dgm:pt modelId="{7ED3D3A6-0443-4D5A-89B5-9EB451AA766F}" type="parTrans" cxnId="{3715AE6F-D941-4F01-A21B-01C2D59A5C84}">
      <dgm:prSet/>
      <dgm:spPr/>
      <dgm:t>
        <a:bodyPr/>
        <a:lstStyle/>
        <a:p>
          <a:endParaRPr lang="en-US"/>
        </a:p>
      </dgm:t>
    </dgm:pt>
    <dgm:pt modelId="{AD61B277-69A8-4A45-A2C4-14F55B8B9C25}" type="sibTrans" cxnId="{3715AE6F-D941-4F01-A21B-01C2D59A5C84}">
      <dgm:prSet/>
      <dgm:spPr/>
      <dgm:t>
        <a:bodyPr/>
        <a:lstStyle/>
        <a:p>
          <a:endParaRPr lang="en-US"/>
        </a:p>
      </dgm:t>
    </dgm:pt>
    <dgm:pt modelId="{3FD03F5A-C464-4603-B658-44EDCF64FF1B}">
      <dgm:prSet/>
      <dgm:spPr/>
      <dgm:t>
        <a:bodyPr/>
        <a:lstStyle/>
        <a:p>
          <a:r>
            <a:rPr lang="en-US" b="0" dirty="0">
              <a:latin typeface="Gill Sans"/>
              <a:cs typeface="Gill Sans"/>
            </a:rPr>
            <a:t>Avalanche</a:t>
          </a:r>
        </a:p>
      </dgm:t>
    </dgm:pt>
    <dgm:pt modelId="{870DBA8C-2602-4235-A2A0-75C458F33EDD}" type="parTrans" cxnId="{8C182B1D-07F0-42AD-919E-10D24BC9A49F}">
      <dgm:prSet/>
      <dgm:spPr/>
      <dgm:t>
        <a:bodyPr/>
        <a:lstStyle/>
        <a:p>
          <a:endParaRPr lang="en-US"/>
        </a:p>
      </dgm:t>
    </dgm:pt>
    <dgm:pt modelId="{D01E320B-C474-4DBE-84AB-EF01BC954E31}" type="sibTrans" cxnId="{8C182B1D-07F0-42AD-919E-10D24BC9A49F}">
      <dgm:prSet/>
      <dgm:spPr/>
      <dgm:t>
        <a:bodyPr/>
        <a:lstStyle/>
        <a:p>
          <a:endParaRPr lang="en-US"/>
        </a:p>
      </dgm:t>
    </dgm:pt>
    <dgm:pt modelId="{1D407E54-2E22-4C25-9B8E-C35217C006A8}">
      <dgm:prSet/>
      <dgm:spPr/>
      <dgm:t>
        <a:bodyPr/>
        <a:lstStyle/>
        <a:p>
          <a:r>
            <a:rPr lang="en-US" b="0" dirty="0">
              <a:latin typeface="Gill Sans"/>
              <a:cs typeface="Gill Sans"/>
            </a:rPr>
            <a:t>Winter storms</a:t>
          </a:r>
        </a:p>
      </dgm:t>
    </dgm:pt>
    <dgm:pt modelId="{BA01A7CC-9B3A-4EC4-9C13-F3FE3B243E6E}" type="parTrans" cxnId="{DF64D5A1-E377-43F1-B533-954F92F1F82C}">
      <dgm:prSet/>
      <dgm:spPr/>
      <dgm:t>
        <a:bodyPr/>
        <a:lstStyle/>
        <a:p>
          <a:endParaRPr lang="en-US"/>
        </a:p>
      </dgm:t>
    </dgm:pt>
    <dgm:pt modelId="{5040522D-3B5F-4BBC-8711-456CEB53432E}" type="sibTrans" cxnId="{DF64D5A1-E377-43F1-B533-954F92F1F82C}">
      <dgm:prSet/>
      <dgm:spPr/>
      <dgm:t>
        <a:bodyPr/>
        <a:lstStyle/>
        <a:p>
          <a:endParaRPr lang="en-US"/>
        </a:p>
      </dgm:t>
    </dgm:pt>
    <dgm:pt modelId="{5FCF497B-71F9-44A8-B6EF-12DCDF2822D2}">
      <dgm:prSet/>
      <dgm:spPr/>
      <dgm:t>
        <a:bodyPr/>
        <a:lstStyle/>
        <a:p>
          <a:r>
            <a:rPr lang="en-US" b="0" dirty="0">
              <a:latin typeface="Gill Sans"/>
              <a:cs typeface="Gill Sans"/>
            </a:rPr>
            <a:t>Tsunami</a:t>
          </a:r>
        </a:p>
      </dgm:t>
    </dgm:pt>
    <dgm:pt modelId="{6D4883C5-94E9-4BF1-A637-37785538ED16}" type="parTrans" cxnId="{5048878C-1F68-43D9-A877-E2FB0572FC9C}">
      <dgm:prSet/>
      <dgm:spPr/>
      <dgm:t>
        <a:bodyPr/>
        <a:lstStyle/>
        <a:p>
          <a:endParaRPr lang="en-US"/>
        </a:p>
      </dgm:t>
    </dgm:pt>
    <dgm:pt modelId="{92416E94-30C7-4526-A44E-8DEBCE700BE3}" type="sibTrans" cxnId="{5048878C-1F68-43D9-A877-E2FB0572FC9C}">
      <dgm:prSet/>
      <dgm:spPr/>
      <dgm:t>
        <a:bodyPr/>
        <a:lstStyle/>
        <a:p>
          <a:endParaRPr lang="en-US"/>
        </a:p>
      </dgm:t>
    </dgm:pt>
    <dgm:pt modelId="{38FEF8F1-998E-47E4-90A1-A6B3C4F64C8F}">
      <dgm:prSet/>
      <dgm:spPr/>
      <dgm:t>
        <a:bodyPr/>
        <a:lstStyle/>
        <a:p>
          <a:r>
            <a:rPr lang="en-US" b="0" dirty="0">
              <a:latin typeface="Gill Sans"/>
              <a:cs typeface="Gill Sans"/>
            </a:rPr>
            <a:t>Hurricane</a:t>
          </a:r>
        </a:p>
      </dgm:t>
    </dgm:pt>
    <dgm:pt modelId="{294E9D6D-4C40-4D27-8988-F8F458308B5F}" type="parTrans" cxnId="{C7CD657D-EA2C-432C-A617-29C0F69C74C7}">
      <dgm:prSet/>
      <dgm:spPr/>
      <dgm:t>
        <a:bodyPr/>
        <a:lstStyle/>
        <a:p>
          <a:endParaRPr lang="en-US"/>
        </a:p>
      </dgm:t>
    </dgm:pt>
    <dgm:pt modelId="{E731CB1C-EA81-4763-885C-0DF2309222A6}" type="sibTrans" cxnId="{C7CD657D-EA2C-432C-A617-29C0F69C74C7}">
      <dgm:prSet/>
      <dgm:spPr/>
      <dgm:t>
        <a:bodyPr/>
        <a:lstStyle/>
        <a:p>
          <a:endParaRPr lang="en-US"/>
        </a:p>
      </dgm:t>
    </dgm:pt>
    <dgm:pt modelId="{EDF05F05-F650-415A-91C4-1460399C5972}">
      <dgm:prSet/>
      <dgm:spPr/>
      <dgm:t>
        <a:bodyPr/>
        <a:lstStyle/>
        <a:p>
          <a:r>
            <a:rPr lang="en-US" b="0">
              <a:latin typeface="Gill Sans"/>
              <a:cs typeface="Gill Sans"/>
            </a:rPr>
            <a:t>Pandemic</a:t>
          </a:r>
          <a:endParaRPr lang="en-US" b="0" dirty="0">
            <a:latin typeface="Gill Sans"/>
            <a:cs typeface="Gill Sans"/>
          </a:endParaRPr>
        </a:p>
      </dgm:t>
    </dgm:pt>
    <dgm:pt modelId="{D101C165-1295-4FA7-A256-0080BC6DABC7}" type="parTrans" cxnId="{DDB9CD52-39AD-443E-8ECA-E26F8E9D645F}">
      <dgm:prSet/>
      <dgm:spPr/>
      <dgm:t>
        <a:bodyPr/>
        <a:lstStyle/>
        <a:p>
          <a:endParaRPr lang="en-US"/>
        </a:p>
      </dgm:t>
    </dgm:pt>
    <dgm:pt modelId="{76E496A9-A616-4C9F-AF9C-3F2600880B51}" type="sibTrans" cxnId="{DDB9CD52-39AD-443E-8ECA-E26F8E9D645F}">
      <dgm:prSet/>
      <dgm:spPr/>
      <dgm:t>
        <a:bodyPr/>
        <a:lstStyle/>
        <a:p>
          <a:endParaRPr lang="en-US"/>
        </a:p>
      </dgm:t>
    </dgm:pt>
    <dgm:pt modelId="{03A0244B-A874-4993-80E8-4ED288B1E254}">
      <dgm:prSet/>
      <dgm:spPr/>
      <dgm:t>
        <a:bodyPr/>
        <a:lstStyle/>
        <a:p>
          <a:r>
            <a:rPr lang="en-US" b="0" dirty="0">
              <a:latin typeface="Gill Sans"/>
              <a:cs typeface="Gill Sans"/>
            </a:rPr>
            <a:t>Heat wave</a:t>
          </a:r>
        </a:p>
      </dgm:t>
    </dgm:pt>
    <dgm:pt modelId="{44827BD7-8ED0-4BF6-9345-9E32C4E257DE}" type="parTrans" cxnId="{40650121-1E94-4B8C-9645-CA8FDC789DC5}">
      <dgm:prSet/>
      <dgm:spPr/>
      <dgm:t>
        <a:bodyPr/>
        <a:lstStyle/>
        <a:p>
          <a:endParaRPr lang="en-US"/>
        </a:p>
      </dgm:t>
    </dgm:pt>
    <dgm:pt modelId="{909B602C-7883-4127-9EBF-18BB80C18B4F}" type="sibTrans" cxnId="{40650121-1E94-4B8C-9645-CA8FDC789DC5}">
      <dgm:prSet/>
      <dgm:spPr/>
      <dgm:t>
        <a:bodyPr/>
        <a:lstStyle/>
        <a:p>
          <a:endParaRPr lang="en-US"/>
        </a:p>
      </dgm:t>
    </dgm:pt>
    <dgm:pt modelId="{FD23198F-C4BD-4BFC-ACCE-3A12E29C686E}">
      <dgm:prSet/>
      <dgm:spPr/>
      <dgm:t>
        <a:bodyPr/>
        <a:lstStyle/>
        <a:p>
          <a:r>
            <a:rPr lang="en-US" b="0" dirty="0">
              <a:latin typeface="Gill Sans"/>
              <a:cs typeface="Gill Sans"/>
            </a:rPr>
            <a:t>Extreme cold</a:t>
          </a:r>
        </a:p>
      </dgm:t>
    </dgm:pt>
    <dgm:pt modelId="{A64C2E07-7D80-458E-B82D-E78BB15883C2}" type="parTrans" cxnId="{4A7F1B6E-427F-4BB8-BDB7-B50C7FE7446E}">
      <dgm:prSet/>
      <dgm:spPr/>
      <dgm:t>
        <a:bodyPr/>
        <a:lstStyle/>
        <a:p>
          <a:endParaRPr lang="en-US"/>
        </a:p>
      </dgm:t>
    </dgm:pt>
    <dgm:pt modelId="{9A485B9E-FD01-4264-91B9-4349EED27B75}" type="sibTrans" cxnId="{4A7F1B6E-427F-4BB8-BDB7-B50C7FE7446E}">
      <dgm:prSet/>
      <dgm:spPr/>
      <dgm:t>
        <a:bodyPr/>
        <a:lstStyle/>
        <a:p>
          <a:endParaRPr lang="en-US"/>
        </a:p>
      </dgm:t>
    </dgm:pt>
    <dgm:pt modelId="{3ED92C61-6CF2-400B-BB0E-A92208BC3BF2}">
      <dgm:prSet/>
      <dgm:spPr/>
      <dgm:t>
        <a:bodyPr/>
        <a:lstStyle/>
        <a:p>
          <a:r>
            <a:rPr lang="en-US" b="0" dirty="0">
              <a:latin typeface="Gill Sans"/>
              <a:cs typeface="Gill Sans"/>
            </a:rPr>
            <a:t>Flood</a:t>
          </a:r>
        </a:p>
      </dgm:t>
    </dgm:pt>
    <dgm:pt modelId="{1562ABDE-0F41-437E-8856-0CDAEAF15F96}" type="parTrans" cxnId="{B85B4058-06A2-4375-84D0-2AC3134B54A8}">
      <dgm:prSet/>
      <dgm:spPr/>
      <dgm:t>
        <a:bodyPr/>
        <a:lstStyle/>
        <a:p>
          <a:endParaRPr lang="en-US"/>
        </a:p>
      </dgm:t>
    </dgm:pt>
    <dgm:pt modelId="{766A2E81-643C-4046-9601-0325324E3972}" type="sibTrans" cxnId="{B85B4058-06A2-4375-84D0-2AC3134B54A8}">
      <dgm:prSet/>
      <dgm:spPr/>
      <dgm:t>
        <a:bodyPr/>
        <a:lstStyle/>
        <a:p>
          <a:endParaRPr lang="en-US"/>
        </a:p>
      </dgm:t>
    </dgm:pt>
    <dgm:pt modelId="{ACF09D45-39FE-4839-85B5-6B59D69153F1}">
      <dgm:prSet/>
      <dgm:spPr/>
      <dgm:t>
        <a:bodyPr/>
        <a:lstStyle/>
        <a:p>
          <a:r>
            <a:rPr lang="en-US" b="0">
              <a:latin typeface="Gill Sans"/>
              <a:cs typeface="Gill Sans"/>
            </a:rPr>
            <a:t>Earthquake</a:t>
          </a:r>
          <a:endParaRPr lang="en-US" b="0" dirty="0">
            <a:latin typeface="Gill Sans"/>
            <a:cs typeface="Gill Sans"/>
          </a:endParaRPr>
        </a:p>
      </dgm:t>
    </dgm:pt>
    <dgm:pt modelId="{93D75B75-E94E-4DFC-842F-B1BD9B2568FB}" type="parTrans" cxnId="{CDE11492-2E5A-4C43-8C5F-2718909C258B}">
      <dgm:prSet/>
      <dgm:spPr/>
      <dgm:t>
        <a:bodyPr/>
        <a:lstStyle/>
        <a:p>
          <a:endParaRPr lang="en-US"/>
        </a:p>
      </dgm:t>
    </dgm:pt>
    <dgm:pt modelId="{B3FBC7FA-7D2B-4F7B-B34C-7EFD743BB6A5}" type="sibTrans" cxnId="{CDE11492-2E5A-4C43-8C5F-2718909C258B}">
      <dgm:prSet/>
      <dgm:spPr/>
      <dgm:t>
        <a:bodyPr/>
        <a:lstStyle/>
        <a:p>
          <a:endParaRPr lang="en-US"/>
        </a:p>
      </dgm:t>
    </dgm:pt>
    <dgm:pt modelId="{4DD9BC22-4664-474A-9A77-7A337689CD98}">
      <dgm:prSet/>
      <dgm:spPr/>
      <dgm:t>
        <a:bodyPr/>
        <a:lstStyle/>
        <a:p>
          <a:r>
            <a:rPr lang="en-US" b="0">
              <a:latin typeface="Gill Sans"/>
              <a:cs typeface="Gill Sans"/>
            </a:rPr>
            <a:t>Volcanic eruption</a:t>
          </a:r>
          <a:endParaRPr lang="en-US" b="0" dirty="0">
            <a:latin typeface="Gill Sans"/>
            <a:cs typeface="Gill Sans"/>
          </a:endParaRPr>
        </a:p>
      </dgm:t>
    </dgm:pt>
    <dgm:pt modelId="{8C4FE581-0257-4E04-897D-187233EBC435}" type="parTrans" cxnId="{D9E2EC8F-D313-448D-800A-8BF6EDF25261}">
      <dgm:prSet/>
      <dgm:spPr/>
      <dgm:t>
        <a:bodyPr/>
        <a:lstStyle/>
        <a:p>
          <a:endParaRPr lang="en-US"/>
        </a:p>
      </dgm:t>
    </dgm:pt>
    <dgm:pt modelId="{D62DCC64-33F1-4875-8861-9EE4AF98EDDE}" type="sibTrans" cxnId="{D9E2EC8F-D313-448D-800A-8BF6EDF25261}">
      <dgm:prSet/>
      <dgm:spPr/>
      <dgm:t>
        <a:bodyPr/>
        <a:lstStyle/>
        <a:p>
          <a:endParaRPr lang="en-US"/>
        </a:p>
      </dgm:t>
    </dgm:pt>
    <dgm:pt modelId="{FFCDDD8E-90FC-4C61-A2A1-EF9E36D4F7F5}">
      <dgm:prSet/>
      <dgm:spPr/>
      <dgm:t>
        <a:bodyPr/>
        <a:lstStyle/>
        <a:p>
          <a:r>
            <a:rPr lang="en-US" b="0">
              <a:latin typeface="Gill Sans"/>
              <a:cs typeface="Gill Sans"/>
            </a:rPr>
            <a:t>Tornado</a:t>
          </a:r>
          <a:endParaRPr lang="en-US" b="0" dirty="0">
            <a:latin typeface="Gill Sans"/>
            <a:cs typeface="Gill Sans"/>
          </a:endParaRPr>
        </a:p>
      </dgm:t>
    </dgm:pt>
    <dgm:pt modelId="{E2FEEF7A-5BC9-46E7-ACB4-2351AD3E1027}" type="parTrans" cxnId="{38603AF5-21AD-4299-8E08-00A37CE6EC95}">
      <dgm:prSet/>
      <dgm:spPr/>
      <dgm:t>
        <a:bodyPr/>
        <a:lstStyle/>
        <a:p>
          <a:endParaRPr lang="en-US"/>
        </a:p>
      </dgm:t>
    </dgm:pt>
    <dgm:pt modelId="{AB608D0F-5A21-4BB5-9676-8E86F6A37040}" type="sibTrans" cxnId="{38603AF5-21AD-4299-8E08-00A37CE6EC95}">
      <dgm:prSet/>
      <dgm:spPr/>
      <dgm:t>
        <a:bodyPr/>
        <a:lstStyle/>
        <a:p>
          <a:endParaRPr lang="en-US"/>
        </a:p>
      </dgm:t>
    </dgm:pt>
    <dgm:pt modelId="{62FD2847-F1FD-4C85-B4D2-B3042514ABCF}">
      <dgm:prSet/>
      <dgm:spPr/>
      <dgm:t>
        <a:bodyPr/>
        <a:lstStyle/>
        <a:p>
          <a:r>
            <a:rPr lang="en-US" b="0">
              <a:latin typeface="Gill Sans"/>
              <a:cs typeface="Gill Sans"/>
            </a:rPr>
            <a:t>Landslide</a:t>
          </a:r>
          <a:endParaRPr lang="en-US" b="0" dirty="0">
            <a:latin typeface="Gill Sans"/>
            <a:cs typeface="Gill Sans"/>
          </a:endParaRPr>
        </a:p>
      </dgm:t>
    </dgm:pt>
    <dgm:pt modelId="{DE3EE52B-5F61-46FA-B226-C8C8731E5367}" type="parTrans" cxnId="{9ED5E14B-DA04-4867-8459-B038DBE46B78}">
      <dgm:prSet/>
      <dgm:spPr/>
      <dgm:t>
        <a:bodyPr/>
        <a:lstStyle/>
        <a:p>
          <a:endParaRPr lang="en-US"/>
        </a:p>
      </dgm:t>
    </dgm:pt>
    <dgm:pt modelId="{AF4773DF-36BB-4726-BA53-AAC71C3C44E3}" type="sibTrans" cxnId="{9ED5E14B-DA04-4867-8459-B038DBE46B78}">
      <dgm:prSet/>
      <dgm:spPr/>
      <dgm:t>
        <a:bodyPr/>
        <a:lstStyle/>
        <a:p>
          <a:endParaRPr lang="en-US"/>
        </a:p>
      </dgm:t>
    </dgm:pt>
    <dgm:pt modelId="{5CCA21DB-26F9-4FC3-B40E-901816C7AD85}">
      <dgm:prSet/>
      <dgm:spPr/>
      <dgm:t>
        <a:bodyPr/>
        <a:lstStyle/>
        <a:p>
          <a:r>
            <a:rPr lang="en-US" b="0">
              <a:latin typeface="Gill Sans"/>
              <a:cs typeface="Gill Sans"/>
            </a:rPr>
            <a:t>Lightning  storm</a:t>
          </a:r>
          <a:endParaRPr lang="en-US" b="0" dirty="0">
            <a:latin typeface="Gill Sans"/>
            <a:cs typeface="Gill Sans"/>
          </a:endParaRPr>
        </a:p>
      </dgm:t>
    </dgm:pt>
    <dgm:pt modelId="{74655FC1-6001-4AB9-9419-BD465A3A2BC7}" type="parTrans" cxnId="{68D6626E-702B-4A99-8578-E46FA1096EFF}">
      <dgm:prSet/>
      <dgm:spPr/>
      <dgm:t>
        <a:bodyPr/>
        <a:lstStyle/>
        <a:p>
          <a:endParaRPr lang="en-US"/>
        </a:p>
      </dgm:t>
    </dgm:pt>
    <dgm:pt modelId="{2F9F93F7-5C5C-43E1-9B86-EC9FB9B39AFF}" type="sibTrans" cxnId="{68D6626E-702B-4A99-8578-E46FA1096EFF}">
      <dgm:prSet/>
      <dgm:spPr/>
      <dgm:t>
        <a:bodyPr/>
        <a:lstStyle/>
        <a:p>
          <a:endParaRPr lang="en-US"/>
        </a:p>
      </dgm:t>
    </dgm:pt>
    <dgm:pt modelId="{1AA682A5-2CE8-4E21-ABA5-881487FBA1A4}">
      <dgm:prSet/>
      <dgm:spPr/>
      <dgm:t>
        <a:bodyPr/>
        <a:lstStyle/>
        <a:p>
          <a:r>
            <a:rPr lang="en-US" b="0" dirty="0">
              <a:latin typeface="Gill Sans"/>
              <a:cs typeface="Gill Sans"/>
            </a:rPr>
            <a:t>Meteorite</a:t>
          </a:r>
        </a:p>
      </dgm:t>
    </dgm:pt>
    <dgm:pt modelId="{9F4F63AD-7A55-42E8-A501-402368FE2911}" type="parTrans" cxnId="{35390CD4-7AA4-4BE5-BB20-0AE83675BD41}">
      <dgm:prSet/>
      <dgm:spPr/>
      <dgm:t>
        <a:bodyPr/>
        <a:lstStyle/>
        <a:p>
          <a:endParaRPr lang="en-US"/>
        </a:p>
      </dgm:t>
    </dgm:pt>
    <dgm:pt modelId="{19029124-5A7B-4354-B66C-E6CCEAA881E0}" type="sibTrans" cxnId="{35390CD4-7AA4-4BE5-BB20-0AE83675BD41}">
      <dgm:prSet/>
      <dgm:spPr/>
      <dgm:t>
        <a:bodyPr/>
        <a:lstStyle/>
        <a:p>
          <a:endParaRPr lang="en-US"/>
        </a:p>
      </dgm:t>
    </dgm:pt>
    <dgm:pt modelId="{85A90327-3672-462D-9754-85CAF23183CF}">
      <dgm:prSet/>
      <dgm:spPr/>
      <dgm:t>
        <a:bodyPr/>
        <a:lstStyle/>
        <a:p>
          <a:r>
            <a:rPr lang="en-US" b="0" dirty="0">
              <a:latin typeface="Gill Sans"/>
              <a:cs typeface="Gill Sans"/>
            </a:rPr>
            <a:t>Equipment and hardware failure/human error</a:t>
          </a:r>
        </a:p>
      </dgm:t>
    </dgm:pt>
    <dgm:pt modelId="{0AA1F6CB-45F2-459D-ACEB-25D68101D95F}" type="parTrans" cxnId="{537D07BB-2CD6-447D-8489-EE09763E38FE}">
      <dgm:prSet/>
      <dgm:spPr/>
      <dgm:t>
        <a:bodyPr/>
        <a:lstStyle/>
        <a:p>
          <a:endParaRPr lang="en-US"/>
        </a:p>
      </dgm:t>
    </dgm:pt>
    <dgm:pt modelId="{2EF29C19-6522-4E39-AD46-B155252FB736}" type="sibTrans" cxnId="{537D07BB-2CD6-447D-8489-EE09763E38FE}">
      <dgm:prSet/>
      <dgm:spPr/>
      <dgm:t>
        <a:bodyPr/>
        <a:lstStyle/>
        <a:p>
          <a:endParaRPr lang="en-US"/>
        </a:p>
      </dgm:t>
    </dgm:pt>
    <dgm:pt modelId="{4F45C9DD-F4DA-486A-BE4B-60A094437B38}">
      <dgm:prSet/>
      <dgm:spPr/>
      <dgm:t>
        <a:bodyPr/>
        <a:lstStyle/>
        <a:p>
          <a:r>
            <a:rPr lang="en-US" b="0" dirty="0">
              <a:latin typeface="Gill Sans"/>
              <a:cs typeface="Gill Sans"/>
            </a:rPr>
            <a:t>Explosion or fire</a:t>
          </a:r>
        </a:p>
      </dgm:t>
    </dgm:pt>
    <dgm:pt modelId="{D2555B50-3EE3-46D5-B553-7DCD20B27E9D}" type="parTrans" cxnId="{CBFEE402-8FA5-4645-A193-BE144D26ACA3}">
      <dgm:prSet/>
      <dgm:spPr/>
      <dgm:t>
        <a:bodyPr/>
        <a:lstStyle/>
        <a:p>
          <a:endParaRPr lang="en-US"/>
        </a:p>
      </dgm:t>
    </dgm:pt>
    <dgm:pt modelId="{90634047-07A1-48EF-8999-2447E1C6F56D}" type="sibTrans" cxnId="{CBFEE402-8FA5-4645-A193-BE144D26ACA3}">
      <dgm:prSet/>
      <dgm:spPr/>
      <dgm:t>
        <a:bodyPr/>
        <a:lstStyle/>
        <a:p>
          <a:endParaRPr lang="en-US"/>
        </a:p>
      </dgm:t>
    </dgm:pt>
    <dgm:pt modelId="{278F407B-E002-4091-A361-C646A85DFBF1}">
      <dgm:prSet/>
      <dgm:spPr/>
      <dgm:t>
        <a:bodyPr/>
        <a:lstStyle/>
        <a:p>
          <a:r>
            <a:rPr lang="en-US" b="0" dirty="0">
              <a:latin typeface="Gill Sans"/>
              <a:cs typeface="Gill Sans"/>
            </a:rPr>
            <a:t>Transportation accident</a:t>
          </a:r>
        </a:p>
      </dgm:t>
    </dgm:pt>
    <dgm:pt modelId="{23FB65D0-99D8-4FB7-8FE9-7144BDDC6462}" type="parTrans" cxnId="{9778F0A5-EBCB-444C-BD9A-65B6C5C055B4}">
      <dgm:prSet/>
      <dgm:spPr/>
      <dgm:t>
        <a:bodyPr/>
        <a:lstStyle/>
        <a:p>
          <a:endParaRPr lang="en-US"/>
        </a:p>
      </dgm:t>
    </dgm:pt>
    <dgm:pt modelId="{49E84ADA-6443-4626-A4AB-20B1D504BC58}" type="sibTrans" cxnId="{9778F0A5-EBCB-444C-BD9A-65B6C5C055B4}">
      <dgm:prSet/>
      <dgm:spPr/>
      <dgm:t>
        <a:bodyPr/>
        <a:lstStyle/>
        <a:p>
          <a:endParaRPr lang="en-US"/>
        </a:p>
      </dgm:t>
    </dgm:pt>
    <dgm:pt modelId="{955D9855-3B24-40B2-B9E9-10599F795386}">
      <dgm:prSet/>
      <dgm:spPr/>
      <dgm:t>
        <a:bodyPr/>
        <a:lstStyle/>
        <a:p>
          <a:r>
            <a:rPr lang="en-US" b="0" dirty="0">
              <a:latin typeface="Gill Sans"/>
              <a:cs typeface="Gill Sans"/>
            </a:rPr>
            <a:t>Building or structure collapse</a:t>
          </a:r>
        </a:p>
      </dgm:t>
    </dgm:pt>
    <dgm:pt modelId="{CBADBDC6-9BA7-4907-BFC2-1742683FD53A}" type="parTrans" cxnId="{8DA81848-E04B-438F-8447-D1E20EA58BC8}">
      <dgm:prSet/>
      <dgm:spPr/>
      <dgm:t>
        <a:bodyPr/>
        <a:lstStyle/>
        <a:p>
          <a:endParaRPr lang="en-US"/>
        </a:p>
      </dgm:t>
    </dgm:pt>
    <dgm:pt modelId="{54184418-5AB2-4B65-A71B-AC180742BC56}" type="sibTrans" cxnId="{8DA81848-E04B-438F-8447-D1E20EA58BC8}">
      <dgm:prSet/>
      <dgm:spPr/>
      <dgm:t>
        <a:bodyPr/>
        <a:lstStyle/>
        <a:p>
          <a:endParaRPr lang="en-US"/>
        </a:p>
      </dgm:t>
    </dgm:pt>
    <dgm:pt modelId="{792CFE7D-0B97-447E-A5E3-F02F14FBABB0}">
      <dgm:prSet/>
      <dgm:spPr/>
      <dgm:t>
        <a:bodyPr/>
        <a:lstStyle/>
        <a:p>
          <a:r>
            <a:rPr lang="en-US" b="0">
              <a:latin typeface="Gill Sans"/>
              <a:cs typeface="Gill Sans"/>
            </a:rPr>
            <a:t>Power or utility failure</a:t>
          </a:r>
          <a:endParaRPr lang="en-US" b="0" dirty="0">
            <a:latin typeface="Gill Sans"/>
            <a:cs typeface="Gill Sans"/>
          </a:endParaRPr>
        </a:p>
      </dgm:t>
    </dgm:pt>
    <dgm:pt modelId="{BC10D894-E333-42EB-8ECA-35F995103C81}" type="parTrans" cxnId="{0AA6745C-85D1-42E7-8568-31A140D40324}">
      <dgm:prSet/>
      <dgm:spPr/>
      <dgm:t>
        <a:bodyPr/>
        <a:lstStyle/>
        <a:p>
          <a:endParaRPr lang="en-US"/>
        </a:p>
      </dgm:t>
    </dgm:pt>
    <dgm:pt modelId="{60995386-4D80-452C-9A28-D5EF798370D0}" type="sibTrans" cxnId="{0AA6745C-85D1-42E7-8568-31A140D40324}">
      <dgm:prSet/>
      <dgm:spPr/>
      <dgm:t>
        <a:bodyPr/>
        <a:lstStyle/>
        <a:p>
          <a:endParaRPr lang="en-US"/>
        </a:p>
      </dgm:t>
    </dgm:pt>
    <dgm:pt modelId="{3DD30FAB-B82F-48F0-92B5-0C50670EB83B}">
      <dgm:prSet/>
      <dgm:spPr/>
      <dgm:t>
        <a:bodyPr/>
        <a:lstStyle/>
        <a:p>
          <a:r>
            <a:rPr lang="en-US" b="0" dirty="0">
              <a:latin typeface="Gill Sans"/>
              <a:cs typeface="Gill Sans"/>
            </a:rPr>
            <a:t>Extreme air pollution</a:t>
          </a:r>
        </a:p>
      </dgm:t>
    </dgm:pt>
    <dgm:pt modelId="{357CD060-718E-466A-93F4-C55296D2C4BD}" type="parTrans" cxnId="{E495B222-C92A-4FB4-A420-F3631F353B9F}">
      <dgm:prSet/>
      <dgm:spPr/>
      <dgm:t>
        <a:bodyPr/>
        <a:lstStyle/>
        <a:p>
          <a:endParaRPr lang="en-US"/>
        </a:p>
      </dgm:t>
    </dgm:pt>
    <dgm:pt modelId="{FFEB6857-3108-425D-8CB6-362D0197E3F5}" type="sibTrans" cxnId="{E495B222-C92A-4FB4-A420-F3631F353B9F}">
      <dgm:prSet/>
      <dgm:spPr/>
      <dgm:t>
        <a:bodyPr/>
        <a:lstStyle/>
        <a:p>
          <a:endParaRPr lang="en-US"/>
        </a:p>
      </dgm:t>
    </dgm:pt>
    <dgm:pt modelId="{D5B85047-30B1-424C-A90E-FE32F9AB2760}">
      <dgm:prSet/>
      <dgm:spPr/>
      <dgm:t>
        <a:bodyPr/>
        <a:lstStyle/>
        <a:p>
          <a:r>
            <a:rPr lang="en-US" b="0" i="0" u="none" dirty="0">
              <a:latin typeface="Gill Sans"/>
              <a:cs typeface="Gill Sans"/>
            </a:rPr>
            <a:t>Industrial accidents</a:t>
          </a:r>
          <a:endParaRPr lang="en-US" b="0" i="1" u="none" dirty="0">
            <a:latin typeface="Gill Sans"/>
            <a:cs typeface="Gill Sans"/>
          </a:endParaRPr>
        </a:p>
      </dgm:t>
    </dgm:pt>
    <dgm:pt modelId="{BA62B440-5991-437C-8B00-E242A60125C4}" type="parTrans" cxnId="{111940D3-CE98-4D1A-A2BB-077FAE798E8D}">
      <dgm:prSet/>
      <dgm:spPr/>
      <dgm:t>
        <a:bodyPr/>
        <a:lstStyle/>
        <a:p>
          <a:endParaRPr lang="en-US"/>
        </a:p>
      </dgm:t>
    </dgm:pt>
    <dgm:pt modelId="{87E43AE0-6DBD-487A-A1B6-03BD15EBAA68}" type="sibTrans" cxnId="{111940D3-CE98-4D1A-A2BB-077FAE798E8D}">
      <dgm:prSet/>
      <dgm:spPr/>
      <dgm:t>
        <a:bodyPr/>
        <a:lstStyle/>
        <a:p>
          <a:endParaRPr lang="en-US"/>
        </a:p>
      </dgm:t>
    </dgm:pt>
    <dgm:pt modelId="{11998335-265F-48E9-A85A-5DE8F88B3347}">
      <dgm:prSet/>
      <dgm:spPr/>
      <dgm:t>
        <a:bodyPr/>
        <a:lstStyle/>
        <a:p>
          <a:r>
            <a:rPr lang="en-US" b="0">
              <a:latin typeface="Gill Sans"/>
              <a:cs typeface="Gill Sans"/>
            </a:rPr>
            <a:t>Dam or levee failure</a:t>
          </a:r>
          <a:endParaRPr lang="en-US" b="0" dirty="0">
            <a:latin typeface="Gill Sans"/>
            <a:cs typeface="Gill Sans"/>
          </a:endParaRPr>
        </a:p>
      </dgm:t>
    </dgm:pt>
    <dgm:pt modelId="{14A1333E-8195-4215-94E8-426B2CB33353}" type="parTrans" cxnId="{DF2D5F0E-79C3-4420-A3B7-2FE62AA16C66}">
      <dgm:prSet/>
      <dgm:spPr/>
      <dgm:t>
        <a:bodyPr/>
        <a:lstStyle/>
        <a:p>
          <a:endParaRPr lang="en-US"/>
        </a:p>
      </dgm:t>
    </dgm:pt>
    <dgm:pt modelId="{28D863E0-D69C-4443-996D-BE653185F1D7}" type="sibTrans" cxnId="{DF2D5F0E-79C3-4420-A3B7-2FE62AA16C66}">
      <dgm:prSet/>
      <dgm:spPr/>
      <dgm:t>
        <a:bodyPr/>
        <a:lstStyle/>
        <a:p>
          <a:endParaRPr lang="en-US"/>
        </a:p>
      </dgm:t>
    </dgm:pt>
    <dgm:pt modelId="{2DE785ED-4C37-4393-9DB5-D9A58FE8764F}">
      <dgm:prSet/>
      <dgm:spPr/>
      <dgm:t>
        <a:bodyPr/>
        <a:lstStyle/>
        <a:p>
          <a:r>
            <a:rPr lang="en-US" b="0">
              <a:latin typeface="Gill Sans"/>
              <a:cs typeface="Gill Sans"/>
            </a:rPr>
            <a:t>Fuel, resource, medication and other shortages</a:t>
          </a:r>
          <a:endParaRPr lang="en-US" b="0" dirty="0">
            <a:latin typeface="Gill Sans"/>
            <a:cs typeface="Gill Sans"/>
          </a:endParaRPr>
        </a:p>
      </dgm:t>
    </dgm:pt>
    <dgm:pt modelId="{D98030B4-2E4D-4D65-A6D1-71C6AD99C17C}" type="parTrans" cxnId="{57A654EB-93C9-422A-988E-A2BE139A0ADC}">
      <dgm:prSet/>
      <dgm:spPr/>
      <dgm:t>
        <a:bodyPr/>
        <a:lstStyle/>
        <a:p>
          <a:endParaRPr lang="en-US"/>
        </a:p>
      </dgm:t>
    </dgm:pt>
    <dgm:pt modelId="{87913153-A491-46AD-8F60-845EB87A1783}" type="sibTrans" cxnId="{57A654EB-93C9-422A-988E-A2BE139A0ADC}">
      <dgm:prSet/>
      <dgm:spPr/>
      <dgm:t>
        <a:bodyPr/>
        <a:lstStyle/>
        <a:p>
          <a:endParaRPr lang="en-US"/>
        </a:p>
      </dgm:t>
    </dgm:pt>
    <dgm:pt modelId="{3AE7353F-2C0E-4293-966D-3403C2D31BBF}">
      <dgm:prSet/>
      <dgm:spPr/>
      <dgm:t>
        <a:bodyPr/>
        <a:lstStyle/>
        <a:p>
          <a:r>
            <a:rPr lang="en-US" b="0" dirty="0">
              <a:latin typeface="Gill Sans"/>
              <a:cs typeface="Gill Sans"/>
            </a:rPr>
            <a:t>Industrial collapse</a:t>
          </a:r>
        </a:p>
      </dgm:t>
    </dgm:pt>
    <dgm:pt modelId="{BAA0E209-6A0A-4971-9DED-C9E31BF52345}" type="parTrans" cxnId="{F5C87EBE-33E7-45B4-89F9-6C3EB8998D8D}">
      <dgm:prSet/>
      <dgm:spPr/>
      <dgm:t>
        <a:bodyPr/>
        <a:lstStyle/>
        <a:p>
          <a:endParaRPr lang="en-US"/>
        </a:p>
      </dgm:t>
    </dgm:pt>
    <dgm:pt modelId="{A53D76B6-C732-4E6E-8B2B-B725487BC8A0}" type="sibTrans" cxnId="{F5C87EBE-33E7-45B4-89F9-6C3EB8998D8D}">
      <dgm:prSet/>
      <dgm:spPr/>
      <dgm:t>
        <a:bodyPr/>
        <a:lstStyle/>
        <a:p>
          <a:endParaRPr lang="en-US"/>
        </a:p>
      </dgm:t>
    </dgm:pt>
    <dgm:pt modelId="{8CE9E5C6-FE89-4D38-BD24-4B19593F9D0C}">
      <dgm:prSet/>
      <dgm:spPr/>
      <dgm:t>
        <a:bodyPr/>
        <a:lstStyle/>
        <a:p>
          <a:r>
            <a:rPr lang="en-US" b="0" dirty="0">
              <a:latin typeface="Gill Sans"/>
              <a:cs typeface="Gill Sans"/>
            </a:rPr>
            <a:t>Communication and supply line disruption</a:t>
          </a:r>
        </a:p>
      </dgm:t>
    </dgm:pt>
    <dgm:pt modelId="{60F13FC4-86D4-46EF-B5D0-4AB0BE7788C2}" type="parTrans" cxnId="{54354611-E6E8-423A-8A2B-E99BB5F547F7}">
      <dgm:prSet/>
      <dgm:spPr/>
      <dgm:t>
        <a:bodyPr/>
        <a:lstStyle/>
        <a:p>
          <a:endParaRPr lang="en-US"/>
        </a:p>
      </dgm:t>
    </dgm:pt>
    <dgm:pt modelId="{83801855-EB6B-4C39-AD8E-C24FAD7615E2}" type="sibTrans" cxnId="{54354611-E6E8-423A-8A2B-E99BB5F547F7}">
      <dgm:prSet/>
      <dgm:spPr/>
      <dgm:t>
        <a:bodyPr/>
        <a:lstStyle/>
        <a:p>
          <a:endParaRPr lang="en-US"/>
        </a:p>
      </dgm:t>
    </dgm:pt>
    <dgm:pt modelId="{F25523DB-1A01-4D02-8E0F-6622AA6DDB2C}">
      <dgm:prSet/>
      <dgm:spPr/>
      <dgm:t>
        <a:bodyPr/>
        <a:lstStyle/>
        <a:p>
          <a:r>
            <a:rPr lang="en-US" b="0" dirty="0">
              <a:latin typeface="Gill Sans"/>
              <a:cs typeface="Gill Sans"/>
            </a:rPr>
            <a:t>Hostage taking</a:t>
          </a:r>
        </a:p>
      </dgm:t>
    </dgm:pt>
    <dgm:pt modelId="{2F8DD97A-F0B1-4A44-9FC8-5530A751F1E1}" type="parTrans" cxnId="{B740C467-1B39-4CC3-82C8-CFB380A64B2F}">
      <dgm:prSet/>
      <dgm:spPr/>
      <dgm:t>
        <a:bodyPr/>
        <a:lstStyle/>
        <a:p>
          <a:endParaRPr lang="en-US"/>
        </a:p>
      </dgm:t>
    </dgm:pt>
    <dgm:pt modelId="{1E99104E-7068-4648-BE63-7CFAA2BDA6FA}" type="sibTrans" cxnId="{B740C467-1B39-4CC3-82C8-CFB380A64B2F}">
      <dgm:prSet/>
      <dgm:spPr/>
      <dgm:t>
        <a:bodyPr/>
        <a:lstStyle/>
        <a:p>
          <a:endParaRPr lang="en-US"/>
        </a:p>
      </dgm:t>
    </dgm:pt>
    <dgm:pt modelId="{B0C4FF15-C71C-4552-9DA4-C87CA60817BC}">
      <dgm:prSet/>
      <dgm:spPr/>
      <dgm:t>
        <a:bodyPr/>
        <a:lstStyle/>
        <a:p>
          <a:r>
            <a:rPr lang="en-US" b="0" dirty="0">
              <a:latin typeface="Gill Sans"/>
              <a:cs typeface="Gill Sans"/>
            </a:rPr>
            <a:t>Civil unrest and riots</a:t>
          </a:r>
        </a:p>
      </dgm:t>
    </dgm:pt>
    <dgm:pt modelId="{1A4F7B1B-9C22-4C86-AB2E-772AD8E2CE85}" type="parTrans" cxnId="{B45AEC94-D60F-4FC0-8A9B-BEC3FAFB6774}">
      <dgm:prSet/>
      <dgm:spPr/>
      <dgm:t>
        <a:bodyPr/>
        <a:lstStyle/>
        <a:p>
          <a:endParaRPr lang="en-US"/>
        </a:p>
      </dgm:t>
    </dgm:pt>
    <dgm:pt modelId="{F70B7C3A-24AE-4C69-9EB0-B8D31B933A97}" type="sibTrans" cxnId="{B45AEC94-D60F-4FC0-8A9B-BEC3FAFB6774}">
      <dgm:prSet/>
      <dgm:spPr/>
      <dgm:t>
        <a:bodyPr/>
        <a:lstStyle/>
        <a:p>
          <a:endParaRPr lang="en-US"/>
        </a:p>
      </dgm:t>
    </dgm:pt>
    <dgm:pt modelId="{A89C58BD-A431-4A5E-ABAD-C7682A892478}">
      <dgm:prSet/>
      <dgm:spPr/>
      <dgm:t>
        <a:bodyPr/>
        <a:lstStyle/>
        <a:p>
          <a:r>
            <a:rPr lang="en-US" b="0">
              <a:latin typeface="Gill Sans"/>
              <a:cs typeface="Gill Sans"/>
            </a:rPr>
            <a:t>Crime and violence</a:t>
          </a:r>
          <a:endParaRPr lang="en-US" b="0" dirty="0">
            <a:latin typeface="Gill Sans"/>
            <a:cs typeface="Gill Sans"/>
          </a:endParaRPr>
        </a:p>
      </dgm:t>
    </dgm:pt>
    <dgm:pt modelId="{144F5603-F7FD-4461-90FF-D9CD4321E786}" type="parTrans" cxnId="{6861E01C-02C2-4055-9A6B-8FD83EE7C562}">
      <dgm:prSet/>
      <dgm:spPr/>
      <dgm:t>
        <a:bodyPr/>
        <a:lstStyle/>
        <a:p>
          <a:endParaRPr lang="en-US"/>
        </a:p>
      </dgm:t>
    </dgm:pt>
    <dgm:pt modelId="{5F06340D-1FBB-4AE4-904B-C1829605C9D3}" type="sibTrans" cxnId="{6861E01C-02C2-4055-9A6B-8FD83EE7C562}">
      <dgm:prSet/>
      <dgm:spPr/>
      <dgm:t>
        <a:bodyPr/>
        <a:lstStyle/>
        <a:p>
          <a:endParaRPr lang="en-US"/>
        </a:p>
      </dgm:t>
    </dgm:pt>
    <dgm:pt modelId="{FCAA1B7A-98C1-4E2F-A6FB-391C60B10D04}">
      <dgm:prSet/>
      <dgm:spPr/>
      <dgm:t>
        <a:bodyPr/>
        <a:lstStyle/>
        <a:p>
          <a:r>
            <a:rPr lang="en-US" b="0" dirty="0">
              <a:latin typeface="Gill Sans"/>
              <a:cs typeface="Gill Sans"/>
            </a:rPr>
            <a:t>Arson</a:t>
          </a:r>
        </a:p>
      </dgm:t>
    </dgm:pt>
    <dgm:pt modelId="{591FB188-92A8-40B1-8C11-3FDFB7180E92}" type="parTrans" cxnId="{AFF27D97-9AE7-4521-B6FA-8F77E57B6C37}">
      <dgm:prSet/>
      <dgm:spPr/>
      <dgm:t>
        <a:bodyPr/>
        <a:lstStyle/>
        <a:p>
          <a:endParaRPr lang="en-US"/>
        </a:p>
      </dgm:t>
    </dgm:pt>
    <dgm:pt modelId="{32860DDD-8EF2-401B-BBA1-DD5C90C4758A}" type="sibTrans" cxnId="{AFF27D97-9AE7-4521-B6FA-8F77E57B6C37}">
      <dgm:prSet/>
      <dgm:spPr/>
      <dgm:t>
        <a:bodyPr/>
        <a:lstStyle/>
        <a:p>
          <a:endParaRPr lang="en-US"/>
        </a:p>
      </dgm:t>
    </dgm:pt>
    <dgm:pt modelId="{79704781-6B25-4321-81BD-BBAB5789D317}">
      <dgm:prSet/>
      <dgm:spPr/>
      <dgm:t>
        <a:bodyPr/>
        <a:lstStyle/>
        <a:p>
          <a:r>
            <a:rPr lang="en-US" b="0" dirty="0">
              <a:latin typeface="Gill Sans"/>
              <a:cs typeface="Gill Sans"/>
            </a:rPr>
            <a:t>Mass casualty events</a:t>
          </a:r>
        </a:p>
      </dgm:t>
    </dgm:pt>
    <dgm:pt modelId="{1CC3FE43-0433-4B76-AA13-CF8E7B43F2AF}" type="parTrans" cxnId="{B85CE036-7FAE-4275-8B82-9FA9F66611D8}">
      <dgm:prSet/>
      <dgm:spPr/>
      <dgm:t>
        <a:bodyPr/>
        <a:lstStyle/>
        <a:p>
          <a:endParaRPr lang="en-US"/>
        </a:p>
      </dgm:t>
    </dgm:pt>
    <dgm:pt modelId="{6E57365B-D774-487C-823D-16FB799798D8}" type="sibTrans" cxnId="{B85CE036-7FAE-4275-8B82-9FA9F66611D8}">
      <dgm:prSet/>
      <dgm:spPr/>
      <dgm:t>
        <a:bodyPr/>
        <a:lstStyle/>
        <a:p>
          <a:endParaRPr lang="en-US"/>
        </a:p>
      </dgm:t>
    </dgm:pt>
    <dgm:pt modelId="{659C8BA6-D439-46A3-83D7-92D7D31D7B28}">
      <dgm:prSet/>
      <dgm:spPr/>
      <dgm:t>
        <a:bodyPr/>
        <a:lstStyle/>
        <a:p>
          <a:r>
            <a:rPr lang="en-US" b="0" dirty="0">
              <a:latin typeface="Gill Sans"/>
              <a:cs typeface="Gill Sans"/>
            </a:rPr>
            <a:t>Hijacking</a:t>
          </a:r>
        </a:p>
      </dgm:t>
    </dgm:pt>
    <dgm:pt modelId="{D4D00D83-A9F3-4281-A35E-5FED177D21C1}" type="parTrans" cxnId="{63F687F0-EE21-4CE2-ADEA-89F3BF6D9F0E}">
      <dgm:prSet/>
      <dgm:spPr/>
      <dgm:t>
        <a:bodyPr/>
        <a:lstStyle/>
        <a:p>
          <a:endParaRPr lang="en-US"/>
        </a:p>
      </dgm:t>
    </dgm:pt>
    <dgm:pt modelId="{8B0C7D87-A015-44B4-9BAE-3F9BD4B63D9E}" type="sibTrans" cxnId="{63F687F0-EE21-4CE2-ADEA-89F3BF6D9F0E}">
      <dgm:prSet/>
      <dgm:spPr/>
      <dgm:t>
        <a:bodyPr/>
        <a:lstStyle/>
        <a:p>
          <a:endParaRPr lang="en-US"/>
        </a:p>
      </dgm:t>
    </dgm:pt>
    <dgm:pt modelId="{CAF99FEF-226F-4AB7-A675-1F139F561841}">
      <dgm:prSet/>
      <dgm:spPr/>
      <dgm:t>
        <a:bodyPr/>
        <a:lstStyle/>
        <a:p>
          <a:r>
            <a:rPr lang="en-US" b="0" i="0" u="none" dirty="0">
              <a:latin typeface="Gill Sans"/>
              <a:cs typeface="Gill Sans"/>
            </a:rPr>
            <a:t>War</a:t>
          </a:r>
        </a:p>
      </dgm:t>
    </dgm:pt>
    <dgm:pt modelId="{5588D09D-9CC7-49A7-BE13-AA4AF28CE364}" type="parTrans" cxnId="{5DB06F6D-C579-4C89-8983-36FB3AFDC6E2}">
      <dgm:prSet/>
      <dgm:spPr/>
      <dgm:t>
        <a:bodyPr/>
        <a:lstStyle/>
        <a:p>
          <a:endParaRPr lang="en-US"/>
        </a:p>
      </dgm:t>
    </dgm:pt>
    <dgm:pt modelId="{CC44AC85-0623-4C41-B203-28F8016D076C}" type="sibTrans" cxnId="{5DB06F6D-C579-4C89-8983-36FB3AFDC6E2}">
      <dgm:prSet/>
      <dgm:spPr/>
      <dgm:t>
        <a:bodyPr/>
        <a:lstStyle/>
        <a:p>
          <a:endParaRPr lang="en-US"/>
        </a:p>
      </dgm:t>
    </dgm:pt>
    <dgm:pt modelId="{49C214E7-E6A7-4E7B-BA31-F8E1DFBE7CA6}" type="pres">
      <dgm:prSet presAssocID="{1FB9D66E-DD75-4215-A480-B2086F19805A}" presName="Name0" presStyleCnt="0">
        <dgm:presLayoutVars>
          <dgm:dir/>
          <dgm:animLvl val="lvl"/>
          <dgm:resizeHandles val="exact"/>
        </dgm:presLayoutVars>
      </dgm:prSet>
      <dgm:spPr/>
    </dgm:pt>
    <dgm:pt modelId="{DEC7923E-2D18-4C03-B2C5-B2FDF2044616}" type="pres">
      <dgm:prSet presAssocID="{C2C554CF-113A-410A-A2A1-62C59786A739}" presName="composite" presStyleCnt="0"/>
      <dgm:spPr/>
    </dgm:pt>
    <dgm:pt modelId="{DF4C4F9A-0549-45EF-B9B3-84E5EAC55023}" type="pres">
      <dgm:prSet presAssocID="{C2C554CF-113A-410A-A2A1-62C59786A739}" presName="parTx" presStyleLbl="alignNode1" presStyleIdx="0" presStyleCnt="3">
        <dgm:presLayoutVars>
          <dgm:chMax val="0"/>
          <dgm:chPref val="0"/>
          <dgm:bulletEnabled val="1"/>
        </dgm:presLayoutVars>
      </dgm:prSet>
      <dgm:spPr/>
    </dgm:pt>
    <dgm:pt modelId="{98D5D21B-1DBB-4076-95FA-D97F3F78CFC4}" type="pres">
      <dgm:prSet presAssocID="{C2C554CF-113A-410A-A2A1-62C59786A739}" presName="desTx" presStyleLbl="alignAccFollowNode1" presStyleIdx="0" presStyleCnt="3">
        <dgm:presLayoutVars>
          <dgm:bulletEnabled val="1"/>
        </dgm:presLayoutVars>
      </dgm:prSet>
      <dgm:spPr/>
    </dgm:pt>
    <dgm:pt modelId="{C475B763-6761-4FD1-A135-BEA7D033B3E9}" type="pres">
      <dgm:prSet presAssocID="{F1FB59DD-B0D1-46C1-88D2-E482EF4D091D}" presName="space" presStyleCnt="0"/>
      <dgm:spPr/>
    </dgm:pt>
    <dgm:pt modelId="{9EEA0209-AA16-4AF9-8CD1-ECF3EB260DB5}" type="pres">
      <dgm:prSet presAssocID="{A67A8BE6-A9CD-4AEF-8C0D-6DBD6B4CE184}" presName="composite" presStyleCnt="0"/>
      <dgm:spPr/>
    </dgm:pt>
    <dgm:pt modelId="{C67F007B-B9EF-4FED-AF78-CB4B52342862}" type="pres">
      <dgm:prSet presAssocID="{A67A8BE6-A9CD-4AEF-8C0D-6DBD6B4CE184}" presName="parTx" presStyleLbl="alignNode1" presStyleIdx="1" presStyleCnt="3" custScaleX="106590">
        <dgm:presLayoutVars>
          <dgm:chMax val="0"/>
          <dgm:chPref val="0"/>
          <dgm:bulletEnabled val="1"/>
        </dgm:presLayoutVars>
      </dgm:prSet>
      <dgm:spPr/>
    </dgm:pt>
    <dgm:pt modelId="{72D59FCD-AEF2-4ED8-987A-AA96C6440D37}" type="pres">
      <dgm:prSet presAssocID="{A67A8BE6-A9CD-4AEF-8C0D-6DBD6B4CE184}" presName="desTx" presStyleLbl="alignAccFollowNode1" presStyleIdx="1" presStyleCnt="3" custScaleX="109144" custLinFactNeighborX="0" custLinFactNeighborY="502">
        <dgm:presLayoutVars>
          <dgm:bulletEnabled val="1"/>
        </dgm:presLayoutVars>
      </dgm:prSet>
      <dgm:spPr/>
    </dgm:pt>
    <dgm:pt modelId="{4C1CBC4E-D6E0-4D14-B234-DEDE985F60DC}" type="pres">
      <dgm:prSet presAssocID="{BBA26804-7235-43EA-B777-01FB77A95AB7}" presName="space" presStyleCnt="0"/>
      <dgm:spPr/>
    </dgm:pt>
    <dgm:pt modelId="{141F5B4E-F60F-41D3-ABB1-D2ACCC727F16}" type="pres">
      <dgm:prSet presAssocID="{EEC4A9AB-4CFA-478C-BF00-1615ECDD37E7}" presName="composite" presStyleCnt="0"/>
      <dgm:spPr/>
    </dgm:pt>
    <dgm:pt modelId="{04F97414-9DA4-4F88-8D1C-D1A34EE9AF5C}" type="pres">
      <dgm:prSet presAssocID="{EEC4A9AB-4CFA-478C-BF00-1615ECDD37E7}" presName="parTx" presStyleLbl="alignNode1" presStyleIdx="2" presStyleCnt="3">
        <dgm:presLayoutVars>
          <dgm:chMax val="0"/>
          <dgm:chPref val="0"/>
          <dgm:bulletEnabled val="1"/>
        </dgm:presLayoutVars>
      </dgm:prSet>
      <dgm:spPr/>
    </dgm:pt>
    <dgm:pt modelId="{AAB84AE8-88A8-4C87-9254-12A213040824}" type="pres">
      <dgm:prSet presAssocID="{EEC4A9AB-4CFA-478C-BF00-1615ECDD37E7}" presName="desTx" presStyleLbl="alignAccFollowNode1" presStyleIdx="2" presStyleCnt="3">
        <dgm:presLayoutVars>
          <dgm:bulletEnabled val="1"/>
        </dgm:presLayoutVars>
      </dgm:prSet>
      <dgm:spPr/>
    </dgm:pt>
  </dgm:ptLst>
  <dgm:cxnLst>
    <dgm:cxn modelId="{CBFEE402-8FA5-4645-A193-BE144D26ACA3}" srcId="{A67A8BE6-A9CD-4AEF-8C0D-6DBD6B4CE184}" destId="{4F45C9DD-F4DA-486A-BE4B-60A094437B38}" srcOrd="1" destOrd="0" parTransId="{D2555B50-3EE3-46D5-B553-7DCD20B27E9D}" sibTransId="{90634047-07A1-48EF-8999-2447E1C6F56D}"/>
    <dgm:cxn modelId="{E5CE9207-CF53-4891-8E17-D6ED8D1A7A91}" srcId="{A67A8BE6-A9CD-4AEF-8C0D-6DBD6B4CE184}" destId="{D4D7F8B0-9EB7-4331-B713-B88F7C37C228}" srcOrd="0" destOrd="0" parTransId="{93F8F428-BDDF-4A02-9499-2D6B8FC5BC0D}" sibTransId="{BBF382CB-55DF-491C-A493-4B7944E9C986}"/>
    <dgm:cxn modelId="{DD195A0C-B74A-479F-9DA5-8A65014F1601}" srcId="{1FB9D66E-DD75-4215-A480-B2086F19805A}" destId="{A67A8BE6-A9CD-4AEF-8C0D-6DBD6B4CE184}" srcOrd="1" destOrd="0" parTransId="{7824F424-5F12-4BBD-9ADF-BAC1AE9353CD}" sibTransId="{BBA26804-7235-43EA-B777-01FB77A95AB7}"/>
    <dgm:cxn modelId="{F9C6920C-7ABF-42FD-A8BB-71C7D6A59B37}" type="presOf" srcId="{B0C4FF15-C71C-4552-9DA4-C87CA60817BC}" destId="{AAB84AE8-88A8-4C87-9254-12A213040824}" srcOrd="0" destOrd="2" presId="urn:microsoft.com/office/officeart/2005/8/layout/hList1"/>
    <dgm:cxn modelId="{DF2D5F0E-79C3-4420-A3B7-2FE62AA16C66}" srcId="{A67A8BE6-A9CD-4AEF-8C0D-6DBD6B4CE184}" destId="{11998335-265F-48E9-A85A-5DE8F88B3347}" srcOrd="7" destOrd="0" parTransId="{14A1333E-8195-4215-94E8-426B2CB33353}" sibTransId="{28D863E0-D69C-4443-996D-BE653185F1D7}"/>
    <dgm:cxn modelId="{4F1B0510-6AF5-49C2-A10D-90A8B7608007}" type="presOf" srcId="{8CE9E5C6-FE89-4D38-BD24-4B19593F9D0C}" destId="{72D59FCD-AEF2-4ED8-987A-AA96C6440D37}" srcOrd="0" destOrd="10" presId="urn:microsoft.com/office/officeart/2005/8/layout/hList1"/>
    <dgm:cxn modelId="{A7701011-D50A-4358-86B9-A1F75A0C7E81}" type="presOf" srcId="{62FD2847-F1FD-4C85-B4D2-B3042514ABCF}" destId="{98D5D21B-1DBB-4076-95FA-D97F3F78CFC4}" srcOrd="0" destOrd="13" presId="urn:microsoft.com/office/officeart/2005/8/layout/hList1"/>
    <dgm:cxn modelId="{54354611-E6E8-423A-8A2B-E99BB5F547F7}" srcId="{A67A8BE6-A9CD-4AEF-8C0D-6DBD6B4CE184}" destId="{8CE9E5C6-FE89-4D38-BD24-4B19593F9D0C}" srcOrd="10" destOrd="0" parTransId="{60F13FC4-86D4-46EF-B5D0-4AB0BE7788C2}" sibTransId="{83801855-EB6B-4C39-AD8E-C24FAD7615E2}"/>
    <dgm:cxn modelId="{7D235711-7B90-4DF2-AFB2-6481E9FA24B1}" type="presOf" srcId="{4F45C9DD-F4DA-486A-BE4B-60A094437B38}" destId="{72D59FCD-AEF2-4ED8-987A-AA96C6440D37}" srcOrd="0" destOrd="1" presId="urn:microsoft.com/office/officeart/2005/8/layout/hList1"/>
    <dgm:cxn modelId="{29415115-995C-48E2-A499-172391BFC937}" type="presOf" srcId="{C2C554CF-113A-410A-A2A1-62C59786A739}" destId="{DF4C4F9A-0549-45EF-B9B3-84E5EAC55023}" srcOrd="0" destOrd="0" presId="urn:microsoft.com/office/officeart/2005/8/layout/hList1"/>
    <dgm:cxn modelId="{693E561A-6DFD-43EE-AE5E-8CF35281E0EE}" type="presOf" srcId="{FCAA1B7A-98C1-4E2F-A6FB-391C60B10D04}" destId="{AAB84AE8-88A8-4C87-9254-12A213040824}" srcOrd="0" destOrd="4" presId="urn:microsoft.com/office/officeart/2005/8/layout/hList1"/>
    <dgm:cxn modelId="{6861E01C-02C2-4055-9A6B-8FD83EE7C562}" srcId="{EEC4A9AB-4CFA-478C-BF00-1615ECDD37E7}" destId="{A89C58BD-A431-4A5E-ABAD-C7682A892478}" srcOrd="3" destOrd="0" parTransId="{144F5603-F7FD-4461-90FF-D9CD4321E786}" sibTransId="{5F06340D-1FBB-4AE4-904B-C1829605C9D3}"/>
    <dgm:cxn modelId="{8C182B1D-07F0-42AD-919E-10D24BC9A49F}" srcId="{C2C554CF-113A-410A-A2A1-62C59786A739}" destId="{3FD03F5A-C464-4603-B658-44EDCF64FF1B}" srcOrd="2" destOrd="0" parTransId="{870DBA8C-2602-4235-A2A0-75C458F33EDD}" sibTransId="{D01E320B-C474-4DBE-84AB-EF01BC954E31}"/>
    <dgm:cxn modelId="{D2A8EC1F-DBBF-4651-B274-32A8DDA67648}" type="presOf" srcId="{D4D7F8B0-9EB7-4331-B713-B88F7C37C228}" destId="{72D59FCD-AEF2-4ED8-987A-AA96C6440D37}" srcOrd="0" destOrd="0" presId="urn:microsoft.com/office/officeart/2005/8/layout/hList1"/>
    <dgm:cxn modelId="{40650121-1E94-4B8C-9645-CA8FDC789DC5}" srcId="{C2C554CF-113A-410A-A2A1-62C59786A739}" destId="{03A0244B-A874-4993-80E8-4ED288B1E254}" srcOrd="7" destOrd="0" parTransId="{44827BD7-8ED0-4BF6-9345-9E32C4E257DE}" sibTransId="{909B602C-7883-4127-9EBF-18BB80C18B4F}"/>
    <dgm:cxn modelId="{BD4E1E22-1DD9-476F-B8D5-55DC1C58A5E3}" type="presOf" srcId="{85A90327-3672-462D-9754-85CAF23183CF}" destId="{98D5D21B-1DBB-4076-95FA-D97F3F78CFC4}" srcOrd="0" destOrd="16" presId="urn:microsoft.com/office/officeart/2005/8/layout/hList1"/>
    <dgm:cxn modelId="{E495B222-C92A-4FB4-A420-F3631F353B9F}" srcId="{A67A8BE6-A9CD-4AEF-8C0D-6DBD6B4CE184}" destId="{3DD30FAB-B82F-48F0-92B5-0C50670EB83B}" srcOrd="5" destOrd="0" parTransId="{357CD060-718E-466A-93F4-C55296D2C4BD}" sibTransId="{FFEB6857-3108-425D-8CB6-362D0197E3F5}"/>
    <dgm:cxn modelId="{2FB64426-5C53-409F-9737-DB54B58DBFEB}" type="presOf" srcId="{3DD30FAB-B82F-48F0-92B5-0C50670EB83B}" destId="{72D59FCD-AEF2-4ED8-987A-AA96C6440D37}" srcOrd="0" destOrd="5" presId="urn:microsoft.com/office/officeart/2005/8/layout/hList1"/>
    <dgm:cxn modelId="{A28BA82F-9420-44D0-961F-B11A60987A3F}" type="presOf" srcId="{3ED92C61-6CF2-400B-BB0E-A92208BC3BF2}" destId="{98D5D21B-1DBB-4076-95FA-D97F3F78CFC4}" srcOrd="0" destOrd="9" presId="urn:microsoft.com/office/officeart/2005/8/layout/hList1"/>
    <dgm:cxn modelId="{F5329D33-D081-479F-8980-BE8B2118DEED}" type="presOf" srcId="{659C8BA6-D439-46A3-83D7-92D7D31D7B28}" destId="{AAB84AE8-88A8-4C87-9254-12A213040824}" srcOrd="0" destOrd="6" presId="urn:microsoft.com/office/officeart/2005/8/layout/hList1"/>
    <dgm:cxn modelId="{2134CC34-9330-43B5-B7D6-FC436394046E}" type="presOf" srcId="{5FCF497B-71F9-44A8-B6EF-12DCDF2822D2}" destId="{98D5D21B-1DBB-4076-95FA-D97F3F78CFC4}" srcOrd="0" destOrd="4" presId="urn:microsoft.com/office/officeart/2005/8/layout/hList1"/>
    <dgm:cxn modelId="{6D7CDE34-EDBB-4CE4-924A-3035C1E1E337}" type="presOf" srcId="{2DE785ED-4C37-4393-9DB5-D9A58FE8764F}" destId="{72D59FCD-AEF2-4ED8-987A-AA96C6440D37}" srcOrd="0" destOrd="8" presId="urn:microsoft.com/office/officeart/2005/8/layout/hList1"/>
    <dgm:cxn modelId="{B85CE036-7FAE-4275-8B82-9FA9F66611D8}" srcId="{EEC4A9AB-4CFA-478C-BF00-1615ECDD37E7}" destId="{79704781-6B25-4321-81BD-BBAB5789D317}" srcOrd="5" destOrd="0" parTransId="{1CC3FE43-0433-4B76-AA13-CF8E7B43F2AF}" sibTransId="{6E57365B-D774-487C-823D-16FB799798D8}"/>
    <dgm:cxn modelId="{3B54BD38-17F4-4703-B7FB-26FBA5C7F3EE}" type="presOf" srcId="{4DD9BC22-4664-474A-9A77-7A337689CD98}" destId="{98D5D21B-1DBB-4076-95FA-D97F3F78CFC4}" srcOrd="0" destOrd="11" presId="urn:microsoft.com/office/officeart/2005/8/layout/hList1"/>
    <dgm:cxn modelId="{F497C043-6CEA-426B-90CB-0B476F91280A}" type="presOf" srcId="{2759AF89-AA52-40A9-8461-D7758D3920B3}" destId="{98D5D21B-1DBB-4076-95FA-D97F3F78CFC4}" srcOrd="0" destOrd="0" presId="urn:microsoft.com/office/officeart/2005/8/layout/hList1"/>
    <dgm:cxn modelId="{D5F5A045-1A7B-4499-807E-1D5B4F231927}" type="presOf" srcId="{955D9855-3B24-40B2-B9E9-10599F795386}" destId="{72D59FCD-AEF2-4ED8-987A-AA96C6440D37}" srcOrd="0" destOrd="3" presId="urn:microsoft.com/office/officeart/2005/8/layout/hList1"/>
    <dgm:cxn modelId="{8DA81848-E04B-438F-8447-D1E20EA58BC8}" srcId="{A67A8BE6-A9CD-4AEF-8C0D-6DBD6B4CE184}" destId="{955D9855-3B24-40B2-B9E9-10599F795386}" srcOrd="3" destOrd="0" parTransId="{CBADBDC6-9BA7-4907-BFC2-1742683FD53A}" sibTransId="{54184418-5AB2-4B65-A71B-AC180742BC56}"/>
    <dgm:cxn modelId="{83508B49-BA2E-45C3-A6D9-A3FE18C1B7B7}" type="presOf" srcId="{4D22E63C-F61E-452A-9A7F-9A16BF0C9199}" destId="{98D5D21B-1DBB-4076-95FA-D97F3F78CFC4}" srcOrd="0" destOrd="1" presId="urn:microsoft.com/office/officeart/2005/8/layout/hList1"/>
    <dgm:cxn modelId="{9ED5E14B-DA04-4867-8459-B038DBE46B78}" srcId="{C2C554CF-113A-410A-A2A1-62C59786A739}" destId="{62FD2847-F1FD-4C85-B4D2-B3042514ABCF}" srcOrd="13" destOrd="0" parTransId="{DE3EE52B-5F61-46FA-B226-C8C8731E5367}" sibTransId="{AF4773DF-36BB-4726-BA53-AAC71C3C44E3}"/>
    <dgm:cxn modelId="{AF70D24C-EF5E-49C1-8414-D7F886253D01}" type="presOf" srcId="{A67A8BE6-A9CD-4AEF-8C0D-6DBD6B4CE184}" destId="{C67F007B-B9EF-4FED-AF78-CB4B52342862}" srcOrd="0" destOrd="0" presId="urn:microsoft.com/office/officeart/2005/8/layout/hList1"/>
    <dgm:cxn modelId="{DDB9CD52-39AD-443E-8ECA-E26F8E9D645F}" srcId="{C2C554CF-113A-410A-A2A1-62C59786A739}" destId="{EDF05F05-F650-415A-91C4-1460399C5972}" srcOrd="6" destOrd="0" parTransId="{D101C165-1295-4FA7-A256-0080BC6DABC7}" sibTransId="{76E496A9-A616-4C9F-AF9C-3F2600880B51}"/>
    <dgm:cxn modelId="{B85B4058-06A2-4375-84D0-2AC3134B54A8}" srcId="{C2C554CF-113A-410A-A2A1-62C59786A739}" destId="{3ED92C61-6CF2-400B-BB0E-A92208BC3BF2}" srcOrd="9" destOrd="0" parTransId="{1562ABDE-0F41-437E-8856-0CDAEAF15F96}" sibTransId="{766A2E81-643C-4046-9601-0325324E3972}"/>
    <dgm:cxn modelId="{3C07865A-48AF-41F1-850B-E2202C90326B}" type="presOf" srcId="{38FEF8F1-998E-47E4-90A1-A6B3C4F64C8F}" destId="{98D5D21B-1DBB-4076-95FA-D97F3F78CFC4}" srcOrd="0" destOrd="5" presId="urn:microsoft.com/office/officeart/2005/8/layout/hList1"/>
    <dgm:cxn modelId="{0AA6745C-85D1-42E7-8568-31A140D40324}" srcId="{A67A8BE6-A9CD-4AEF-8C0D-6DBD6B4CE184}" destId="{792CFE7D-0B97-447E-A5E3-F02F14FBABB0}" srcOrd="4" destOrd="0" parTransId="{BC10D894-E333-42EB-8ECA-35F995103C81}" sibTransId="{60995386-4D80-452C-9A28-D5EF798370D0}"/>
    <dgm:cxn modelId="{FC54CF5F-F5E0-411F-848A-7AED61DFAEFE}" type="presOf" srcId="{1D407E54-2E22-4C25-9B8E-C35217C006A8}" destId="{98D5D21B-1DBB-4076-95FA-D97F3F78CFC4}" srcOrd="0" destOrd="3" presId="urn:microsoft.com/office/officeart/2005/8/layout/hList1"/>
    <dgm:cxn modelId="{B740C467-1B39-4CC3-82C8-CFB380A64B2F}" srcId="{EEC4A9AB-4CFA-478C-BF00-1615ECDD37E7}" destId="{F25523DB-1A01-4D02-8E0F-6622AA6DDB2C}" srcOrd="1" destOrd="0" parTransId="{2F8DD97A-F0B1-4A44-9FC8-5530A751F1E1}" sibTransId="{1E99104E-7068-4648-BE63-7CFAA2BDA6FA}"/>
    <dgm:cxn modelId="{5DB06F6D-C579-4C89-8983-36FB3AFDC6E2}" srcId="{EEC4A9AB-4CFA-478C-BF00-1615ECDD37E7}" destId="{CAF99FEF-226F-4AB7-A675-1F139F561841}" srcOrd="7" destOrd="0" parTransId="{5588D09D-9CC7-49A7-BE13-AA4AF28CE364}" sibTransId="{CC44AC85-0623-4C41-B203-28F8016D076C}"/>
    <dgm:cxn modelId="{4A7F1B6E-427F-4BB8-BDB7-B50C7FE7446E}" srcId="{C2C554CF-113A-410A-A2A1-62C59786A739}" destId="{FD23198F-C4BD-4BFC-ACCE-3A12E29C686E}" srcOrd="8" destOrd="0" parTransId="{A64C2E07-7D80-458E-B82D-E78BB15883C2}" sibTransId="{9A485B9E-FD01-4264-91B9-4349EED27B75}"/>
    <dgm:cxn modelId="{68D6626E-702B-4A99-8578-E46FA1096EFF}" srcId="{C2C554CF-113A-410A-A2A1-62C59786A739}" destId="{5CCA21DB-26F9-4FC3-B40E-901816C7AD85}" srcOrd="14" destOrd="0" parTransId="{74655FC1-6001-4AB9-9419-BD465A3A2BC7}" sibTransId="{2F9F93F7-5C5C-43E1-9B86-EC9FB9B39AFF}"/>
    <dgm:cxn modelId="{565B296F-FADC-4055-A23A-5DD71AB56AB2}" srcId="{1FB9D66E-DD75-4215-A480-B2086F19805A}" destId="{EEC4A9AB-4CFA-478C-BF00-1615ECDD37E7}" srcOrd="2" destOrd="0" parTransId="{3C238937-1746-49EE-A266-F40F79A0F8A6}" sibTransId="{A100597A-2EC4-4BAC-9F11-D29127EC8ACF}"/>
    <dgm:cxn modelId="{3715AE6F-D941-4F01-A21B-01C2D59A5C84}" srcId="{C2C554CF-113A-410A-A2A1-62C59786A739}" destId="{4D22E63C-F61E-452A-9A7F-9A16BF0C9199}" srcOrd="1" destOrd="0" parTransId="{7ED3D3A6-0443-4D5A-89B5-9EB451AA766F}" sibTransId="{AD61B277-69A8-4A45-A2C4-14F55B8B9C25}"/>
    <dgm:cxn modelId="{113F3772-EE9B-4FFC-841D-C4C11DBA9EFE}" type="presOf" srcId="{F25523DB-1A01-4D02-8E0F-6622AA6DDB2C}" destId="{AAB84AE8-88A8-4C87-9254-12A213040824}" srcOrd="0" destOrd="1" presId="urn:microsoft.com/office/officeart/2005/8/layout/hList1"/>
    <dgm:cxn modelId="{D81FF478-D075-4847-B70E-8FDC795FBFD1}" srcId="{EEC4A9AB-4CFA-478C-BF00-1615ECDD37E7}" destId="{752D0C5B-D4ED-469C-AB02-9CB7CA4BB7BB}" srcOrd="0" destOrd="0" parTransId="{CAD6AC05-32E1-49C9-8EDB-3794D6097026}" sibTransId="{DAC684FC-5036-46BB-B62E-EE80432E2175}"/>
    <dgm:cxn modelId="{BFD66479-622A-4199-9C69-F41DCC21BD80}" type="presOf" srcId="{03A0244B-A874-4993-80E8-4ED288B1E254}" destId="{98D5D21B-1DBB-4076-95FA-D97F3F78CFC4}" srcOrd="0" destOrd="7" presId="urn:microsoft.com/office/officeart/2005/8/layout/hList1"/>
    <dgm:cxn modelId="{DE44C97C-0A0B-49B0-92AB-10A65954F890}" type="presOf" srcId="{79704781-6B25-4321-81BD-BBAB5789D317}" destId="{AAB84AE8-88A8-4C87-9254-12A213040824}" srcOrd="0" destOrd="5" presId="urn:microsoft.com/office/officeart/2005/8/layout/hList1"/>
    <dgm:cxn modelId="{C7CD657D-EA2C-432C-A617-29C0F69C74C7}" srcId="{C2C554CF-113A-410A-A2A1-62C59786A739}" destId="{38FEF8F1-998E-47E4-90A1-A6B3C4F64C8F}" srcOrd="5" destOrd="0" parTransId="{294E9D6D-4C40-4D27-8988-F8F458308B5F}" sibTransId="{E731CB1C-EA81-4763-885C-0DF2309222A6}"/>
    <dgm:cxn modelId="{16714386-18A8-4E32-B275-B24198C2D76A}" type="presOf" srcId="{11998335-265F-48E9-A85A-5DE8F88B3347}" destId="{72D59FCD-AEF2-4ED8-987A-AA96C6440D37}" srcOrd="0" destOrd="7" presId="urn:microsoft.com/office/officeart/2005/8/layout/hList1"/>
    <dgm:cxn modelId="{5048878C-1F68-43D9-A877-E2FB0572FC9C}" srcId="{C2C554CF-113A-410A-A2A1-62C59786A739}" destId="{5FCF497B-71F9-44A8-B6EF-12DCDF2822D2}" srcOrd="4" destOrd="0" parTransId="{6D4883C5-94E9-4BF1-A637-37785538ED16}" sibTransId="{92416E94-30C7-4526-A44E-8DEBCE700BE3}"/>
    <dgm:cxn modelId="{D66B048D-9780-4F82-88A1-E823DD561507}" type="presOf" srcId="{3AE7353F-2C0E-4293-966D-3403C2D31BBF}" destId="{72D59FCD-AEF2-4ED8-987A-AA96C6440D37}" srcOrd="0" destOrd="9" presId="urn:microsoft.com/office/officeart/2005/8/layout/hList1"/>
    <dgm:cxn modelId="{D9E2EC8F-D313-448D-800A-8BF6EDF25261}" srcId="{C2C554CF-113A-410A-A2A1-62C59786A739}" destId="{4DD9BC22-4664-474A-9A77-7A337689CD98}" srcOrd="11" destOrd="0" parTransId="{8C4FE581-0257-4E04-897D-187233EBC435}" sibTransId="{D62DCC64-33F1-4875-8861-9EE4AF98EDDE}"/>
    <dgm:cxn modelId="{D6457190-0748-487C-98FD-289036A04A98}" type="presOf" srcId="{1FB9D66E-DD75-4215-A480-B2086F19805A}" destId="{49C214E7-E6A7-4E7B-BA31-F8E1DFBE7CA6}" srcOrd="0" destOrd="0" presId="urn:microsoft.com/office/officeart/2005/8/layout/hList1"/>
    <dgm:cxn modelId="{CDE11492-2E5A-4C43-8C5F-2718909C258B}" srcId="{C2C554CF-113A-410A-A2A1-62C59786A739}" destId="{ACF09D45-39FE-4839-85B5-6B59D69153F1}" srcOrd="10" destOrd="0" parTransId="{93D75B75-E94E-4DFC-842F-B1BD9B2568FB}" sibTransId="{B3FBC7FA-7D2B-4F7B-B34C-7EFD743BB6A5}"/>
    <dgm:cxn modelId="{B45AEC94-D60F-4FC0-8A9B-BEC3FAFB6774}" srcId="{EEC4A9AB-4CFA-478C-BF00-1615ECDD37E7}" destId="{B0C4FF15-C71C-4552-9DA4-C87CA60817BC}" srcOrd="2" destOrd="0" parTransId="{1A4F7B1B-9C22-4C86-AB2E-772AD8E2CE85}" sibTransId="{F70B7C3A-24AE-4C69-9EB0-B8D31B933A97}"/>
    <dgm:cxn modelId="{AFF27D97-9AE7-4521-B6FA-8F77E57B6C37}" srcId="{EEC4A9AB-4CFA-478C-BF00-1615ECDD37E7}" destId="{FCAA1B7A-98C1-4E2F-A6FB-391C60B10D04}" srcOrd="4" destOrd="0" parTransId="{591FB188-92A8-40B1-8C11-3FDFB7180E92}" sibTransId="{32860DDD-8EF2-401B-BBA1-DD5C90C4758A}"/>
    <dgm:cxn modelId="{DF64D5A1-E377-43F1-B533-954F92F1F82C}" srcId="{C2C554CF-113A-410A-A2A1-62C59786A739}" destId="{1D407E54-2E22-4C25-9B8E-C35217C006A8}" srcOrd="3" destOrd="0" parTransId="{BA01A7CC-9B3A-4EC4-9C13-F3FE3B243E6E}" sibTransId="{5040522D-3B5F-4BBC-8711-456CEB53432E}"/>
    <dgm:cxn modelId="{9778F0A5-EBCB-444C-BD9A-65B6C5C055B4}" srcId="{A67A8BE6-A9CD-4AEF-8C0D-6DBD6B4CE184}" destId="{278F407B-E002-4091-A361-C646A85DFBF1}" srcOrd="2" destOrd="0" parTransId="{23FB65D0-99D8-4FB7-8FE9-7144BDDC6462}" sibTransId="{49E84ADA-6443-4626-A4AB-20B1D504BC58}"/>
    <dgm:cxn modelId="{E0F9F5AA-EE7D-4FEB-9228-7F47970CEB73}" type="presOf" srcId="{EDF05F05-F650-415A-91C4-1460399C5972}" destId="{98D5D21B-1DBB-4076-95FA-D97F3F78CFC4}" srcOrd="0" destOrd="6" presId="urn:microsoft.com/office/officeart/2005/8/layout/hList1"/>
    <dgm:cxn modelId="{76C99EB3-1A8F-4654-96C0-4461D534B561}" type="presOf" srcId="{752D0C5B-D4ED-469C-AB02-9CB7CA4BB7BB}" destId="{AAB84AE8-88A8-4C87-9254-12A213040824}" srcOrd="0" destOrd="0" presId="urn:microsoft.com/office/officeart/2005/8/layout/hList1"/>
    <dgm:cxn modelId="{C4DAA0B3-9FB4-4AB4-A548-14B939E40D8E}" type="presOf" srcId="{ACF09D45-39FE-4839-85B5-6B59D69153F1}" destId="{98D5D21B-1DBB-4076-95FA-D97F3F78CFC4}" srcOrd="0" destOrd="10" presId="urn:microsoft.com/office/officeart/2005/8/layout/hList1"/>
    <dgm:cxn modelId="{846E4BB9-D7F4-41D2-951C-A9ABCBA65D95}" type="presOf" srcId="{A89C58BD-A431-4A5E-ABAD-C7682A892478}" destId="{AAB84AE8-88A8-4C87-9254-12A213040824}" srcOrd="0" destOrd="3" presId="urn:microsoft.com/office/officeart/2005/8/layout/hList1"/>
    <dgm:cxn modelId="{DB1CE3BA-1A03-485E-B629-507FF1CDAAF9}" type="presOf" srcId="{EEC4A9AB-4CFA-478C-BF00-1615ECDD37E7}" destId="{04F97414-9DA4-4F88-8D1C-D1A34EE9AF5C}" srcOrd="0" destOrd="0" presId="urn:microsoft.com/office/officeart/2005/8/layout/hList1"/>
    <dgm:cxn modelId="{537D07BB-2CD6-447D-8489-EE09763E38FE}" srcId="{C2C554CF-113A-410A-A2A1-62C59786A739}" destId="{85A90327-3672-462D-9754-85CAF23183CF}" srcOrd="16" destOrd="0" parTransId="{0AA1F6CB-45F2-459D-ACEB-25D68101D95F}" sibTransId="{2EF29C19-6522-4E39-AD46-B155252FB736}"/>
    <dgm:cxn modelId="{536C01BC-F859-4EB0-A66C-22C01AF4560B}" type="presOf" srcId="{FFCDDD8E-90FC-4C61-A2A1-EF9E36D4F7F5}" destId="{98D5D21B-1DBB-4076-95FA-D97F3F78CFC4}" srcOrd="0" destOrd="12" presId="urn:microsoft.com/office/officeart/2005/8/layout/hList1"/>
    <dgm:cxn modelId="{8F7D5CBD-2584-4CAE-B052-D91EC83839E8}" type="presOf" srcId="{1AA682A5-2CE8-4E21-ABA5-881487FBA1A4}" destId="{98D5D21B-1DBB-4076-95FA-D97F3F78CFC4}" srcOrd="0" destOrd="15" presId="urn:microsoft.com/office/officeart/2005/8/layout/hList1"/>
    <dgm:cxn modelId="{F5C87EBE-33E7-45B4-89F9-6C3EB8998D8D}" srcId="{A67A8BE6-A9CD-4AEF-8C0D-6DBD6B4CE184}" destId="{3AE7353F-2C0E-4293-966D-3403C2D31BBF}" srcOrd="9" destOrd="0" parTransId="{BAA0E209-6A0A-4971-9DED-C9E31BF52345}" sibTransId="{A53D76B6-C732-4E6E-8B2B-B725487BC8A0}"/>
    <dgm:cxn modelId="{76AABCC4-2217-4B68-AE50-94CC8A3EC1C1}" type="presOf" srcId="{D5B85047-30B1-424C-A90E-FE32F9AB2760}" destId="{72D59FCD-AEF2-4ED8-987A-AA96C6440D37}" srcOrd="0" destOrd="6" presId="urn:microsoft.com/office/officeart/2005/8/layout/hList1"/>
    <dgm:cxn modelId="{8FC265C7-1FE3-463F-9C32-717C08FF7F3A}" srcId="{1FB9D66E-DD75-4215-A480-B2086F19805A}" destId="{C2C554CF-113A-410A-A2A1-62C59786A739}" srcOrd="0" destOrd="0" parTransId="{F2334B2F-3393-41D2-BD8A-540DFC85BCB9}" sibTransId="{F1FB59DD-B0D1-46C1-88D2-E482EF4D091D}"/>
    <dgm:cxn modelId="{081BA4CC-C8E4-4784-A491-2D4DDB60DADA}" type="presOf" srcId="{792CFE7D-0B97-447E-A5E3-F02F14FBABB0}" destId="{72D59FCD-AEF2-4ED8-987A-AA96C6440D37}" srcOrd="0" destOrd="4" presId="urn:microsoft.com/office/officeart/2005/8/layout/hList1"/>
    <dgm:cxn modelId="{505A02D2-A0F3-46C7-8F54-FA5751583970}" type="presOf" srcId="{278F407B-E002-4091-A361-C646A85DFBF1}" destId="{72D59FCD-AEF2-4ED8-987A-AA96C6440D37}" srcOrd="0" destOrd="2" presId="urn:microsoft.com/office/officeart/2005/8/layout/hList1"/>
    <dgm:cxn modelId="{111940D3-CE98-4D1A-A2BB-077FAE798E8D}" srcId="{A67A8BE6-A9CD-4AEF-8C0D-6DBD6B4CE184}" destId="{D5B85047-30B1-424C-A90E-FE32F9AB2760}" srcOrd="6" destOrd="0" parTransId="{BA62B440-5991-437C-8B00-E242A60125C4}" sibTransId="{87E43AE0-6DBD-487A-A1B6-03BD15EBAA68}"/>
    <dgm:cxn modelId="{35390CD4-7AA4-4BE5-BB20-0AE83675BD41}" srcId="{C2C554CF-113A-410A-A2A1-62C59786A739}" destId="{1AA682A5-2CE8-4E21-ABA5-881487FBA1A4}" srcOrd="15" destOrd="0" parTransId="{9F4F63AD-7A55-42E8-A501-402368FE2911}" sibTransId="{19029124-5A7B-4354-B66C-E6CCEAA881E0}"/>
    <dgm:cxn modelId="{57A654EB-93C9-422A-988E-A2BE139A0ADC}" srcId="{A67A8BE6-A9CD-4AEF-8C0D-6DBD6B4CE184}" destId="{2DE785ED-4C37-4393-9DB5-D9A58FE8764F}" srcOrd="8" destOrd="0" parTransId="{D98030B4-2E4D-4D65-A6D1-71C6AD99C17C}" sibTransId="{87913153-A491-46AD-8F60-845EB87A1783}"/>
    <dgm:cxn modelId="{F152D1EC-3CBA-4D25-BAE1-DD923D59B1C9}" type="presOf" srcId="{5CCA21DB-26F9-4FC3-B40E-901816C7AD85}" destId="{98D5D21B-1DBB-4076-95FA-D97F3F78CFC4}" srcOrd="0" destOrd="14" presId="urn:microsoft.com/office/officeart/2005/8/layout/hList1"/>
    <dgm:cxn modelId="{63F687F0-EE21-4CE2-ADEA-89F3BF6D9F0E}" srcId="{EEC4A9AB-4CFA-478C-BF00-1615ECDD37E7}" destId="{659C8BA6-D439-46A3-83D7-92D7D31D7B28}" srcOrd="6" destOrd="0" parTransId="{D4D00D83-A9F3-4281-A35E-5FED177D21C1}" sibTransId="{8B0C7D87-A015-44B4-9BAE-3F9BD4B63D9E}"/>
    <dgm:cxn modelId="{38603AF5-21AD-4299-8E08-00A37CE6EC95}" srcId="{C2C554CF-113A-410A-A2A1-62C59786A739}" destId="{FFCDDD8E-90FC-4C61-A2A1-EF9E36D4F7F5}" srcOrd="12" destOrd="0" parTransId="{E2FEEF7A-5BC9-46E7-ACB4-2351AD3E1027}" sibTransId="{AB608D0F-5A21-4BB5-9676-8E86F6A37040}"/>
    <dgm:cxn modelId="{2DCFF7F6-492A-4FBD-B2A3-7BC8E382C474}" type="presOf" srcId="{FD23198F-C4BD-4BFC-ACCE-3A12E29C686E}" destId="{98D5D21B-1DBB-4076-95FA-D97F3F78CFC4}" srcOrd="0" destOrd="8" presId="urn:microsoft.com/office/officeart/2005/8/layout/hList1"/>
    <dgm:cxn modelId="{4A6B6BFA-4592-4A52-84E7-71BE161AE898}" type="presOf" srcId="{CAF99FEF-226F-4AB7-A675-1F139F561841}" destId="{AAB84AE8-88A8-4C87-9254-12A213040824}" srcOrd="0" destOrd="7" presId="urn:microsoft.com/office/officeart/2005/8/layout/hList1"/>
    <dgm:cxn modelId="{663D71FC-EDFD-4D35-9E55-0BA76DC0C019}" srcId="{C2C554CF-113A-410A-A2A1-62C59786A739}" destId="{2759AF89-AA52-40A9-8461-D7758D3920B3}" srcOrd="0" destOrd="0" parTransId="{C4022139-53C0-40E2-A38F-B813C364EF1D}" sibTransId="{5565CE0A-8DFC-4C69-8C0F-B32F6BAB8E34}"/>
    <dgm:cxn modelId="{44F085FE-859A-4AD2-82B2-9200459ED35D}" type="presOf" srcId="{3FD03F5A-C464-4603-B658-44EDCF64FF1B}" destId="{98D5D21B-1DBB-4076-95FA-D97F3F78CFC4}" srcOrd="0" destOrd="2" presId="urn:microsoft.com/office/officeart/2005/8/layout/hList1"/>
    <dgm:cxn modelId="{5BFA10DD-E325-4680-AE03-2E1C7A8FC6B6}" type="presParOf" srcId="{49C214E7-E6A7-4E7B-BA31-F8E1DFBE7CA6}" destId="{DEC7923E-2D18-4C03-B2C5-B2FDF2044616}" srcOrd="0" destOrd="0" presId="urn:microsoft.com/office/officeart/2005/8/layout/hList1"/>
    <dgm:cxn modelId="{5EA67BE5-B70A-4CC5-9CE5-CFEFB7832335}" type="presParOf" srcId="{DEC7923E-2D18-4C03-B2C5-B2FDF2044616}" destId="{DF4C4F9A-0549-45EF-B9B3-84E5EAC55023}" srcOrd="0" destOrd="0" presId="urn:microsoft.com/office/officeart/2005/8/layout/hList1"/>
    <dgm:cxn modelId="{76AA9146-4F77-4BAE-AB07-64E00084B295}" type="presParOf" srcId="{DEC7923E-2D18-4C03-B2C5-B2FDF2044616}" destId="{98D5D21B-1DBB-4076-95FA-D97F3F78CFC4}" srcOrd="1" destOrd="0" presId="urn:microsoft.com/office/officeart/2005/8/layout/hList1"/>
    <dgm:cxn modelId="{75585F2A-65AC-467B-8D0F-6E8D0C920DE4}" type="presParOf" srcId="{49C214E7-E6A7-4E7B-BA31-F8E1DFBE7CA6}" destId="{C475B763-6761-4FD1-A135-BEA7D033B3E9}" srcOrd="1" destOrd="0" presId="urn:microsoft.com/office/officeart/2005/8/layout/hList1"/>
    <dgm:cxn modelId="{213B4D3A-1227-4BB0-800D-8397EC834672}" type="presParOf" srcId="{49C214E7-E6A7-4E7B-BA31-F8E1DFBE7CA6}" destId="{9EEA0209-AA16-4AF9-8CD1-ECF3EB260DB5}" srcOrd="2" destOrd="0" presId="urn:microsoft.com/office/officeart/2005/8/layout/hList1"/>
    <dgm:cxn modelId="{D598E6CD-CF84-46BE-B047-46224D5A8370}" type="presParOf" srcId="{9EEA0209-AA16-4AF9-8CD1-ECF3EB260DB5}" destId="{C67F007B-B9EF-4FED-AF78-CB4B52342862}" srcOrd="0" destOrd="0" presId="urn:microsoft.com/office/officeart/2005/8/layout/hList1"/>
    <dgm:cxn modelId="{C39406AB-3629-4504-B9DC-76E09BD10725}" type="presParOf" srcId="{9EEA0209-AA16-4AF9-8CD1-ECF3EB260DB5}" destId="{72D59FCD-AEF2-4ED8-987A-AA96C6440D37}" srcOrd="1" destOrd="0" presId="urn:microsoft.com/office/officeart/2005/8/layout/hList1"/>
    <dgm:cxn modelId="{59AD2E00-EB6A-451E-912F-895A38B80AB0}" type="presParOf" srcId="{49C214E7-E6A7-4E7B-BA31-F8E1DFBE7CA6}" destId="{4C1CBC4E-D6E0-4D14-B234-DEDE985F60DC}" srcOrd="3" destOrd="0" presId="urn:microsoft.com/office/officeart/2005/8/layout/hList1"/>
    <dgm:cxn modelId="{D613B274-B3F5-400E-92B0-3A9FC82E37A7}" type="presParOf" srcId="{49C214E7-E6A7-4E7B-BA31-F8E1DFBE7CA6}" destId="{141F5B4E-F60F-41D3-ABB1-D2ACCC727F16}" srcOrd="4" destOrd="0" presId="urn:microsoft.com/office/officeart/2005/8/layout/hList1"/>
    <dgm:cxn modelId="{9A075222-B25F-4254-80BA-B7ED3BC1E586}" type="presParOf" srcId="{141F5B4E-F60F-41D3-ABB1-D2ACCC727F16}" destId="{04F97414-9DA4-4F88-8D1C-D1A34EE9AF5C}" srcOrd="0" destOrd="0" presId="urn:microsoft.com/office/officeart/2005/8/layout/hList1"/>
    <dgm:cxn modelId="{B3AF4B04-C67C-46BA-BBC6-B2754005D90D}" type="presParOf" srcId="{141F5B4E-F60F-41D3-ABB1-D2ACCC727F16}" destId="{AAB84AE8-88A8-4C87-9254-12A21304082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DC281-DFA1-4C21-9B77-1F348216E8C0}">
      <dsp:nvSpPr>
        <dsp:cNvPr id="0" name=""/>
        <dsp:cNvSpPr/>
      </dsp:nvSpPr>
      <dsp:spPr>
        <a:xfrm>
          <a:off x="3319962" y="3315801"/>
          <a:ext cx="1513474" cy="1513474"/>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Complacency</a:t>
          </a:r>
        </a:p>
      </dsp:txBody>
      <dsp:txXfrm>
        <a:off x="3541605" y="3537444"/>
        <a:ext cx="1070188" cy="1070188"/>
      </dsp:txXfrm>
    </dsp:sp>
    <dsp:sp modelId="{53F6C1A6-EB34-4AB6-81CF-EF4986EF08C1}">
      <dsp:nvSpPr>
        <dsp:cNvPr id="0" name=""/>
        <dsp:cNvSpPr/>
      </dsp:nvSpPr>
      <dsp:spPr>
        <a:xfrm rot="10800000">
          <a:off x="532606" y="3856869"/>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6A60CB-28DD-4CC4-A53B-6E05302CCEE7}">
      <dsp:nvSpPr>
        <dsp:cNvPr id="0" name=""/>
        <dsp:cNvSpPr/>
      </dsp:nvSpPr>
      <dsp:spPr>
        <a:xfrm>
          <a:off x="2890" y="3648766"/>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The absence of security-related crises</a:t>
          </a:r>
        </a:p>
      </dsp:txBody>
      <dsp:txXfrm>
        <a:off x="27714" y="3673590"/>
        <a:ext cx="1009784" cy="797897"/>
      </dsp:txXfrm>
    </dsp:sp>
    <dsp:sp modelId="{8FEB2B0A-CA7D-44F4-B39A-960A93B5CDE7}">
      <dsp:nvSpPr>
        <dsp:cNvPr id="0" name=""/>
        <dsp:cNvSpPr/>
      </dsp:nvSpPr>
      <dsp:spPr>
        <a:xfrm rot="12150000">
          <a:off x="702132" y="3004607"/>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755923-2DCD-4BB5-9981-B85155BFEB0A}">
      <dsp:nvSpPr>
        <dsp:cNvPr id="0" name=""/>
        <dsp:cNvSpPr/>
      </dsp:nvSpPr>
      <dsp:spPr>
        <a:xfrm>
          <a:off x="272668" y="2292500"/>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Too much smoothing talk from senior management</a:t>
          </a:r>
        </a:p>
      </dsp:txBody>
      <dsp:txXfrm>
        <a:off x="297492" y="2317324"/>
        <a:ext cx="1009784" cy="797897"/>
      </dsp:txXfrm>
    </dsp:sp>
    <dsp:sp modelId="{40209D33-E0F4-4CDB-840A-BC895C089D8C}">
      <dsp:nvSpPr>
        <dsp:cNvPr id="0" name=""/>
        <dsp:cNvSpPr/>
      </dsp:nvSpPr>
      <dsp:spPr>
        <a:xfrm rot="13500000">
          <a:off x="1184899" y="2282094"/>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FA56D-0C24-46CE-995C-0A16DB47A002}">
      <dsp:nvSpPr>
        <dsp:cNvPr id="0" name=""/>
        <dsp:cNvSpPr/>
      </dsp:nvSpPr>
      <dsp:spPr>
        <a:xfrm>
          <a:off x="1040931" y="1142714"/>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A lack of sufficient security performance feedback from external sources</a:t>
          </a:r>
        </a:p>
      </dsp:txBody>
      <dsp:txXfrm>
        <a:off x="1065755" y="1167538"/>
        <a:ext cx="1009784" cy="797897"/>
      </dsp:txXfrm>
    </dsp:sp>
    <dsp:sp modelId="{47165C6F-F3E2-48A2-A8D3-6CFDAB7780D0}">
      <dsp:nvSpPr>
        <dsp:cNvPr id="0" name=""/>
        <dsp:cNvSpPr/>
      </dsp:nvSpPr>
      <dsp:spPr>
        <a:xfrm rot="14850000">
          <a:off x="1907412" y="1799327"/>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33595D-6276-4E02-8E5C-3AC692E49E7F}">
      <dsp:nvSpPr>
        <dsp:cNvPr id="0" name=""/>
        <dsp:cNvSpPr/>
      </dsp:nvSpPr>
      <dsp:spPr>
        <a:xfrm>
          <a:off x="2190717" y="374451"/>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Human nature, with its capacity for denial and skepticism</a:t>
          </a:r>
        </a:p>
      </dsp:txBody>
      <dsp:txXfrm>
        <a:off x="2215541" y="399275"/>
        <a:ext cx="1009784" cy="797897"/>
      </dsp:txXfrm>
    </dsp:sp>
    <dsp:sp modelId="{0892F75F-AD5B-4610-A434-BFDA38697362}">
      <dsp:nvSpPr>
        <dsp:cNvPr id="0" name=""/>
        <dsp:cNvSpPr/>
      </dsp:nvSpPr>
      <dsp:spPr>
        <a:xfrm rot="16200000">
          <a:off x="2759674" y="1629801"/>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FEC2AA-9008-413D-B59E-849B02A63F64}">
      <dsp:nvSpPr>
        <dsp:cNvPr id="0" name=""/>
        <dsp:cNvSpPr/>
      </dsp:nvSpPr>
      <dsp:spPr>
        <a:xfrm>
          <a:off x="3546983" y="104673"/>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Organizational structures that focus employees on narrow functional goals</a:t>
          </a:r>
        </a:p>
      </dsp:txBody>
      <dsp:txXfrm>
        <a:off x="3571807" y="129497"/>
        <a:ext cx="1009784" cy="797897"/>
      </dsp:txXfrm>
    </dsp:sp>
    <dsp:sp modelId="{77B5A312-4F68-4E2A-B942-32F494590ED1}">
      <dsp:nvSpPr>
        <dsp:cNvPr id="0" name=""/>
        <dsp:cNvSpPr/>
      </dsp:nvSpPr>
      <dsp:spPr>
        <a:xfrm rot="17550000">
          <a:off x="3611936" y="1799327"/>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503DDD-6334-439C-A77E-8C093CEF891E}">
      <dsp:nvSpPr>
        <dsp:cNvPr id="0" name=""/>
        <dsp:cNvSpPr/>
      </dsp:nvSpPr>
      <dsp:spPr>
        <a:xfrm>
          <a:off x="4903249" y="374451"/>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A kill-the-messenger-of-bad-news, low-candor, low-confrontation attitudes</a:t>
          </a:r>
        </a:p>
      </dsp:txBody>
      <dsp:txXfrm>
        <a:off x="4928073" y="399275"/>
        <a:ext cx="1009784" cy="797897"/>
      </dsp:txXfrm>
    </dsp:sp>
    <dsp:sp modelId="{F733644F-CFF2-409D-AF15-1D03E0CA4748}">
      <dsp:nvSpPr>
        <dsp:cNvPr id="0" name=""/>
        <dsp:cNvSpPr/>
      </dsp:nvSpPr>
      <dsp:spPr>
        <a:xfrm rot="18900000">
          <a:off x="4334448" y="2282094"/>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6C4A1E-883A-4492-BC3D-753B901144E8}">
      <dsp:nvSpPr>
        <dsp:cNvPr id="0" name=""/>
        <dsp:cNvSpPr/>
      </dsp:nvSpPr>
      <dsp:spPr>
        <a:xfrm>
          <a:off x="6053036" y="1142714"/>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Failure of senior management to act as role models</a:t>
          </a:r>
        </a:p>
      </dsp:txBody>
      <dsp:txXfrm>
        <a:off x="6077860" y="1167538"/>
        <a:ext cx="1009784" cy="797897"/>
      </dsp:txXfrm>
    </dsp:sp>
    <dsp:sp modelId="{208D8EB0-3213-4D22-AD18-BEC07C7A8DF3}">
      <dsp:nvSpPr>
        <dsp:cNvPr id="0" name=""/>
        <dsp:cNvSpPr/>
      </dsp:nvSpPr>
      <dsp:spPr>
        <a:xfrm rot="20250000">
          <a:off x="4817216" y="3004607"/>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BB80C3-B175-4F80-A2FE-9C5DC3AAF06A}">
      <dsp:nvSpPr>
        <dsp:cNvPr id="0" name=""/>
        <dsp:cNvSpPr/>
      </dsp:nvSpPr>
      <dsp:spPr>
        <a:xfrm>
          <a:off x="6821299" y="2292500"/>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b="1" kern="1200" dirty="0"/>
            <a:t>Scarcity of resources</a:t>
          </a:r>
        </a:p>
      </dsp:txBody>
      <dsp:txXfrm>
        <a:off x="6846123" y="2317324"/>
        <a:ext cx="1009784" cy="797897"/>
      </dsp:txXfrm>
    </dsp:sp>
    <dsp:sp modelId="{DDBB1830-9737-48AB-891C-E29B2870432F}">
      <dsp:nvSpPr>
        <dsp:cNvPr id="0" name=""/>
        <dsp:cNvSpPr/>
      </dsp:nvSpPr>
      <dsp:spPr>
        <a:xfrm>
          <a:off x="4986742" y="3856869"/>
          <a:ext cx="2634051" cy="43134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3B7176-4AD8-4752-A653-227A9D611421}">
      <dsp:nvSpPr>
        <dsp:cNvPr id="0" name=""/>
        <dsp:cNvSpPr/>
      </dsp:nvSpPr>
      <dsp:spPr>
        <a:xfrm>
          <a:off x="7091077" y="3648766"/>
          <a:ext cx="1059432" cy="84754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sz="1000" kern="1200" dirty="0"/>
            <a:t>Low priority of security in operational activity</a:t>
          </a:r>
        </a:p>
      </dsp:txBody>
      <dsp:txXfrm>
        <a:off x="7115901" y="3673590"/>
        <a:ext cx="1009784" cy="7978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C4F9A-0549-45EF-B9B3-84E5EAC55023}">
      <dsp:nvSpPr>
        <dsp:cNvPr id="0" name=""/>
        <dsp:cNvSpPr/>
      </dsp:nvSpPr>
      <dsp:spPr>
        <a:xfrm>
          <a:off x="3278" y="29928"/>
          <a:ext cx="2591129" cy="507556"/>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t>Natural and Man-Made Unintentional Events</a:t>
          </a:r>
        </a:p>
      </dsp:txBody>
      <dsp:txXfrm>
        <a:off x="3278" y="29928"/>
        <a:ext cx="2591129" cy="507556"/>
      </dsp:txXfrm>
    </dsp:sp>
    <dsp:sp modelId="{98D5D21B-1DBB-4076-95FA-D97F3F78CFC4}">
      <dsp:nvSpPr>
        <dsp:cNvPr id="0" name=""/>
        <dsp:cNvSpPr/>
      </dsp:nvSpPr>
      <dsp:spPr>
        <a:xfrm>
          <a:off x="3278" y="537484"/>
          <a:ext cx="2591129" cy="470742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latin typeface="Gill Sans"/>
              <a:cs typeface="Gill Sans"/>
            </a:rPr>
            <a:t>Drought</a:t>
          </a:r>
        </a:p>
        <a:p>
          <a:pPr marL="114300" lvl="1" indent="-114300" algn="l" defTabSz="666750">
            <a:lnSpc>
              <a:spcPct val="90000"/>
            </a:lnSpc>
            <a:spcBef>
              <a:spcPct val="0"/>
            </a:spcBef>
            <a:spcAft>
              <a:spcPct val="15000"/>
            </a:spcAft>
            <a:buChar char="•"/>
          </a:pPr>
          <a:r>
            <a:rPr lang="en-US" sz="1500" b="0" kern="1200" dirty="0">
              <a:latin typeface="Gill Sans"/>
              <a:cs typeface="Gill Sans"/>
            </a:rPr>
            <a:t>Wildfire</a:t>
          </a:r>
        </a:p>
        <a:p>
          <a:pPr marL="114300" lvl="1" indent="-114300" algn="l" defTabSz="666750">
            <a:lnSpc>
              <a:spcPct val="90000"/>
            </a:lnSpc>
            <a:spcBef>
              <a:spcPct val="0"/>
            </a:spcBef>
            <a:spcAft>
              <a:spcPct val="15000"/>
            </a:spcAft>
            <a:buChar char="•"/>
          </a:pPr>
          <a:r>
            <a:rPr lang="en-US" sz="1500" b="0" kern="1200" dirty="0">
              <a:latin typeface="Gill Sans"/>
              <a:cs typeface="Gill Sans"/>
            </a:rPr>
            <a:t>Avalanche</a:t>
          </a:r>
        </a:p>
        <a:p>
          <a:pPr marL="114300" lvl="1" indent="-114300" algn="l" defTabSz="666750">
            <a:lnSpc>
              <a:spcPct val="90000"/>
            </a:lnSpc>
            <a:spcBef>
              <a:spcPct val="0"/>
            </a:spcBef>
            <a:spcAft>
              <a:spcPct val="15000"/>
            </a:spcAft>
            <a:buChar char="•"/>
          </a:pPr>
          <a:r>
            <a:rPr lang="en-US" sz="1500" b="0" kern="1200" dirty="0">
              <a:latin typeface="Gill Sans"/>
              <a:cs typeface="Gill Sans"/>
            </a:rPr>
            <a:t>Winter storms</a:t>
          </a:r>
        </a:p>
        <a:p>
          <a:pPr marL="114300" lvl="1" indent="-114300" algn="l" defTabSz="666750">
            <a:lnSpc>
              <a:spcPct val="90000"/>
            </a:lnSpc>
            <a:spcBef>
              <a:spcPct val="0"/>
            </a:spcBef>
            <a:spcAft>
              <a:spcPct val="15000"/>
            </a:spcAft>
            <a:buChar char="•"/>
          </a:pPr>
          <a:r>
            <a:rPr lang="en-US" sz="1500" b="0" kern="1200" dirty="0">
              <a:latin typeface="Gill Sans"/>
              <a:cs typeface="Gill Sans"/>
            </a:rPr>
            <a:t>Tsunami</a:t>
          </a:r>
        </a:p>
        <a:p>
          <a:pPr marL="114300" lvl="1" indent="-114300" algn="l" defTabSz="666750">
            <a:lnSpc>
              <a:spcPct val="90000"/>
            </a:lnSpc>
            <a:spcBef>
              <a:spcPct val="0"/>
            </a:spcBef>
            <a:spcAft>
              <a:spcPct val="15000"/>
            </a:spcAft>
            <a:buChar char="•"/>
          </a:pPr>
          <a:r>
            <a:rPr lang="en-US" sz="1500" b="0" kern="1200" dirty="0">
              <a:latin typeface="Gill Sans"/>
              <a:cs typeface="Gill Sans"/>
            </a:rPr>
            <a:t>Hurricane</a:t>
          </a:r>
        </a:p>
        <a:p>
          <a:pPr marL="114300" lvl="1" indent="-114300" algn="l" defTabSz="666750">
            <a:lnSpc>
              <a:spcPct val="90000"/>
            </a:lnSpc>
            <a:spcBef>
              <a:spcPct val="0"/>
            </a:spcBef>
            <a:spcAft>
              <a:spcPct val="15000"/>
            </a:spcAft>
            <a:buChar char="•"/>
          </a:pPr>
          <a:r>
            <a:rPr lang="en-US" sz="1500" b="0" kern="1200">
              <a:latin typeface="Gill Sans"/>
              <a:cs typeface="Gill Sans"/>
            </a:rPr>
            <a:t>Pandemic</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dirty="0">
              <a:latin typeface="Gill Sans"/>
              <a:cs typeface="Gill Sans"/>
            </a:rPr>
            <a:t>Heat wave</a:t>
          </a:r>
        </a:p>
        <a:p>
          <a:pPr marL="114300" lvl="1" indent="-114300" algn="l" defTabSz="666750">
            <a:lnSpc>
              <a:spcPct val="90000"/>
            </a:lnSpc>
            <a:spcBef>
              <a:spcPct val="0"/>
            </a:spcBef>
            <a:spcAft>
              <a:spcPct val="15000"/>
            </a:spcAft>
            <a:buChar char="•"/>
          </a:pPr>
          <a:r>
            <a:rPr lang="en-US" sz="1500" b="0" kern="1200" dirty="0">
              <a:latin typeface="Gill Sans"/>
              <a:cs typeface="Gill Sans"/>
            </a:rPr>
            <a:t>Extreme cold</a:t>
          </a:r>
        </a:p>
        <a:p>
          <a:pPr marL="114300" lvl="1" indent="-114300" algn="l" defTabSz="666750">
            <a:lnSpc>
              <a:spcPct val="90000"/>
            </a:lnSpc>
            <a:spcBef>
              <a:spcPct val="0"/>
            </a:spcBef>
            <a:spcAft>
              <a:spcPct val="15000"/>
            </a:spcAft>
            <a:buChar char="•"/>
          </a:pPr>
          <a:r>
            <a:rPr lang="en-US" sz="1500" b="0" kern="1200" dirty="0">
              <a:latin typeface="Gill Sans"/>
              <a:cs typeface="Gill Sans"/>
            </a:rPr>
            <a:t>Flood</a:t>
          </a:r>
        </a:p>
        <a:p>
          <a:pPr marL="114300" lvl="1" indent="-114300" algn="l" defTabSz="666750">
            <a:lnSpc>
              <a:spcPct val="90000"/>
            </a:lnSpc>
            <a:spcBef>
              <a:spcPct val="0"/>
            </a:spcBef>
            <a:spcAft>
              <a:spcPct val="15000"/>
            </a:spcAft>
            <a:buChar char="•"/>
          </a:pPr>
          <a:r>
            <a:rPr lang="en-US" sz="1500" b="0" kern="1200">
              <a:latin typeface="Gill Sans"/>
              <a:cs typeface="Gill Sans"/>
            </a:rPr>
            <a:t>Earthquake</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a:latin typeface="Gill Sans"/>
              <a:cs typeface="Gill Sans"/>
            </a:rPr>
            <a:t>Volcanic eruption</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a:latin typeface="Gill Sans"/>
              <a:cs typeface="Gill Sans"/>
            </a:rPr>
            <a:t>Tornado</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a:latin typeface="Gill Sans"/>
              <a:cs typeface="Gill Sans"/>
            </a:rPr>
            <a:t>Landslide</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a:latin typeface="Gill Sans"/>
              <a:cs typeface="Gill Sans"/>
            </a:rPr>
            <a:t>Lightning  storm</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dirty="0">
              <a:latin typeface="Gill Sans"/>
              <a:cs typeface="Gill Sans"/>
            </a:rPr>
            <a:t>Meteorite</a:t>
          </a:r>
        </a:p>
        <a:p>
          <a:pPr marL="114300" lvl="1" indent="-114300" algn="l" defTabSz="666750">
            <a:lnSpc>
              <a:spcPct val="90000"/>
            </a:lnSpc>
            <a:spcBef>
              <a:spcPct val="0"/>
            </a:spcBef>
            <a:spcAft>
              <a:spcPct val="15000"/>
            </a:spcAft>
            <a:buChar char="•"/>
          </a:pPr>
          <a:r>
            <a:rPr lang="en-US" sz="1500" b="0" kern="1200" dirty="0">
              <a:latin typeface="Gill Sans"/>
              <a:cs typeface="Gill Sans"/>
            </a:rPr>
            <a:t>Equipment and hardware failure/human error</a:t>
          </a:r>
        </a:p>
      </dsp:txBody>
      <dsp:txXfrm>
        <a:off x="3278" y="537484"/>
        <a:ext cx="2591129" cy="4707420"/>
      </dsp:txXfrm>
    </dsp:sp>
    <dsp:sp modelId="{C67F007B-B9EF-4FED-AF78-CB4B52342862}">
      <dsp:nvSpPr>
        <dsp:cNvPr id="0" name=""/>
        <dsp:cNvSpPr/>
      </dsp:nvSpPr>
      <dsp:spPr>
        <a:xfrm>
          <a:off x="2990254" y="29928"/>
          <a:ext cx="2761884" cy="507556"/>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t>Combined Effects</a:t>
          </a:r>
        </a:p>
      </dsp:txBody>
      <dsp:txXfrm>
        <a:off x="2990254" y="29928"/>
        <a:ext cx="2761884" cy="507556"/>
      </dsp:txXfrm>
    </dsp:sp>
    <dsp:sp modelId="{72D59FCD-AEF2-4ED8-987A-AA96C6440D37}">
      <dsp:nvSpPr>
        <dsp:cNvPr id="0" name=""/>
        <dsp:cNvSpPr/>
      </dsp:nvSpPr>
      <dsp:spPr>
        <a:xfrm>
          <a:off x="2957165" y="561115"/>
          <a:ext cx="2828062" cy="470742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latin typeface="Gill Sans"/>
              <a:cs typeface="Gill Sans"/>
            </a:rPr>
            <a:t>Hazardous material release</a:t>
          </a:r>
        </a:p>
        <a:p>
          <a:pPr marL="114300" lvl="1" indent="-114300" algn="l" defTabSz="666750">
            <a:lnSpc>
              <a:spcPct val="90000"/>
            </a:lnSpc>
            <a:spcBef>
              <a:spcPct val="0"/>
            </a:spcBef>
            <a:spcAft>
              <a:spcPct val="15000"/>
            </a:spcAft>
            <a:buChar char="•"/>
          </a:pPr>
          <a:r>
            <a:rPr lang="en-US" sz="1500" b="0" kern="1200" dirty="0">
              <a:latin typeface="Gill Sans"/>
              <a:cs typeface="Gill Sans"/>
            </a:rPr>
            <a:t>Explosion or fire</a:t>
          </a:r>
        </a:p>
        <a:p>
          <a:pPr marL="114300" lvl="1" indent="-114300" algn="l" defTabSz="666750">
            <a:lnSpc>
              <a:spcPct val="90000"/>
            </a:lnSpc>
            <a:spcBef>
              <a:spcPct val="0"/>
            </a:spcBef>
            <a:spcAft>
              <a:spcPct val="15000"/>
            </a:spcAft>
            <a:buChar char="•"/>
          </a:pPr>
          <a:r>
            <a:rPr lang="en-US" sz="1500" b="0" kern="1200" dirty="0">
              <a:latin typeface="Gill Sans"/>
              <a:cs typeface="Gill Sans"/>
            </a:rPr>
            <a:t>Transportation accident</a:t>
          </a:r>
        </a:p>
        <a:p>
          <a:pPr marL="114300" lvl="1" indent="-114300" algn="l" defTabSz="666750">
            <a:lnSpc>
              <a:spcPct val="90000"/>
            </a:lnSpc>
            <a:spcBef>
              <a:spcPct val="0"/>
            </a:spcBef>
            <a:spcAft>
              <a:spcPct val="15000"/>
            </a:spcAft>
            <a:buChar char="•"/>
          </a:pPr>
          <a:r>
            <a:rPr lang="en-US" sz="1500" b="0" kern="1200" dirty="0">
              <a:latin typeface="Gill Sans"/>
              <a:cs typeface="Gill Sans"/>
            </a:rPr>
            <a:t>Building or structure collapse</a:t>
          </a:r>
        </a:p>
        <a:p>
          <a:pPr marL="114300" lvl="1" indent="-114300" algn="l" defTabSz="666750">
            <a:lnSpc>
              <a:spcPct val="90000"/>
            </a:lnSpc>
            <a:spcBef>
              <a:spcPct val="0"/>
            </a:spcBef>
            <a:spcAft>
              <a:spcPct val="15000"/>
            </a:spcAft>
            <a:buChar char="•"/>
          </a:pPr>
          <a:r>
            <a:rPr lang="en-US" sz="1500" b="0" kern="1200">
              <a:latin typeface="Gill Sans"/>
              <a:cs typeface="Gill Sans"/>
            </a:rPr>
            <a:t>Power or utility failure</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dirty="0">
              <a:latin typeface="Gill Sans"/>
              <a:cs typeface="Gill Sans"/>
            </a:rPr>
            <a:t>Extreme air pollution</a:t>
          </a:r>
        </a:p>
        <a:p>
          <a:pPr marL="114300" lvl="1" indent="-114300" algn="l" defTabSz="666750">
            <a:lnSpc>
              <a:spcPct val="90000"/>
            </a:lnSpc>
            <a:spcBef>
              <a:spcPct val="0"/>
            </a:spcBef>
            <a:spcAft>
              <a:spcPct val="15000"/>
            </a:spcAft>
            <a:buChar char="•"/>
          </a:pPr>
          <a:r>
            <a:rPr lang="en-US" sz="1500" b="0" i="0" u="none" kern="1200" dirty="0">
              <a:latin typeface="Gill Sans"/>
              <a:cs typeface="Gill Sans"/>
            </a:rPr>
            <a:t>Industrial accidents</a:t>
          </a:r>
          <a:endParaRPr lang="en-US" sz="1500" b="0" i="1" u="none"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a:latin typeface="Gill Sans"/>
              <a:cs typeface="Gill Sans"/>
            </a:rPr>
            <a:t>Dam or levee failure</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a:latin typeface="Gill Sans"/>
              <a:cs typeface="Gill Sans"/>
            </a:rPr>
            <a:t>Fuel, resource, medication and other shortages</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dirty="0">
              <a:latin typeface="Gill Sans"/>
              <a:cs typeface="Gill Sans"/>
            </a:rPr>
            <a:t>Industrial collapse</a:t>
          </a:r>
        </a:p>
        <a:p>
          <a:pPr marL="114300" lvl="1" indent="-114300" algn="l" defTabSz="666750">
            <a:lnSpc>
              <a:spcPct val="90000"/>
            </a:lnSpc>
            <a:spcBef>
              <a:spcPct val="0"/>
            </a:spcBef>
            <a:spcAft>
              <a:spcPct val="15000"/>
            </a:spcAft>
            <a:buChar char="•"/>
          </a:pPr>
          <a:r>
            <a:rPr lang="en-US" sz="1500" b="0" kern="1200" dirty="0">
              <a:latin typeface="Gill Sans"/>
              <a:cs typeface="Gill Sans"/>
            </a:rPr>
            <a:t>Communication and supply line disruption</a:t>
          </a:r>
        </a:p>
      </dsp:txBody>
      <dsp:txXfrm>
        <a:off x="2957165" y="561115"/>
        <a:ext cx="2828062" cy="4707420"/>
      </dsp:txXfrm>
    </dsp:sp>
    <dsp:sp modelId="{04F97414-9DA4-4F88-8D1C-D1A34EE9AF5C}">
      <dsp:nvSpPr>
        <dsp:cNvPr id="0" name=""/>
        <dsp:cNvSpPr/>
      </dsp:nvSpPr>
      <dsp:spPr>
        <a:xfrm>
          <a:off x="6147986" y="29928"/>
          <a:ext cx="2591129" cy="507556"/>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dirty="0"/>
            <a:t>Man-Made and Intentional (Malicious) Events</a:t>
          </a:r>
        </a:p>
      </dsp:txBody>
      <dsp:txXfrm>
        <a:off x="6147986" y="29928"/>
        <a:ext cx="2591129" cy="507556"/>
      </dsp:txXfrm>
    </dsp:sp>
    <dsp:sp modelId="{AAB84AE8-88A8-4C87-9254-12A213040824}">
      <dsp:nvSpPr>
        <dsp:cNvPr id="0" name=""/>
        <dsp:cNvSpPr/>
      </dsp:nvSpPr>
      <dsp:spPr>
        <a:xfrm>
          <a:off x="6147986" y="537484"/>
          <a:ext cx="2591129" cy="470742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u="none" kern="1200" dirty="0">
              <a:latin typeface="Gill Sans"/>
              <a:cs typeface="Gill Sans"/>
            </a:rPr>
            <a:t>Terrorism, sabotage, insider threat (nuclear, radiological</a:t>
          </a:r>
          <a:r>
            <a:rPr lang="en-US" sz="1500" b="0" u="none" kern="1200" dirty="0">
              <a:latin typeface="Gill Sans"/>
              <a:cs typeface="Gill Sans"/>
            </a:rPr>
            <a:t>, chemical, biological, ecological, agricultural, cyber, conventional)</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dirty="0">
              <a:latin typeface="Gill Sans"/>
              <a:cs typeface="Gill Sans"/>
            </a:rPr>
            <a:t>Hostage taking</a:t>
          </a:r>
        </a:p>
        <a:p>
          <a:pPr marL="114300" lvl="1" indent="-114300" algn="l" defTabSz="666750">
            <a:lnSpc>
              <a:spcPct val="90000"/>
            </a:lnSpc>
            <a:spcBef>
              <a:spcPct val="0"/>
            </a:spcBef>
            <a:spcAft>
              <a:spcPct val="15000"/>
            </a:spcAft>
            <a:buChar char="•"/>
          </a:pPr>
          <a:r>
            <a:rPr lang="en-US" sz="1500" b="0" kern="1200" dirty="0">
              <a:latin typeface="Gill Sans"/>
              <a:cs typeface="Gill Sans"/>
            </a:rPr>
            <a:t>Civil unrest and riots</a:t>
          </a:r>
        </a:p>
        <a:p>
          <a:pPr marL="114300" lvl="1" indent="-114300" algn="l" defTabSz="666750">
            <a:lnSpc>
              <a:spcPct val="90000"/>
            </a:lnSpc>
            <a:spcBef>
              <a:spcPct val="0"/>
            </a:spcBef>
            <a:spcAft>
              <a:spcPct val="15000"/>
            </a:spcAft>
            <a:buChar char="•"/>
          </a:pPr>
          <a:r>
            <a:rPr lang="en-US" sz="1500" b="0" kern="1200">
              <a:latin typeface="Gill Sans"/>
              <a:cs typeface="Gill Sans"/>
            </a:rPr>
            <a:t>Crime and violence</a:t>
          </a:r>
          <a:endParaRPr lang="en-US" sz="1500" b="0" kern="1200" dirty="0">
            <a:latin typeface="Gill Sans"/>
            <a:cs typeface="Gill Sans"/>
          </a:endParaRPr>
        </a:p>
        <a:p>
          <a:pPr marL="114300" lvl="1" indent="-114300" algn="l" defTabSz="666750">
            <a:lnSpc>
              <a:spcPct val="90000"/>
            </a:lnSpc>
            <a:spcBef>
              <a:spcPct val="0"/>
            </a:spcBef>
            <a:spcAft>
              <a:spcPct val="15000"/>
            </a:spcAft>
            <a:buChar char="•"/>
          </a:pPr>
          <a:r>
            <a:rPr lang="en-US" sz="1500" b="0" kern="1200" dirty="0">
              <a:latin typeface="Gill Sans"/>
              <a:cs typeface="Gill Sans"/>
            </a:rPr>
            <a:t>Arson</a:t>
          </a:r>
        </a:p>
        <a:p>
          <a:pPr marL="114300" lvl="1" indent="-114300" algn="l" defTabSz="666750">
            <a:lnSpc>
              <a:spcPct val="90000"/>
            </a:lnSpc>
            <a:spcBef>
              <a:spcPct val="0"/>
            </a:spcBef>
            <a:spcAft>
              <a:spcPct val="15000"/>
            </a:spcAft>
            <a:buChar char="•"/>
          </a:pPr>
          <a:r>
            <a:rPr lang="en-US" sz="1500" b="0" kern="1200" dirty="0">
              <a:latin typeface="Gill Sans"/>
              <a:cs typeface="Gill Sans"/>
            </a:rPr>
            <a:t>Mass casualty events</a:t>
          </a:r>
        </a:p>
        <a:p>
          <a:pPr marL="114300" lvl="1" indent="-114300" algn="l" defTabSz="666750">
            <a:lnSpc>
              <a:spcPct val="90000"/>
            </a:lnSpc>
            <a:spcBef>
              <a:spcPct val="0"/>
            </a:spcBef>
            <a:spcAft>
              <a:spcPct val="15000"/>
            </a:spcAft>
            <a:buChar char="•"/>
          </a:pPr>
          <a:r>
            <a:rPr lang="en-US" sz="1500" b="0" kern="1200" dirty="0">
              <a:latin typeface="Gill Sans"/>
              <a:cs typeface="Gill Sans"/>
            </a:rPr>
            <a:t>Hijacking</a:t>
          </a:r>
        </a:p>
        <a:p>
          <a:pPr marL="114300" lvl="1" indent="-114300" algn="l" defTabSz="666750">
            <a:lnSpc>
              <a:spcPct val="90000"/>
            </a:lnSpc>
            <a:spcBef>
              <a:spcPct val="0"/>
            </a:spcBef>
            <a:spcAft>
              <a:spcPct val="15000"/>
            </a:spcAft>
            <a:buChar char="•"/>
          </a:pPr>
          <a:r>
            <a:rPr lang="en-US" sz="1500" b="0" i="0" u="none" kern="1200" dirty="0">
              <a:latin typeface="Gill Sans"/>
              <a:cs typeface="Gill Sans"/>
            </a:rPr>
            <a:t>War</a:t>
          </a:r>
        </a:p>
      </dsp:txBody>
      <dsp:txXfrm>
        <a:off x="6147986" y="537484"/>
        <a:ext cx="2591129" cy="470742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941" tIns="46471" rIns="92941" bIns="46471" numCol="1" anchor="t" anchorCtr="0" compatLnSpc="1">
            <a:prstTxWarp prst="textNoShape">
              <a:avLst/>
            </a:prstTxWarp>
          </a:bodyPr>
          <a:lstStyle>
            <a:lvl1pPr algn="l" defTabSz="928688">
              <a:spcBef>
                <a:spcPct val="0"/>
              </a:spcBef>
              <a:defRPr sz="1200" b="0" smtClean="0">
                <a:latin typeface="Times New Roman" pitchFamily="18" charset="0"/>
              </a:defRPr>
            </a:lvl1pPr>
          </a:lstStyle>
          <a:p>
            <a:pPr>
              <a:defRPr/>
            </a:pPr>
            <a:endParaRPr lang="en-US"/>
          </a:p>
        </p:txBody>
      </p:sp>
      <p:sp>
        <p:nvSpPr>
          <p:cNvPr id="62467" name="Rectangle 3"/>
          <p:cNvSpPr>
            <a:spLocks noGrp="1" noChangeArrowheads="1"/>
          </p:cNvSpPr>
          <p:nvPr>
            <p:ph type="dt" sz="quarter" idx="1"/>
          </p:nvPr>
        </p:nvSpPr>
        <p:spPr bwMode="auto">
          <a:xfrm>
            <a:off x="3972560" y="0"/>
            <a:ext cx="3037840" cy="465138"/>
          </a:xfrm>
          <a:prstGeom prst="rect">
            <a:avLst/>
          </a:prstGeom>
          <a:noFill/>
          <a:ln w="9525">
            <a:noFill/>
            <a:miter lim="800000"/>
            <a:headEnd/>
            <a:tailEnd/>
          </a:ln>
          <a:effectLst/>
        </p:spPr>
        <p:txBody>
          <a:bodyPr vert="horz" wrap="square" lIns="92941" tIns="46471" rIns="92941" bIns="46471" numCol="1" anchor="t" anchorCtr="0" compatLnSpc="1">
            <a:prstTxWarp prst="textNoShape">
              <a:avLst/>
            </a:prstTxWarp>
          </a:bodyPr>
          <a:lstStyle>
            <a:lvl1pPr algn="r" defTabSz="928688">
              <a:spcBef>
                <a:spcPct val="0"/>
              </a:spcBef>
              <a:defRPr sz="1200" b="0" smtClean="0">
                <a:latin typeface="Times New Roman" pitchFamily="18" charset="0"/>
              </a:defRPr>
            </a:lvl1pPr>
          </a:lstStyle>
          <a:p>
            <a:pPr>
              <a:defRPr/>
            </a:pPr>
            <a:endParaRPr lang="en-US"/>
          </a:p>
        </p:txBody>
      </p:sp>
      <p:sp>
        <p:nvSpPr>
          <p:cNvPr id="62468" name="Rectangle 4"/>
          <p:cNvSpPr>
            <a:spLocks noGrp="1" noChangeArrowheads="1"/>
          </p:cNvSpPr>
          <p:nvPr>
            <p:ph type="ftr" sz="quarter" idx="2"/>
          </p:nvPr>
        </p:nvSpPr>
        <p:spPr bwMode="auto">
          <a:xfrm>
            <a:off x="0" y="8831264"/>
            <a:ext cx="3037840" cy="465137"/>
          </a:xfrm>
          <a:prstGeom prst="rect">
            <a:avLst/>
          </a:prstGeom>
          <a:noFill/>
          <a:ln w="9525">
            <a:noFill/>
            <a:miter lim="800000"/>
            <a:headEnd/>
            <a:tailEnd/>
          </a:ln>
          <a:effectLst/>
        </p:spPr>
        <p:txBody>
          <a:bodyPr vert="horz" wrap="square" lIns="92941" tIns="46471" rIns="92941" bIns="46471" numCol="1" anchor="b" anchorCtr="0" compatLnSpc="1">
            <a:prstTxWarp prst="textNoShape">
              <a:avLst/>
            </a:prstTxWarp>
          </a:bodyPr>
          <a:lstStyle>
            <a:lvl1pPr algn="l" defTabSz="928688">
              <a:spcBef>
                <a:spcPct val="0"/>
              </a:spcBef>
              <a:defRPr sz="1200" b="0" smtClean="0">
                <a:latin typeface="Times New Roman" pitchFamily="18" charset="0"/>
              </a:defRPr>
            </a:lvl1pPr>
          </a:lstStyle>
          <a:p>
            <a:pPr>
              <a:defRPr/>
            </a:pPr>
            <a:endParaRPr lang="en-US"/>
          </a:p>
        </p:txBody>
      </p:sp>
    </p:spTree>
    <p:extLst>
      <p:ext uri="{BB962C8B-B14F-4D97-AF65-F5344CB8AC3E}">
        <p14:creationId xmlns:p14="http://schemas.microsoft.com/office/powerpoint/2010/main" val="10286453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2941" tIns="46471" rIns="92941" bIns="46471" numCol="1" anchor="t" anchorCtr="0" compatLnSpc="1">
            <a:prstTxWarp prst="textNoShape">
              <a:avLst/>
            </a:prstTxWarp>
          </a:bodyPr>
          <a:lstStyle>
            <a:lvl1pPr algn="l" defTabSz="928688" eaLnBrk="1" hangingPunct="1">
              <a:spcBef>
                <a:spcPct val="0"/>
              </a:spcBef>
              <a:defRPr sz="1200" b="0" smtClean="0"/>
            </a:lvl1pPr>
          </a:lstStyle>
          <a:p>
            <a:pPr>
              <a:defRPr/>
            </a:pPr>
            <a:endParaRPr lang="en-US"/>
          </a:p>
        </p:txBody>
      </p:sp>
      <p:sp>
        <p:nvSpPr>
          <p:cNvPr id="12291" name="Rectangle 3"/>
          <p:cNvSpPr>
            <a:spLocks noGrp="1" noChangeArrowheads="1"/>
          </p:cNvSpPr>
          <p:nvPr>
            <p:ph type="dt" idx="1"/>
          </p:nvPr>
        </p:nvSpPr>
        <p:spPr bwMode="auto">
          <a:xfrm>
            <a:off x="3970938" y="0"/>
            <a:ext cx="3037840" cy="465138"/>
          </a:xfrm>
          <a:prstGeom prst="rect">
            <a:avLst/>
          </a:prstGeom>
          <a:noFill/>
          <a:ln w="9525">
            <a:noFill/>
            <a:miter lim="800000"/>
            <a:headEnd/>
            <a:tailEnd/>
          </a:ln>
          <a:effectLst/>
        </p:spPr>
        <p:txBody>
          <a:bodyPr vert="horz" wrap="square" lIns="92941" tIns="46471" rIns="92941" bIns="46471" numCol="1" anchor="t" anchorCtr="0" compatLnSpc="1">
            <a:prstTxWarp prst="textNoShape">
              <a:avLst/>
            </a:prstTxWarp>
          </a:bodyPr>
          <a:lstStyle>
            <a:lvl1pPr algn="r" defTabSz="928688" eaLnBrk="1" hangingPunct="1">
              <a:spcBef>
                <a:spcPct val="0"/>
              </a:spcBef>
              <a:defRPr sz="1200" b="0" smtClean="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81100" y="696913"/>
            <a:ext cx="4649788" cy="3487737"/>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2941" tIns="46471" rIns="92941" bIns="4647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829675"/>
            <a:ext cx="3037840" cy="465138"/>
          </a:xfrm>
          <a:prstGeom prst="rect">
            <a:avLst/>
          </a:prstGeom>
          <a:noFill/>
          <a:ln w="9525">
            <a:noFill/>
            <a:miter lim="800000"/>
            <a:headEnd/>
            <a:tailEnd/>
          </a:ln>
          <a:effectLst/>
        </p:spPr>
        <p:txBody>
          <a:bodyPr vert="horz" wrap="square" lIns="92941" tIns="46471" rIns="92941" bIns="46471" numCol="1" anchor="b" anchorCtr="0" compatLnSpc="1">
            <a:prstTxWarp prst="textNoShape">
              <a:avLst/>
            </a:prstTxWarp>
          </a:bodyPr>
          <a:lstStyle>
            <a:lvl1pPr algn="l" defTabSz="928688" eaLnBrk="1" hangingPunct="1">
              <a:spcBef>
                <a:spcPct val="0"/>
              </a:spcBef>
              <a:defRPr sz="1200" b="0" smtClean="0"/>
            </a:lvl1pPr>
          </a:lstStyle>
          <a:p>
            <a:pPr>
              <a:defRPr/>
            </a:pPr>
            <a:endParaRPr lang="en-US"/>
          </a:p>
        </p:txBody>
      </p:sp>
      <p:sp>
        <p:nvSpPr>
          <p:cNvPr id="12295" name="Rectangle 7"/>
          <p:cNvSpPr>
            <a:spLocks noGrp="1" noChangeArrowheads="1"/>
          </p:cNvSpPr>
          <p:nvPr>
            <p:ph type="sldNum" sz="quarter" idx="5"/>
          </p:nvPr>
        </p:nvSpPr>
        <p:spPr bwMode="auto">
          <a:xfrm>
            <a:off x="3970938" y="8829675"/>
            <a:ext cx="3037840" cy="465138"/>
          </a:xfrm>
          <a:prstGeom prst="rect">
            <a:avLst/>
          </a:prstGeom>
          <a:noFill/>
          <a:ln w="9525">
            <a:noFill/>
            <a:miter lim="800000"/>
            <a:headEnd/>
            <a:tailEnd/>
          </a:ln>
          <a:effectLst/>
        </p:spPr>
        <p:txBody>
          <a:bodyPr vert="horz" wrap="square" lIns="92941" tIns="46471" rIns="92941" bIns="46471" numCol="1" anchor="b" anchorCtr="0" compatLnSpc="1">
            <a:prstTxWarp prst="textNoShape">
              <a:avLst/>
            </a:prstTxWarp>
          </a:bodyPr>
          <a:lstStyle>
            <a:lvl1pPr algn="r" defTabSz="928688" eaLnBrk="1" hangingPunct="1">
              <a:spcBef>
                <a:spcPct val="0"/>
              </a:spcBef>
              <a:defRPr sz="1200" b="0" smtClean="0"/>
            </a:lvl1pPr>
          </a:lstStyle>
          <a:p>
            <a:pPr>
              <a:defRPr/>
            </a:pPr>
            <a:fld id="{738551D6-04CA-4773-9BB1-8C9D32562BF5}" type="slidenum">
              <a:rPr lang="en-US"/>
              <a:pPr>
                <a:defRPr/>
              </a:pPr>
              <a:t>‹#›</a:t>
            </a:fld>
            <a:endParaRPr lang="en-US"/>
          </a:p>
        </p:txBody>
      </p:sp>
    </p:spTree>
    <p:extLst>
      <p:ext uri="{BB962C8B-B14F-4D97-AF65-F5344CB8AC3E}">
        <p14:creationId xmlns:p14="http://schemas.microsoft.com/office/powerpoint/2010/main" val="165262062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F2F9DB72-FA03-4E14-9B7B-DABAE7201532}" type="slidenum">
              <a:rPr lang="en-US" smtClean="0">
                <a:latin typeface="Arial" pitchFamily="34" charset="0"/>
                <a:cs typeface="Arial" pitchFamily="34" charset="0"/>
              </a:rPr>
              <a:pPr/>
              <a:t>1</a:t>
            </a:fld>
            <a:endParaRPr lang="en-US" dirty="0">
              <a:latin typeface="Arial" pitchFamily="34" charset="0"/>
              <a:cs typeface="Arial" pitchFamily="34" charset="0"/>
            </a:endParaRPr>
          </a:p>
        </p:txBody>
      </p:sp>
      <p:sp>
        <p:nvSpPr>
          <p:cNvPr id="12291" name="Rectangle 2"/>
          <p:cNvSpPr>
            <a:spLocks noGrp="1" noRot="1" noChangeAspect="1" noChangeArrowheads="1" noTextEdit="1"/>
          </p:cNvSpPr>
          <p:nvPr>
            <p:ph type="sldImg"/>
          </p:nvPr>
        </p:nvSpPr>
        <p:spPr>
          <a:xfrm>
            <a:off x="1182688" y="696913"/>
            <a:ext cx="4645025" cy="3484562"/>
          </a:xfrm>
          <a:ln/>
        </p:spPr>
      </p:sp>
      <p:sp>
        <p:nvSpPr>
          <p:cNvPr id="12292" name="Rectangle 3"/>
          <p:cNvSpPr>
            <a:spLocks noGrp="1" noChangeArrowheads="1"/>
          </p:cNvSpPr>
          <p:nvPr>
            <p:ph type="body" idx="1"/>
          </p:nvPr>
        </p:nvSpPr>
        <p:spPr>
          <a:noFill/>
          <a:ln/>
        </p:spPr>
        <p:txBody>
          <a:body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1728843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17</a:t>
            </a:fld>
            <a:endParaRPr lang="en-US"/>
          </a:p>
        </p:txBody>
      </p:sp>
    </p:spTree>
    <p:extLst>
      <p:ext uri="{BB962C8B-B14F-4D97-AF65-F5344CB8AC3E}">
        <p14:creationId xmlns:p14="http://schemas.microsoft.com/office/powerpoint/2010/main" val="187013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18</a:t>
            </a:fld>
            <a:endParaRPr lang="en-US"/>
          </a:p>
        </p:txBody>
      </p:sp>
    </p:spTree>
    <p:extLst>
      <p:ext uri="{BB962C8B-B14F-4D97-AF65-F5344CB8AC3E}">
        <p14:creationId xmlns:p14="http://schemas.microsoft.com/office/powerpoint/2010/main" val="157406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19</a:t>
            </a:fld>
            <a:endParaRPr lang="en-US"/>
          </a:p>
        </p:txBody>
      </p:sp>
    </p:spTree>
    <p:extLst>
      <p:ext uri="{BB962C8B-B14F-4D97-AF65-F5344CB8AC3E}">
        <p14:creationId xmlns:p14="http://schemas.microsoft.com/office/powerpoint/2010/main" val="2797970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20</a:t>
            </a:fld>
            <a:endParaRPr lang="en-US"/>
          </a:p>
        </p:txBody>
      </p:sp>
    </p:spTree>
    <p:extLst>
      <p:ext uri="{BB962C8B-B14F-4D97-AF65-F5344CB8AC3E}">
        <p14:creationId xmlns:p14="http://schemas.microsoft.com/office/powerpoint/2010/main" val="3747726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21</a:t>
            </a:fld>
            <a:endParaRPr lang="en-US"/>
          </a:p>
        </p:txBody>
      </p:sp>
    </p:spTree>
    <p:extLst>
      <p:ext uri="{BB962C8B-B14F-4D97-AF65-F5344CB8AC3E}">
        <p14:creationId xmlns:p14="http://schemas.microsoft.com/office/powerpoint/2010/main" val="384034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22</a:t>
            </a:fld>
            <a:endParaRPr lang="en-US"/>
          </a:p>
        </p:txBody>
      </p:sp>
    </p:spTree>
    <p:extLst>
      <p:ext uri="{BB962C8B-B14F-4D97-AF65-F5344CB8AC3E}">
        <p14:creationId xmlns:p14="http://schemas.microsoft.com/office/powerpoint/2010/main" val="1038968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23</a:t>
            </a:fld>
            <a:endParaRPr lang="en-US"/>
          </a:p>
        </p:txBody>
      </p:sp>
    </p:spTree>
    <p:extLst>
      <p:ext uri="{BB962C8B-B14F-4D97-AF65-F5344CB8AC3E}">
        <p14:creationId xmlns:p14="http://schemas.microsoft.com/office/powerpoint/2010/main" val="837296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7842">
              <a:defRPr sz="1000" b="1">
                <a:solidFill>
                  <a:schemeClr val="tx1"/>
                </a:solidFill>
                <a:latin typeface="Arial" pitchFamily="34" charset="0"/>
                <a:ea typeface="ＭＳ Ｐゴシック" pitchFamily="34" charset="-128"/>
              </a:defRPr>
            </a:lvl1pPr>
            <a:lvl2pPr marL="735884" indent="-283032" defTabSz="897842">
              <a:defRPr sz="1000" b="1">
                <a:solidFill>
                  <a:schemeClr val="tx1"/>
                </a:solidFill>
                <a:latin typeface="Arial" pitchFamily="34" charset="0"/>
                <a:ea typeface="ＭＳ Ｐゴシック" pitchFamily="34" charset="-128"/>
              </a:defRPr>
            </a:lvl2pPr>
            <a:lvl3pPr marL="1132129" indent="-226426" defTabSz="897842">
              <a:defRPr sz="1000" b="1">
                <a:solidFill>
                  <a:schemeClr val="tx1"/>
                </a:solidFill>
                <a:latin typeface="Arial" pitchFamily="34" charset="0"/>
                <a:ea typeface="ＭＳ Ｐゴシック" pitchFamily="34" charset="-128"/>
              </a:defRPr>
            </a:lvl3pPr>
            <a:lvl4pPr marL="1584980" indent="-226426" defTabSz="897842">
              <a:defRPr sz="1000" b="1">
                <a:solidFill>
                  <a:schemeClr val="tx1"/>
                </a:solidFill>
                <a:latin typeface="Arial" pitchFamily="34" charset="0"/>
                <a:ea typeface="ＭＳ Ｐゴシック" pitchFamily="34" charset="-128"/>
              </a:defRPr>
            </a:lvl4pPr>
            <a:lvl5pPr marL="2037832" indent="-226426" defTabSz="897842">
              <a:defRPr sz="1000" b="1">
                <a:solidFill>
                  <a:schemeClr val="tx1"/>
                </a:solidFill>
                <a:latin typeface="Arial" pitchFamily="34" charset="0"/>
                <a:ea typeface="ＭＳ Ｐゴシック" pitchFamily="34" charset="-128"/>
              </a:defRPr>
            </a:lvl5pPr>
            <a:lvl6pPr marL="2490684" indent="-226426" defTabSz="897842" eaLnBrk="0" fontAlgn="base" hangingPunct="0">
              <a:spcBef>
                <a:spcPct val="0"/>
              </a:spcBef>
              <a:spcAft>
                <a:spcPct val="0"/>
              </a:spcAft>
              <a:defRPr sz="1000" b="1">
                <a:solidFill>
                  <a:schemeClr val="tx1"/>
                </a:solidFill>
                <a:latin typeface="Arial" pitchFamily="34" charset="0"/>
                <a:ea typeface="ＭＳ Ｐゴシック" pitchFamily="34" charset="-128"/>
              </a:defRPr>
            </a:lvl6pPr>
            <a:lvl7pPr marL="2943535" indent="-226426" defTabSz="897842" eaLnBrk="0" fontAlgn="base" hangingPunct="0">
              <a:spcBef>
                <a:spcPct val="0"/>
              </a:spcBef>
              <a:spcAft>
                <a:spcPct val="0"/>
              </a:spcAft>
              <a:defRPr sz="1000" b="1">
                <a:solidFill>
                  <a:schemeClr val="tx1"/>
                </a:solidFill>
                <a:latin typeface="Arial" pitchFamily="34" charset="0"/>
                <a:ea typeface="ＭＳ Ｐゴシック" pitchFamily="34" charset="-128"/>
              </a:defRPr>
            </a:lvl7pPr>
            <a:lvl8pPr marL="3396387" indent="-226426" defTabSz="897842" eaLnBrk="0" fontAlgn="base" hangingPunct="0">
              <a:spcBef>
                <a:spcPct val="0"/>
              </a:spcBef>
              <a:spcAft>
                <a:spcPct val="0"/>
              </a:spcAft>
              <a:defRPr sz="1000" b="1">
                <a:solidFill>
                  <a:schemeClr val="tx1"/>
                </a:solidFill>
                <a:latin typeface="Arial" pitchFamily="34" charset="0"/>
                <a:ea typeface="ＭＳ Ｐゴシック" pitchFamily="34" charset="-128"/>
              </a:defRPr>
            </a:lvl8pPr>
            <a:lvl9pPr marL="3849239" indent="-226426" defTabSz="897842" eaLnBrk="0" fontAlgn="base" hangingPunct="0">
              <a:spcBef>
                <a:spcPct val="0"/>
              </a:spcBef>
              <a:spcAft>
                <a:spcPct val="0"/>
              </a:spcAft>
              <a:defRPr sz="1000" b="1">
                <a:solidFill>
                  <a:schemeClr val="tx1"/>
                </a:solidFill>
                <a:latin typeface="Arial" pitchFamily="34" charset="0"/>
                <a:ea typeface="ＭＳ Ｐゴシック" pitchFamily="34" charset="-128"/>
              </a:defRPr>
            </a:lvl9pPr>
          </a:lstStyle>
          <a:p>
            <a:fld id="{1BAD765F-D70D-48B2-B301-0634D2924347}" type="slidenum">
              <a:rPr lang="en-US" altLang="en-US" b="0">
                <a:latin typeface="Times New Roman" pitchFamily="18" charset="0"/>
                <a:ea typeface="Osaka" charset="-128"/>
              </a:rPr>
              <a:pPr/>
              <a:t>24</a:t>
            </a:fld>
            <a:endParaRPr lang="en-US" altLang="en-US" b="0">
              <a:latin typeface="Times New Roman" pitchFamily="18" charset="0"/>
              <a:ea typeface="Osaka" charset="-128"/>
            </a:endParaRPr>
          </a:p>
        </p:txBody>
      </p:sp>
      <p:sp>
        <p:nvSpPr>
          <p:cNvPr id="13315" name="Rectangle 2"/>
          <p:cNvSpPr>
            <a:spLocks noGrp="1" noRot="1" noChangeAspect="1" noChangeArrowheads="1" noTextEdit="1"/>
          </p:cNvSpPr>
          <p:nvPr>
            <p:ph type="sldImg"/>
          </p:nvPr>
        </p:nvSpPr>
        <p:spPr>
          <a:xfrm>
            <a:off x="917575" y="744538"/>
            <a:ext cx="4962525" cy="3722687"/>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78717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25</a:t>
            </a:fld>
            <a:endParaRPr lang="en-US"/>
          </a:p>
        </p:txBody>
      </p:sp>
    </p:spTree>
    <p:extLst>
      <p:ext uri="{BB962C8B-B14F-4D97-AF65-F5344CB8AC3E}">
        <p14:creationId xmlns:p14="http://schemas.microsoft.com/office/powerpoint/2010/main" val="2295503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38551D6-04CA-4773-9BB1-8C9D32562BF5}" type="slidenum">
              <a:rPr lang="en-US" smtClean="0"/>
              <a:pPr>
                <a:defRPr/>
              </a:pPr>
              <a:t>27</a:t>
            </a:fld>
            <a:endParaRPr lang="en-US"/>
          </a:p>
        </p:txBody>
      </p:sp>
    </p:spTree>
    <p:extLst>
      <p:ext uri="{BB962C8B-B14F-4D97-AF65-F5344CB8AC3E}">
        <p14:creationId xmlns:p14="http://schemas.microsoft.com/office/powerpoint/2010/main" val="124725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a:t>
            </a:fld>
            <a:endParaRPr lang="en-US" dirty="0"/>
          </a:p>
        </p:txBody>
      </p:sp>
    </p:spTree>
    <p:extLst>
      <p:ext uri="{BB962C8B-B14F-4D97-AF65-F5344CB8AC3E}">
        <p14:creationId xmlns:p14="http://schemas.microsoft.com/office/powerpoint/2010/main" val="659111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28</a:t>
            </a:fld>
            <a:endParaRPr lang="en-US"/>
          </a:p>
        </p:txBody>
      </p:sp>
    </p:spTree>
    <p:extLst>
      <p:ext uri="{BB962C8B-B14F-4D97-AF65-F5344CB8AC3E}">
        <p14:creationId xmlns:p14="http://schemas.microsoft.com/office/powerpoint/2010/main" val="1419490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29</a:t>
            </a:fld>
            <a:endParaRPr lang="en-US"/>
          </a:p>
        </p:txBody>
      </p:sp>
    </p:spTree>
    <p:extLst>
      <p:ext uri="{BB962C8B-B14F-4D97-AF65-F5344CB8AC3E}">
        <p14:creationId xmlns:p14="http://schemas.microsoft.com/office/powerpoint/2010/main" val="3487928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30</a:t>
            </a:fld>
            <a:endParaRPr lang="en-US"/>
          </a:p>
        </p:txBody>
      </p:sp>
    </p:spTree>
    <p:extLst>
      <p:ext uri="{BB962C8B-B14F-4D97-AF65-F5344CB8AC3E}">
        <p14:creationId xmlns:p14="http://schemas.microsoft.com/office/powerpoint/2010/main" val="2016474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31</a:t>
            </a:fld>
            <a:endParaRPr lang="en-US"/>
          </a:p>
        </p:txBody>
      </p:sp>
    </p:spTree>
    <p:extLst>
      <p:ext uri="{BB962C8B-B14F-4D97-AF65-F5344CB8AC3E}">
        <p14:creationId xmlns:p14="http://schemas.microsoft.com/office/powerpoint/2010/main" val="2272158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32</a:t>
            </a:fld>
            <a:endParaRPr lang="en-US"/>
          </a:p>
        </p:txBody>
      </p:sp>
    </p:spTree>
    <p:extLst>
      <p:ext uri="{BB962C8B-B14F-4D97-AF65-F5344CB8AC3E}">
        <p14:creationId xmlns:p14="http://schemas.microsoft.com/office/powerpoint/2010/main" val="3000495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33</a:t>
            </a:fld>
            <a:endParaRPr lang="en-US"/>
          </a:p>
        </p:txBody>
      </p:sp>
    </p:spTree>
    <p:extLst>
      <p:ext uri="{BB962C8B-B14F-4D97-AF65-F5344CB8AC3E}">
        <p14:creationId xmlns:p14="http://schemas.microsoft.com/office/powerpoint/2010/main" val="2031142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defTabSz="896203">
              <a:defRPr/>
            </a:pPr>
            <a:r>
              <a:rPr kumimoji="1" lang="en-GB" altLang="ja-JP" b="1" dirty="0">
                <a:solidFill>
                  <a:srgbClr val="FF0000"/>
                </a:solidFill>
              </a:rPr>
              <a:t>TALKING POINTS</a:t>
            </a:r>
          </a:p>
          <a:p>
            <a:r>
              <a:rPr kumimoji="1" lang="en-GB" altLang="ja-JP" b="1" i="1" dirty="0">
                <a:solidFill>
                  <a:srgbClr val="FF0000"/>
                </a:solidFill>
              </a:rPr>
              <a:t>Without being able to measure</a:t>
            </a:r>
            <a:r>
              <a:rPr kumimoji="1" lang="en-GB" altLang="ja-JP" b="1" i="1" baseline="0" dirty="0">
                <a:solidFill>
                  <a:srgbClr val="FF0000"/>
                </a:solidFill>
              </a:rPr>
              <a:t> up we cannot build anything.</a:t>
            </a:r>
          </a:p>
          <a:p>
            <a:r>
              <a:rPr kumimoji="1" lang="en-GB" altLang="ja-JP" b="1" i="1" baseline="0" dirty="0">
                <a:solidFill>
                  <a:srgbClr val="FF0000"/>
                </a:solidFill>
              </a:rPr>
              <a:t>This is the reason why the IAEA is currently developing 2 technical guidance documents; one to assess NSC and the other to enhance NSC.</a:t>
            </a:r>
            <a:endParaRPr kumimoji="1" lang="en-GB" altLang="ja-JP" b="1" i="1" dirty="0">
              <a:solidFill>
                <a:srgbClr val="FF0000"/>
              </a:solidFill>
            </a:endParaRPr>
          </a:p>
          <a:p>
            <a:endParaRPr kumimoji="1" lang="en-GB" altLang="ja-JP" dirty="0">
              <a:solidFill>
                <a:srgbClr val="FF0000"/>
              </a:solidFill>
            </a:endParaRPr>
          </a:p>
          <a:p>
            <a:pPr marL="168038" indent="-168038">
              <a:buFont typeface="Arial" panose="020B0604020202020204" pitchFamily="34" charset="0"/>
              <a:buChar char="•"/>
            </a:pPr>
            <a:r>
              <a:rPr lang="en-US" altLang="ja-JP" dirty="0">
                <a:solidFill>
                  <a:srgbClr val="FF0000"/>
                </a:solidFill>
              </a:rPr>
              <a:t>Explain the development two technical documents on going</a:t>
            </a:r>
          </a:p>
          <a:p>
            <a:pPr marL="616140" lvl="1" indent="-168038">
              <a:buFont typeface="Arial" panose="020B0604020202020204" pitchFamily="34" charset="0"/>
              <a:buChar char="•"/>
            </a:pPr>
            <a:r>
              <a:rPr lang="en-GB" altLang="ja-JP" dirty="0">
                <a:solidFill>
                  <a:srgbClr val="FF0000"/>
                </a:solidFill>
              </a:rPr>
              <a:t>NST026 ;“SELF‐ASSESSMENT Methodology</a:t>
            </a:r>
          </a:p>
          <a:p>
            <a:pPr marL="616140" lvl="1" indent="-168038">
              <a:buFont typeface="Arial" panose="020B0604020202020204" pitchFamily="34" charset="0"/>
              <a:buChar char="•"/>
            </a:pPr>
            <a:r>
              <a:rPr lang="en-GB" altLang="ja-JP" dirty="0">
                <a:solidFill>
                  <a:srgbClr val="FF0000"/>
                </a:solidFill>
              </a:rPr>
              <a:t>NST027; “How to Enhance Nuclear Security Culture”</a:t>
            </a:r>
          </a:p>
          <a:p>
            <a:pPr marL="616140" lvl="1" indent="-168038">
              <a:buFont typeface="Arial" panose="020B0604020202020204" pitchFamily="34" charset="0"/>
              <a:buChar char="•"/>
            </a:pPr>
            <a:r>
              <a:rPr lang="en-US" altLang="ja-JP" dirty="0">
                <a:solidFill>
                  <a:srgbClr val="FF0000"/>
                </a:solidFill>
              </a:rPr>
              <a:t>The two document will provide more detailed and practical way for member states.</a:t>
            </a:r>
            <a:endParaRPr lang="en-GB" altLang="ja-JP" dirty="0">
              <a:solidFill>
                <a:srgbClr val="FF0000"/>
              </a:solidFill>
            </a:endParaRPr>
          </a:p>
          <a:p>
            <a:endParaRPr lang="en-US" altLang="ja-JP" dirty="0"/>
          </a:p>
          <a:p>
            <a:r>
              <a:rPr kumimoji="1" lang="en-US" dirty="0"/>
              <a:t>(Background)</a:t>
            </a:r>
          </a:p>
          <a:p>
            <a:r>
              <a:rPr lang="en-GB" altLang="ja-JP" dirty="0"/>
              <a:t>These planned two documents will directly interface with the Implementing Guide “Nuclear Security Culture” published in September 2008. </a:t>
            </a:r>
          </a:p>
          <a:p>
            <a:endParaRPr lang="en-US" altLang="ja-JP" dirty="0"/>
          </a:p>
          <a:p>
            <a:endParaRPr lang="en-US" altLang="ja-JP" dirty="0"/>
          </a:p>
          <a:p>
            <a:r>
              <a:rPr lang="en-GB" altLang="ja-JP" dirty="0"/>
              <a:t>NST026 </a:t>
            </a:r>
          </a:p>
          <a:p>
            <a:r>
              <a:rPr lang="en-GB" altLang="ja-JP" dirty="0"/>
              <a:t>“SELF‐ASSESSMENT of Nuclear Security Culture in facilities and activities that use nuclear and/or radioactive material”</a:t>
            </a:r>
          </a:p>
          <a:p>
            <a:endParaRPr lang="en-US" altLang="ja-JP" dirty="0"/>
          </a:p>
          <a:p>
            <a:r>
              <a:rPr lang="en-GB" altLang="ja-JP" dirty="0"/>
              <a:t>NST027</a:t>
            </a:r>
          </a:p>
          <a:p>
            <a:r>
              <a:rPr lang="en-GB" altLang="ja-JP" dirty="0"/>
              <a:t>“ENHANCING Nuclear Security Culture in facilities and activities that use nuclear and/or radioactive material”</a:t>
            </a:r>
          </a:p>
          <a:p>
            <a:endParaRPr lang="en-GB" dirty="0"/>
          </a:p>
        </p:txBody>
      </p:sp>
      <p:sp>
        <p:nvSpPr>
          <p:cNvPr id="4" name="Slide Number Placeholder 3"/>
          <p:cNvSpPr>
            <a:spLocks noGrp="1"/>
          </p:cNvSpPr>
          <p:nvPr>
            <p:ph type="sldNum" sz="quarter" idx="10"/>
          </p:nvPr>
        </p:nvSpPr>
        <p:spPr/>
        <p:txBody>
          <a:bodyPr/>
          <a:lstStyle/>
          <a:p>
            <a:fld id="{871009C1-38D3-422E-8E10-CB2EF185637B}" type="slidenum">
              <a:rPr lang="en-GB" smtClean="0"/>
              <a:t>34</a:t>
            </a:fld>
            <a:endParaRPr lang="en-GB"/>
          </a:p>
        </p:txBody>
      </p:sp>
    </p:spTree>
    <p:extLst>
      <p:ext uri="{BB962C8B-B14F-4D97-AF65-F5344CB8AC3E}">
        <p14:creationId xmlns:p14="http://schemas.microsoft.com/office/powerpoint/2010/main" val="52953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35</a:t>
            </a:fld>
            <a:endParaRPr lang="en-US"/>
          </a:p>
        </p:txBody>
      </p:sp>
    </p:spTree>
    <p:extLst>
      <p:ext uri="{BB962C8B-B14F-4D97-AF65-F5344CB8AC3E}">
        <p14:creationId xmlns:p14="http://schemas.microsoft.com/office/powerpoint/2010/main" val="2739898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36</a:t>
            </a:fld>
            <a:endParaRPr lang="en-US"/>
          </a:p>
        </p:txBody>
      </p:sp>
    </p:spTree>
    <p:extLst>
      <p:ext uri="{BB962C8B-B14F-4D97-AF65-F5344CB8AC3E}">
        <p14:creationId xmlns:p14="http://schemas.microsoft.com/office/powerpoint/2010/main" val="1804738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37</a:t>
            </a:fld>
            <a:endParaRPr lang="en-US"/>
          </a:p>
        </p:txBody>
      </p:sp>
    </p:spTree>
    <p:extLst>
      <p:ext uri="{BB962C8B-B14F-4D97-AF65-F5344CB8AC3E}">
        <p14:creationId xmlns:p14="http://schemas.microsoft.com/office/powerpoint/2010/main" val="310404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a:t>
            </a:fld>
            <a:endParaRPr lang="en-US" dirty="0"/>
          </a:p>
        </p:txBody>
      </p:sp>
    </p:spTree>
    <p:extLst>
      <p:ext uri="{BB962C8B-B14F-4D97-AF65-F5344CB8AC3E}">
        <p14:creationId xmlns:p14="http://schemas.microsoft.com/office/powerpoint/2010/main" val="6381704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38</a:t>
            </a:fld>
            <a:endParaRPr lang="en-US"/>
          </a:p>
        </p:txBody>
      </p:sp>
    </p:spTree>
    <p:extLst>
      <p:ext uri="{BB962C8B-B14F-4D97-AF65-F5344CB8AC3E}">
        <p14:creationId xmlns:p14="http://schemas.microsoft.com/office/powerpoint/2010/main" val="359784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39</a:t>
            </a:fld>
            <a:endParaRPr lang="en-US"/>
          </a:p>
        </p:txBody>
      </p:sp>
    </p:spTree>
    <p:extLst>
      <p:ext uri="{BB962C8B-B14F-4D97-AF65-F5344CB8AC3E}">
        <p14:creationId xmlns:p14="http://schemas.microsoft.com/office/powerpoint/2010/main" val="241017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40</a:t>
            </a:fld>
            <a:endParaRPr lang="en-US"/>
          </a:p>
        </p:txBody>
      </p:sp>
    </p:spTree>
    <p:extLst>
      <p:ext uri="{BB962C8B-B14F-4D97-AF65-F5344CB8AC3E}">
        <p14:creationId xmlns:p14="http://schemas.microsoft.com/office/powerpoint/2010/main" val="51153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10</a:t>
            </a:fld>
            <a:endParaRPr lang="en-US"/>
          </a:p>
        </p:txBody>
      </p:sp>
    </p:spTree>
    <p:extLst>
      <p:ext uri="{BB962C8B-B14F-4D97-AF65-F5344CB8AC3E}">
        <p14:creationId xmlns:p14="http://schemas.microsoft.com/office/powerpoint/2010/main" val="162497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12</a:t>
            </a:fld>
            <a:endParaRPr lang="en-US"/>
          </a:p>
        </p:txBody>
      </p:sp>
    </p:spTree>
    <p:extLst>
      <p:ext uri="{BB962C8B-B14F-4D97-AF65-F5344CB8AC3E}">
        <p14:creationId xmlns:p14="http://schemas.microsoft.com/office/powerpoint/2010/main" val="1605201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34A1A82F-6143-4F30-BB00-0FB10D6CFD53}" type="slidenum">
              <a:rPr lang="en-GB" smtClean="0">
                <a:solidFill>
                  <a:prstClr val="black"/>
                </a:solidFill>
              </a:rPr>
              <a:pPr>
                <a:defRPr/>
              </a:pPr>
              <a:t>13</a:t>
            </a:fld>
            <a:endParaRPr lang="en-GB" dirty="0">
              <a:solidFill>
                <a:prstClr val="black"/>
              </a:solidFill>
            </a:endParaRPr>
          </a:p>
        </p:txBody>
      </p:sp>
    </p:spTree>
    <p:extLst>
      <p:ext uri="{BB962C8B-B14F-4D97-AF65-F5344CB8AC3E}">
        <p14:creationId xmlns:p14="http://schemas.microsoft.com/office/powerpoint/2010/main" val="104017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490" eaLnBrk="0" hangingPunct="0">
              <a:spcBef>
                <a:spcPct val="30000"/>
              </a:spcBef>
              <a:defRPr sz="1200">
                <a:solidFill>
                  <a:schemeClr val="tx1"/>
                </a:solidFill>
                <a:latin typeface="Arial" pitchFamily="34" charset="0"/>
              </a:defRPr>
            </a:lvl1pPr>
            <a:lvl2pPr marL="734792" indent="-282612" defTabSz="918490" eaLnBrk="0" hangingPunct="0">
              <a:spcBef>
                <a:spcPct val="30000"/>
              </a:spcBef>
              <a:defRPr sz="1200">
                <a:solidFill>
                  <a:schemeClr val="tx1"/>
                </a:solidFill>
                <a:latin typeface="Arial" pitchFamily="34" charset="0"/>
              </a:defRPr>
            </a:lvl2pPr>
            <a:lvl3pPr marL="1130448" indent="-226089" defTabSz="918490" eaLnBrk="0" hangingPunct="0">
              <a:spcBef>
                <a:spcPct val="30000"/>
              </a:spcBef>
              <a:defRPr sz="1200">
                <a:solidFill>
                  <a:schemeClr val="tx1"/>
                </a:solidFill>
                <a:latin typeface="Arial" pitchFamily="34" charset="0"/>
              </a:defRPr>
            </a:lvl3pPr>
            <a:lvl4pPr marL="1582628" indent="-226089" defTabSz="918490" eaLnBrk="0" hangingPunct="0">
              <a:spcBef>
                <a:spcPct val="30000"/>
              </a:spcBef>
              <a:defRPr sz="1200">
                <a:solidFill>
                  <a:schemeClr val="tx1"/>
                </a:solidFill>
                <a:latin typeface="Arial" pitchFamily="34" charset="0"/>
              </a:defRPr>
            </a:lvl4pPr>
            <a:lvl5pPr marL="2034807" indent="-226089" defTabSz="918490" eaLnBrk="0" hangingPunct="0">
              <a:spcBef>
                <a:spcPct val="30000"/>
              </a:spcBef>
              <a:defRPr sz="1200">
                <a:solidFill>
                  <a:schemeClr val="tx1"/>
                </a:solidFill>
                <a:latin typeface="Arial" pitchFamily="34" charset="0"/>
              </a:defRPr>
            </a:lvl5pPr>
            <a:lvl6pPr marL="2486987" indent="-226089" defTabSz="918490" eaLnBrk="0" fontAlgn="base" hangingPunct="0">
              <a:spcBef>
                <a:spcPct val="30000"/>
              </a:spcBef>
              <a:spcAft>
                <a:spcPct val="0"/>
              </a:spcAft>
              <a:defRPr sz="1200">
                <a:solidFill>
                  <a:schemeClr val="tx1"/>
                </a:solidFill>
                <a:latin typeface="Arial" pitchFamily="34" charset="0"/>
              </a:defRPr>
            </a:lvl6pPr>
            <a:lvl7pPr marL="2939166" indent="-226089" defTabSz="918490" eaLnBrk="0" fontAlgn="base" hangingPunct="0">
              <a:spcBef>
                <a:spcPct val="30000"/>
              </a:spcBef>
              <a:spcAft>
                <a:spcPct val="0"/>
              </a:spcAft>
              <a:defRPr sz="1200">
                <a:solidFill>
                  <a:schemeClr val="tx1"/>
                </a:solidFill>
                <a:latin typeface="Arial" pitchFamily="34" charset="0"/>
              </a:defRPr>
            </a:lvl7pPr>
            <a:lvl8pPr marL="3391346" indent="-226089" defTabSz="918490" eaLnBrk="0" fontAlgn="base" hangingPunct="0">
              <a:spcBef>
                <a:spcPct val="30000"/>
              </a:spcBef>
              <a:spcAft>
                <a:spcPct val="0"/>
              </a:spcAft>
              <a:defRPr sz="1200">
                <a:solidFill>
                  <a:schemeClr val="tx1"/>
                </a:solidFill>
                <a:latin typeface="Arial" pitchFamily="34" charset="0"/>
              </a:defRPr>
            </a:lvl8pPr>
            <a:lvl9pPr marL="3843525" indent="-226089" defTabSz="91849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C93FEB5-E52D-4B11-8990-C05AEBAFD83D}" type="slidenum">
              <a:rPr lang="en-US" altLang="en-US" smtClean="0">
                <a:cs typeface="Arial" pitchFamily="34" charset="0"/>
              </a:rPr>
              <a:pPr eaLnBrk="1" hangingPunct="1">
                <a:spcBef>
                  <a:spcPct val="0"/>
                </a:spcBef>
              </a:pPr>
              <a:t>14</a:t>
            </a:fld>
            <a:endParaRPr lang="en-US" altLang="en-US">
              <a:cs typeface="Arial" pitchFamily="34" charset="0"/>
            </a:endParaRPr>
          </a:p>
        </p:txBody>
      </p:sp>
      <p:sp>
        <p:nvSpPr>
          <p:cNvPr id="28675" name="Rectangle 2"/>
          <p:cNvSpPr>
            <a:spLocks noGrp="1" noRot="1" noChangeAspect="1" noChangeArrowheads="1" noTextEdit="1"/>
          </p:cNvSpPr>
          <p:nvPr>
            <p:ph type="sldImg"/>
          </p:nvPr>
        </p:nvSpPr>
        <p:spPr>
          <a:xfrm>
            <a:off x="917575" y="744538"/>
            <a:ext cx="4962525" cy="3722687"/>
          </a:xfrm>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ndParaRPr>
          </a:p>
        </p:txBody>
      </p:sp>
    </p:spTree>
    <p:extLst>
      <p:ext uri="{BB962C8B-B14F-4D97-AF65-F5344CB8AC3E}">
        <p14:creationId xmlns:p14="http://schemas.microsoft.com/office/powerpoint/2010/main" val="285936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ja-JP" b="1" dirty="0"/>
          </a:p>
        </p:txBody>
      </p:sp>
      <p:sp>
        <p:nvSpPr>
          <p:cNvPr id="4" name="Slide Number Placeholder 3"/>
          <p:cNvSpPr>
            <a:spLocks noGrp="1"/>
          </p:cNvSpPr>
          <p:nvPr>
            <p:ph type="sldNum" sz="quarter" idx="10"/>
          </p:nvPr>
        </p:nvSpPr>
        <p:spPr/>
        <p:txBody>
          <a:bodyPr/>
          <a:lstStyle/>
          <a:p>
            <a:fld id="{871009C1-38D3-422E-8E10-CB2EF185637B}" type="slidenum">
              <a:rPr lang="en-GB" smtClean="0"/>
              <a:t>15</a:t>
            </a:fld>
            <a:endParaRPr lang="en-GB" dirty="0"/>
          </a:p>
        </p:txBody>
      </p:sp>
    </p:spTree>
    <p:extLst>
      <p:ext uri="{BB962C8B-B14F-4D97-AF65-F5344CB8AC3E}">
        <p14:creationId xmlns:p14="http://schemas.microsoft.com/office/powerpoint/2010/main" val="124639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38551D6-04CA-4773-9BB1-8C9D32562BF5}" type="slidenum">
              <a:rPr lang="en-US" smtClean="0"/>
              <a:pPr>
                <a:defRPr/>
              </a:pPr>
              <a:t>16</a:t>
            </a:fld>
            <a:endParaRPr lang="en-US"/>
          </a:p>
        </p:txBody>
      </p:sp>
    </p:spTree>
    <p:extLst>
      <p:ext uri="{BB962C8B-B14F-4D97-AF65-F5344CB8AC3E}">
        <p14:creationId xmlns:p14="http://schemas.microsoft.com/office/powerpoint/2010/main" val="2125910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26018" name="Rectangle 2"/>
          <p:cNvSpPr>
            <a:spLocks noGrp="1" noChangeArrowheads="1"/>
          </p:cNvSpPr>
          <p:nvPr>
            <p:ph type="ctrTitle" sz="quarter"/>
          </p:nvPr>
        </p:nvSpPr>
        <p:spPr>
          <a:xfrm>
            <a:off x="1387475" y="3049182"/>
            <a:ext cx="6451600" cy="557213"/>
          </a:xfrm>
          <a:ln w="12700"/>
        </p:spPr>
        <p:txBody>
          <a:bodyPr tIns="45720">
            <a:spAutoFit/>
          </a:bodyPr>
          <a:lstStyle>
            <a:lvl1pPr algn="ctr">
              <a:defRPr sz="3400"/>
            </a:lvl1pPr>
          </a:lstStyle>
          <a:p>
            <a:r>
              <a:rPr lang="en-US" dirty="0"/>
              <a:t>Click to edit Master title style</a:t>
            </a:r>
          </a:p>
        </p:txBody>
      </p:sp>
      <p:sp>
        <p:nvSpPr>
          <p:cNvPr id="726019" name="Rectangle 3"/>
          <p:cNvSpPr>
            <a:spLocks noGrp="1" noChangeArrowheads="1"/>
          </p:cNvSpPr>
          <p:nvPr>
            <p:ph type="subTitle" sz="quarter" idx="1"/>
          </p:nvPr>
        </p:nvSpPr>
        <p:spPr>
          <a:xfrm>
            <a:off x="1414689" y="4191453"/>
            <a:ext cx="6461125" cy="396875"/>
          </a:xfrm>
          <a:ln w="12700"/>
        </p:spPr>
        <p:txBody>
          <a:bodyPr>
            <a:spAutoFit/>
          </a:bodyPr>
          <a:lstStyle>
            <a:lvl1pPr marL="0" indent="0" algn="ctr">
              <a:spcBef>
                <a:spcPct val="0"/>
              </a:spcBef>
              <a:buFontTx/>
              <a:buNone/>
              <a:defRPr b="0"/>
            </a:lvl1pPr>
          </a:lstStyle>
          <a:p>
            <a:r>
              <a:rPr lang="en-US"/>
              <a:t>Click to edit Master subtitle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62000"/>
            <a:ext cx="8153400" cy="13270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0838" y="0"/>
            <a:ext cx="2189162"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8588" y="0"/>
            <a:ext cx="64198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761412" cy="935038"/>
          </a:xfrm>
        </p:spPr>
        <p:txBody>
          <a:bodyPr/>
          <a:lstStyle/>
          <a:p>
            <a:r>
              <a:rPr lang="en-US"/>
              <a:t>Click to edit Master title style</a:t>
            </a:r>
          </a:p>
        </p:txBody>
      </p:sp>
      <p:sp>
        <p:nvSpPr>
          <p:cNvPr id="3" name="Table Placeholder 2"/>
          <p:cNvSpPr>
            <a:spLocks noGrp="1"/>
          </p:cNvSpPr>
          <p:nvPr>
            <p:ph type="tbl" idx="1"/>
          </p:nvPr>
        </p:nvSpPr>
        <p:spPr>
          <a:xfrm>
            <a:off x="228600" y="1066800"/>
            <a:ext cx="8661400" cy="5105400"/>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761412" cy="935038"/>
          </a:xfrm>
        </p:spPr>
        <p:txBody>
          <a:bodyPr/>
          <a:lstStyle/>
          <a:p>
            <a:r>
              <a:rPr lang="en-US"/>
              <a:t>Click to edit Master title style</a:t>
            </a:r>
          </a:p>
        </p:txBody>
      </p:sp>
      <p:sp>
        <p:nvSpPr>
          <p:cNvPr id="3" name="Chart Placeholder 2"/>
          <p:cNvSpPr>
            <a:spLocks noGrp="1"/>
          </p:cNvSpPr>
          <p:nvPr>
            <p:ph type="chart" idx="1"/>
          </p:nvPr>
        </p:nvSpPr>
        <p:spPr>
          <a:xfrm>
            <a:off x="228600" y="1066800"/>
            <a:ext cx="8661400" cy="5105400"/>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761412" cy="935038"/>
          </a:xfrm>
        </p:spPr>
        <p:txBody>
          <a:bodyPr/>
          <a:lstStyle/>
          <a:p>
            <a:r>
              <a:rPr lang="en-US"/>
              <a:t>Click to edit Master title style</a:t>
            </a:r>
          </a:p>
        </p:txBody>
      </p:sp>
      <p:sp>
        <p:nvSpPr>
          <p:cNvPr id="3" name="SmartArt Placeholder 2"/>
          <p:cNvSpPr>
            <a:spLocks noGrp="1"/>
          </p:cNvSpPr>
          <p:nvPr>
            <p:ph type="dgm" idx="1"/>
          </p:nvPr>
        </p:nvSpPr>
        <p:spPr>
          <a:xfrm>
            <a:off x="228600" y="1066800"/>
            <a:ext cx="8661400" cy="51054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66800"/>
            <a:ext cx="4254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066800"/>
            <a:ext cx="4254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228600" y="1066800"/>
            <a:ext cx="8661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24996" name="Line 4"/>
          <p:cNvSpPr>
            <a:spLocks noChangeShapeType="1"/>
          </p:cNvSpPr>
          <p:nvPr/>
        </p:nvSpPr>
        <p:spPr bwMode="auto">
          <a:xfrm>
            <a:off x="227013" y="920750"/>
            <a:ext cx="8642350" cy="0"/>
          </a:xfrm>
          <a:prstGeom prst="line">
            <a:avLst/>
          </a:prstGeom>
          <a:noFill/>
          <a:ln w="19050">
            <a:solidFill>
              <a:schemeClr val="tx1"/>
            </a:solidFill>
            <a:round/>
            <a:headEnd/>
            <a:tailEnd/>
          </a:ln>
          <a:effectLst/>
        </p:spPr>
        <p:txBody>
          <a:bodyPr wrap="none" anchor="ctr"/>
          <a:lstStyle/>
          <a:p>
            <a:pPr>
              <a:defRPr/>
            </a:pPr>
            <a:endParaRPr lang="en-US"/>
          </a:p>
        </p:txBody>
      </p:sp>
      <p:sp>
        <p:nvSpPr>
          <p:cNvPr id="3076" name="Rectangle 5"/>
          <p:cNvSpPr>
            <a:spLocks noGrp="1" noChangeArrowheads="1"/>
          </p:cNvSpPr>
          <p:nvPr>
            <p:ph type="title"/>
          </p:nvPr>
        </p:nvSpPr>
        <p:spPr bwMode="auto">
          <a:xfrm>
            <a:off x="128588" y="0"/>
            <a:ext cx="7796212" cy="935038"/>
          </a:xfrm>
          <a:prstGeom prst="rect">
            <a:avLst/>
          </a:prstGeom>
          <a:noFill/>
          <a:ln w="9525">
            <a:noFill/>
            <a:miter lim="800000"/>
            <a:headEnd/>
            <a:tailEnd/>
          </a:ln>
        </p:spPr>
        <p:txBody>
          <a:bodyPr vert="horz" wrap="square" lIns="91440" tIns="0" rIns="91440" bIns="45720" numCol="1" anchor="b" anchorCtr="0" compatLnSpc="1">
            <a:prstTxWarp prst="textNoShape">
              <a:avLst/>
            </a:prstTxWarp>
          </a:bodyPr>
          <a:lstStyle/>
          <a:p>
            <a:pPr lvl="0"/>
            <a:r>
              <a:rPr lang="en-US"/>
              <a:t>Slide Title</a:t>
            </a:r>
          </a:p>
        </p:txBody>
      </p:sp>
      <p:pic>
        <p:nvPicPr>
          <p:cNvPr id="2" name="Picture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841774" y="217023"/>
            <a:ext cx="3078162" cy="500991"/>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rtl="0" eaLnBrk="0" fontAlgn="base" hangingPunct="0">
        <a:lnSpc>
          <a:spcPct val="90000"/>
        </a:lnSpc>
        <a:spcBef>
          <a:spcPct val="0"/>
        </a:spcBef>
        <a:spcAft>
          <a:spcPct val="0"/>
        </a:spcAft>
        <a:defRPr sz="3000" b="1" i="1">
          <a:solidFill>
            <a:schemeClr val="tx1"/>
          </a:solidFill>
          <a:latin typeface="Calibri" pitchFamily="34" charset="0"/>
          <a:ea typeface="+mj-ea"/>
          <a:cs typeface="+mj-cs"/>
        </a:defRPr>
      </a:lvl1pPr>
      <a:lvl2pPr algn="l" rtl="0" eaLnBrk="0" fontAlgn="base" hangingPunct="0">
        <a:lnSpc>
          <a:spcPct val="90000"/>
        </a:lnSpc>
        <a:spcBef>
          <a:spcPct val="0"/>
        </a:spcBef>
        <a:spcAft>
          <a:spcPct val="0"/>
        </a:spcAft>
        <a:defRPr sz="3000" b="1" i="1">
          <a:solidFill>
            <a:schemeClr val="tx1"/>
          </a:solidFill>
          <a:latin typeface="Calibri" pitchFamily="34" charset="0"/>
        </a:defRPr>
      </a:lvl2pPr>
      <a:lvl3pPr algn="l" rtl="0" eaLnBrk="0" fontAlgn="base" hangingPunct="0">
        <a:lnSpc>
          <a:spcPct val="90000"/>
        </a:lnSpc>
        <a:spcBef>
          <a:spcPct val="0"/>
        </a:spcBef>
        <a:spcAft>
          <a:spcPct val="0"/>
        </a:spcAft>
        <a:defRPr sz="3000" b="1" i="1">
          <a:solidFill>
            <a:schemeClr val="tx1"/>
          </a:solidFill>
          <a:latin typeface="Calibri" pitchFamily="34" charset="0"/>
        </a:defRPr>
      </a:lvl3pPr>
      <a:lvl4pPr algn="l" rtl="0" eaLnBrk="0" fontAlgn="base" hangingPunct="0">
        <a:lnSpc>
          <a:spcPct val="90000"/>
        </a:lnSpc>
        <a:spcBef>
          <a:spcPct val="0"/>
        </a:spcBef>
        <a:spcAft>
          <a:spcPct val="0"/>
        </a:spcAft>
        <a:defRPr sz="3000" b="1" i="1">
          <a:solidFill>
            <a:schemeClr val="tx1"/>
          </a:solidFill>
          <a:latin typeface="Calibri" pitchFamily="34" charset="0"/>
        </a:defRPr>
      </a:lvl4pPr>
      <a:lvl5pPr algn="l" rtl="0" eaLnBrk="0" fontAlgn="base" hangingPunct="0">
        <a:lnSpc>
          <a:spcPct val="90000"/>
        </a:lnSpc>
        <a:spcBef>
          <a:spcPct val="0"/>
        </a:spcBef>
        <a:spcAft>
          <a:spcPct val="0"/>
        </a:spcAft>
        <a:defRPr sz="3000" b="1" i="1">
          <a:solidFill>
            <a:schemeClr val="tx1"/>
          </a:solidFill>
          <a:latin typeface="Calibri" pitchFamily="34" charset="0"/>
        </a:defRPr>
      </a:lvl5pPr>
      <a:lvl6pPr marL="457200" algn="l" rtl="0" fontAlgn="base">
        <a:lnSpc>
          <a:spcPct val="90000"/>
        </a:lnSpc>
        <a:spcBef>
          <a:spcPct val="0"/>
        </a:spcBef>
        <a:spcAft>
          <a:spcPct val="0"/>
        </a:spcAft>
        <a:defRPr sz="3000" b="1">
          <a:solidFill>
            <a:schemeClr val="tx1"/>
          </a:solidFill>
          <a:latin typeface="Tw Cen MT" pitchFamily="34" charset="0"/>
        </a:defRPr>
      </a:lvl6pPr>
      <a:lvl7pPr marL="914400" algn="l" rtl="0" fontAlgn="base">
        <a:lnSpc>
          <a:spcPct val="90000"/>
        </a:lnSpc>
        <a:spcBef>
          <a:spcPct val="0"/>
        </a:spcBef>
        <a:spcAft>
          <a:spcPct val="0"/>
        </a:spcAft>
        <a:defRPr sz="3000" b="1">
          <a:solidFill>
            <a:schemeClr val="tx1"/>
          </a:solidFill>
          <a:latin typeface="Tw Cen MT" pitchFamily="34" charset="0"/>
        </a:defRPr>
      </a:lvl7pPr>
      <a:lvl8pPr marL="1371600" algn="l" rtl="0" fontAlgn="base">
        <a:lnSpc>
          <a:spcPct val="90000"/>
        </a:lnSpc>
        <a:spcBef>
          <a:spcPct val="0"/>
        </a:spcBef>
        <a:spcAft>
          <a:spcPct val="0"/>
        </a:spcAft>
        <a:defRPr sz="3000" b="1">
          <a:solidFill>
            <a:schemeClr val="tx1"/>
          </a:solidFill>
          <a:latin typeface="Tw Cen MT" pitchFamily="34" charset="0"/>
        </a:defRPr>
      </a:lvl8pPr>
      <a:lvl9pPr marL="1828800" algn="l" rtl="0" fontAlgn="base">
        <a:lnSpc>
          <a:spcPct val="90000"/>
        </a:lnSpc>
        <a:spcBef>
          <a:spcPct val="0"/>
        </a:spcBef>
        <a:spcAft>
          <a:spcPct val="0"/>
        </a:spcAft>
        <a:defRPr sz="3000" b="1">
          <a:solidFill>
            <a:schemeClr val="tx1"/>
          </a:solidFill>
          <a:latin typeface="Tw Cen MT" pitchFamily="34" charset="0"/>
        </a:defRPr>
      </a:lvl9pPr>
    </p:titleStyle>
    <p:bodyStyle>
      <a:lvl1pPr marL="342900" indent="-342900" algn="l" rtl="0" eaLnBrk="0" fontAlgn="base" hangingPunct="0">
        <a:spcBef>
          <a:spcPct val="10000"/>
        </a:spcBef>
        <a:spcAft>
          <a:spcPct val="10000"/>
        </a:spcAft>
        <a:buClr>
          <a:srgbClr val="AD1322"/>
        </a:buClr>
        <a:buChar char="•"/>
        <a:defRPr sz="2000" b="1">
          <a:solidFill>
            <a:schemeClr val="tx1"/>
          </a:solidFill>
          <a:latin typeface="Calibri" pitchFamily="34" charset="0"/>
          <a:ea typeface="+mn-ea"/>
          <a:cs typeface="+mn-cs"/>
        </a:defRPr>
      </a:lvl1pPr>
      <a:lvl2pPr marL="742950" indent="-285750" algn="l" rtl="0" eaLnBrk="0" fontAlgn="base" hangingPunct="0">
        <a:spcBef>
          <a:spcPct val="10000"/>
        </a:spcBef>
        <a:spcAft>
          <a:spcPct val="10000"/>
        </a:spcAft>
        <a:buClr>
          <a:srgbClr val="AD1322"/>
        </a:buClr>
        <a:buFont typeface="Lucida Grande"/>
        <a:buChar char="-"/>
        <a:defRPr sz="2000" b="1" i="0">
          <a:solidFill>
            <a:srgbClr val="000000"/>
          </a:solidFill>
          <a:latin typeface="Calibri" pitchFamily="34" charset="0"/>
        </a:defRPr>
      </a:lvl2pPr>
      <a:lvl3pPr marL="1085850" indent="-228600" algn="l" rtl="0" eaLnBrk="0" fontAlgn="base" hangingPunct="0">
        <a:spcBef>
          <a:spcPct val="10000"/>
        </a:spcBef>
        <a:spcAft>
          <a:spcPct val="10000"/>
        </a:spcAft>
        <a:buClr>
          <a:srgbClr val="AD1322"/>
        </a:buClr>
        <a:buChar char="•"/>
        <a:defRPr sz="2000">
          <a:solidFill>
            <a:srgbClr val="323232"/>
          </a:solidFill>
          <a:latin typeface="Calibri" pitchFamily="34" charset="0"/>
        </a:defRPr>
      </a:lvl3pPr>
      <a:lvl4pPr marL="1428750" indent="-228600" algn="l" rtl="0" eaLnBrk="0" fontAlgn="base" hangingPunct="0">
        <a:spcBef>
          <a:spcPct val="10000"/>
        </a:spcBef>
        <a:spcAft>
          <a:spcPct val="10000"/>
        </a:spcAft>
        <a:buClr>
          <a:srgbClr val="AD1322"/>
        </a:buClr>
        <a:buChar char="•"/>
        <a:defRPr sz="2000">
          <a:solidFill>
            <a:srgbClr val="AD1322"/>
          </a:solidFill>
          <a:latin typeface="Calibri" pitchFamily="34" charset="0"/>
        </a:defRPr>
      </a:lvl4pPr>
      <a:lvl5pPr marL="1771650" indent="-228600" algn="l" rtl="0" eaLnBrk="0" fontAlgn="base" hangingPunct="0">
        <a:spcBef>
          <a:spcPct val="10000"/>
        </a:spcBef>
        <a:spcAft>
          <a:spcPct val="10000"/>
        </a:spcAft>
        <a:buClr>
          <a:srgbClr val="AD1322"/>
        </a:buClr>
        <a:buChar char="•"/>
        <a:defRPr sz="2000">
          <a:solidFill>
            <a:srgbClr val="505050"/>
          </a:solidFill>
          <a:latin typeface="Calibri" pitchFamily="34" charset="0"/>
        </a:defRPr>
      </a:lvl5pPr>
      <a:lvl6pPr marL="2228850" indent="-228600" algn="l" rtl="0" fontAlgn="base">
        <a:spcBef>
          <a:spcPct val="10000"/>
        </a:spcBef>
        <a:spcAft>
          <a:spcPct val="10000"/>
        </a:spcAft>
        <a:buClr>
          <a:srgbClr val="AD1322"/>
        </a:buClr>
        <a:buChar char="•"/>
        <a:defRPr sz="2000">
          <a:solidFill>
            <a:srgbClr val="505050"/>
          </a:solidFill>
          <a:latin typeface="+mn-lt"/>
        </a:defRPr>
      </a:lvl6pPr>
      <a:lvl7pPr marL="2686050" indent="-228600" algn="l" rtl="0" fontAlgn="base">
        <a:spcBef>
          <a:spcPct val="10000"/>
        </a:spcBef>
        <a:spcAft>
          <a:spcPct val="10000"/>
        </a:spcAft>
        <a:buClr>
          <a:srgbClr val="AD1322"/>
        </a:buClr>
        <a:buChar char="•"/>
        <a:defRPr sz="2000">
          <a:solidFill>
            <a:srgbClr val="505050"/>
          </a:solidFill>
          <a:latin typeface="+mn-lt"/>
        </a:defRPr>
      </a:lvl7pPr>
      <a:lvl8pPr marL="3143250" indent="-228600" algn="l" rtl="0" fontAlgn="base">
        <a:spcBef>
          <a:spcPct val="10000"/>
        </a:spcBef>
        <a:spcAft>
          <a:spcPct val="10000"/>
        </a:spcAft>
        <a:buClr>
          <a:srgbClr val="AD1322"/>
        </a:buClr>
        <a:buChar char="•"/>
        <a:defRPr sz="2000">
          <a:solidFill>
            <a:srgbClr val="505050"/>
          </a:solidFill>
          <a:latin typeface="+mn-lt"/>
        </a:defRPr>
      </a:lvl8pPr>
      <a:lvl9pPr marL="3600450" indent="-228600" algn="l" rtl="0" fontAlgn="base">
        <a:spcBef>
          <a:spcPct val="10000"/>
        </a:spcBef>
        <a:spcAft>
          <a:spcPct val="10000"/>
        </a:spcAft>
        <a:buClr>
          <a:srgbClr val="AD1322"/>
        </a:buClr>
        <a:buChar char="•"/>
        <a:defRPr sz="2000">
          <a:solidFill>
            <a:srgbClr val="50505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664488"/>
            <a:ext cx="7772400" cy="5355312"/>
          </a:xfrm>
          <a:ln w="9525"/>
        </p:spPr>
        <p:txBody>
          <a:bodyPr/>
          <a:lstStyle/>
          <a:p>
            <a:pPr>
              <a:spcAft>
                <a:spcPts val="216"/>
              </a:spcAft>
            </a:pPr>
            <a:r>
              <a:rPr lang="en-US" sz="3800" dirty="0"/>
              <a:t>Human Factor in Nuclear Security</a:t>
            </a:r>
            <a:br>
              <a:rPr lang="en-US" sz="3800" dirty="0"/>
            </a:br>
            <a:br>
              <a:rPr lang="en-US" sz="3800" dirty="0"/>
            </a:br>
            <a:r>
              <a:rPr lang="en-US" sz="2800" dirty="0"/>
              <a:t>Dr. Igor Khripunov</a:t>
            </a:r>
            <a:br>
              <a:rPr lang="en-US" sz="2800" dirty="0"/>
            </a:br>
            <a:r>
              <a:rPr lang="en-US" sz="2400" dirty="0"/>
              <a:t>Nonresident Fellow</a:t>
            </a:r>
            <a:br>
              <a:rPr lang="en-US" sz="2800" dirty="0"/>
            </a:br>
            <a:r>
              <a:rPr lang="en-US" sz="2400" dirty="0"/>
              <a:t>Stimson Center</a:t>
            </a:r>
            <a:br>
              <a:rPr lang="en-US" sz="2400" dirty="0"/>
            </a:br>
            <a:r>
              <a:rPr lang="en-US" sz="2400" dirty="0"/>
              <a:t>USA</a:t>
            </a:r>
            <a:br>
              <a:rPr lang="en-US" sz="3200" dirty="0"/>
            </a:br>
            <a:br>
              <a:rPr lang="en-US" sz="3200" dirty="0"/>
            </a:br>
            <a:br>
              <a:rPr lang="en-US" sz="3800" dirty="0"/>
            </a:br>
            <a:r>
              <a:rPr lang="en-US" sz="2400" dirty="0"/>
              <a:t>at the Annual Meeting of the International Nuclear Security Education Network</a:t>
            </a:r>
            <a:br>
              <a:rPr lang="en-US" sz="2400" dirty="0"/>
            </a:br>
            <a:br>
              <a:rPr lang="en-US" sz="2400" dirty="0"/>
            </a:br>
            <a:r>
              <a:rPr lang="en-US" sz="2400" dirty="0"/>
              <a:t>13-18 July, 2020, Vienna, Austria </a:t>
            </a:r>
            <a:br>
              <a:rPr lang="en-US" sz="1800" dirty="0"/>
            </a:br>
            <a:endParaRPr lang="en-US" sz="3800" dirty="0"/>
          </a:p>
        </p:txBody>
      </p:sp>
    </p:spTree>
    <p:extLst>
      <p:ext uri="{BB962C8B-B14F-4D97-AF65-F5344CB8AC3E}">
        <p14:creationId xmlns:p14="http://schemas.microsoft.com/office/powerpoint/2010/main" val="320383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28588" y="0"/>
            <a:ext cx="8329612" cy="935038"/>
          </a:xfrm>
        </p:spPr>
        <p:txBody>
          <a:bodyPr/>
          <a:lstStyle/>
          <a:p>
            <a:r>
              <a:rPr lang="en-US" sz="2400" dirty="0">
                <a:latin typeface="Calibri" panose="020F0502020204030204" pitchFamily="34" charset="0"/>
              </a:rPr>
              <a:t>         Safety Culture and Security Culture: Shared </a:t>
            </a:r>
            <a:r>
              <a:rPr lang="en-US" sz="2400" dirty="0"/>
              <a:t>O</a:t>
            </a:r>
            <a:r>
              <a:rPr lang="en-US" sz="2400" dirty="0">
                <a:latin typeface="Calibri" panose="020F0502020204030204" pitchFamily="34" charset="0"/>
              </a:rPr>
              <a:t>bjectives </a:t>
            </a:r>
          </a:p>
        </p:txBody>
      </p:sp>
      <p:pic>
        <p:nvPicPr>
          <p:cNvPr id="8" name="Picture 7"/>
          <p:cNvPicPr>
            <a:picLocks noChangeAspect="1"/>
          </p:cNvPicPr>
          <p:nvPr/>
        </p:nvPicPr>
        <p:blipFill>
          <a:blip r:embed="rId3"/>
          <a:stretch>
            <a:fillRect/>
          </a:stretch>
        </p:blipFill>
        <p:spPr>
          <a:xfrm>
            <a:off x="859214" y="5388421"/>
            <a:ext cx="7425572" cy="774259"/>
          </a:xfrm>
          <a:prstGeom prst="rect">
            <a:avLst/>
          </a:prstGeom>
        </p:spPr>
      </p:pic>
      <p:pic>
        <p:nvPicPr>
          <p:cNvPr id="9" name="Picture 8"/>
          <p:cNvPicPr>
            <a:picLocks noChangeAspect="1"/>
          </p:cNvPicPr>
          <p:nvPr/>
        </p:nvPicPr>
        <p:blipFill>
          <a:blip r:embed="rId4"/>
          <a:stretch>
            <a:fillRect/>
          </a:stretch>
        </p:blipFill>
        <p:spPr>
          <a:xfrm>
            <a:off x="243465" y="1053788"/>
            <a:ext cx="8657070" cy="5108891"/>
          </a:xfrm>
          <a:prstGeom prst="rect">
            <a:avLst/>
          </a:prstGeom>
        </p:spPr>
      </p:pic>
      <p:sp>
        <p:nvSpPr>
          <p:cNvPr id="2" name="TextBox 1"/>
          <p:cNvSpPr txBox="1"/>
          <p:nvPr/>
        </p:nvSpPr>
        <p:spPr>
          <a:xfrm rot="1980262">
            <a:off x="1781987" y="2691285"/>
            <a:ext cx="2016224" cy="400110"/>
          </a:xfrm>
          <a:prstGeom prst="rect">
            <a:avLst/>
          </a:prstGeom>
          <a:noFill/>
        </p:spPr>
        <p:txBody>
          <a:bodyPr wrap="square" rtlCol="0">
            <a:spAutoFit/>
          </a:bodyPr>
          <a:lstStyle/>
          <a:p>
            <a:r>
              <a:rPr lang="en-US" sz="2000" dirty="0">
                <a:latin typeface="Calibri" panose="020F0502020204030204" pitchFamily="34" charset="0"/>
              </a:rPr>
              <a:t>Safety Culture</a:t>
            </a:r>
          </a:p>
        </p:txBody>
      </p:sp>
      <p:sp>
        <p:nvSpPr>
          <p:cNvPr id="7" name="TextBox 6"/>
          <p:cNvSpPr txBox="1"/>
          <p:nvPr/>
        </p:nvSpPr>
        <p:spPr>
          <a:xfrm rot="19748489">
            <a:off x="5581540" y="2385499"/>
            <a:ext cx="2446845" cy="400110"/>
          </a:xfrm>
          <a:prstGeom prst="rect">
            <a:avLst/>
          </a:prstGeom>
          <a:noFill/>
        </p:spPr>
        <p:txBody>
          <a:bodyPr wrap="square" rtlCol="0">
            <a:spAutoFit/>
          </a:bodyPr>
          <a:lstStyle/>
          <a:p>
            <a:r>
              <a:rPr lang="en-US" sz="2000" dirty="0">
                <a:latin typeface="Calibri" panose="020F0502020204030204" pitchFamily="34" charset="0"/>
              </a:rPr>
              <a:t>Security Culture</a:t>
            </a:r>
          </a:p>
        </p:txBody>
      </p:sp>
    </p:spTree>
    <p:extLst>
      <p:ext uri="{BB962C8B-B14F-4D97-AF65-F5344CB8AC3E}">
        <p14:creationId xmlns:p14="http://schemas.microsoft.com/office/powerpoint/2010/main" val="125250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D9E207F-6D3A-1846-9CEC-28D023ABBA34}"/>
              </a:ext>
            </a:extLst>
          </p:cNvPr>
          <p:cNvSpPr txBox="1">
            <a:spLocks/>
          </p:cNvSpPr>
          <p:nvPr/>
        </p:nvSpPr>
        <p:spPr>
          <a:xfrm>
            <a:off x="129207" y="203347"/>
            <a:ext cx="8885583"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Calibri" panose="020F0502020204030204" pitchFamily="34" charset="0"/>
                <a:ea typeface="ＭＳ Ｐゴシック" pitchFamily="34" charset="-128"/>
                <a:cs typeface="Calibri" panose="020F0502020204030204" pitchFamily="34" charset="0"/>
              </a:rPr>
              <a:t>           Need for Integrated Safety and Security for Multiple and Diverse Risks</a:t>
            </a:r>
          </a:p>
        </p:txBody>
      </p:sp>
      <p:graphicFrame>
        <p:nvGraphicFramePr>
          <p:cNvPr id="14" name="Content Placeholder 3">
            <a:extLst>
              <a:ext uri="{FF2B5EF4-FFF2-40B4-BE49-F238E27FC236}">
                <a16:creationId xmlns:a16="http://schemas.microsoft.com/office/drawing/2014/main" id="{0987D912-B099-144C-9069-79055FFFFC20}"/>
              </a:ext>
            </a:extLst>
          </p:cNvPr>
          <p:cNvGraphicFramePr>
            <a:graphicFrameLocks noGrp="1"/>
          </p:cNvGraphicFramePr>
          <p:nvPr>
            <p:ph idx="1"/>
            <p:extLst>
              <p:ext uri="{D42A27DB-BD31-4B8C-83A1-F6EECF244321}">
                <p14:modId xmlns:p14="http://schemas.microsoft.com/office/powerpoint/2010/main" val="1234579225"/>
              </p:ext>
            </p:extLst>
          </p:nvPr>
        </p:nvGraphicFramePr>
        <p:xfrm>
          <a:off x="96806" y="1447800"/>
          <a:ext cx="8742394" cy="5274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ight Triangle 14">
            <a:extLst>
              <a:ext uri="{FF2B5EF4-FFF2-40B4-BE49-F238E27FC236}">
                <a16:creationId xmlns:a16="http://schemas.microsoft.com/office/drawing/2014/main" id="{07A0D693-99D7-C341-80BD-E8820E3AB7DD}"/>
              </a:ext>
            </a:extLst>
          </p:cNvPr>
          <p:cNvSpPr/>
          <p:nvPr/>
        </p:nvSpPr>
        <p:spPr>
          <a:xfrm>
            <a:off x="3449759" y="6275178"/>
            <a:ext cx="1943100" cy="307181"/>
          </a:xfrm>
          <a:prstGeom prst="rtTriangle">
            <a:avLst/>
          </a:prstGeom>
        </p:spPr>
        <p:style>
          <a:lnRef idx="1">
            <a:schemeClr val="accent4"/>
          </a:lnRef>
          <a:fillRef idx="2">
            <a:schemeClr val="accent4"/>
          </a:fillRef>
          <a:effectRef idx="1">
            <a:schemeClr val="accent4"/>
          </a:effectRef>
          <a:fontRef idx="minor">
            <a:schemeClr val="dk1"/>
          </a:fontRef>
        </p:style>
        <p:txBody>
          <a:bodyPr anchor="ctr"/>
          <a:lstStyle>
            <a:defPPr>
              <a:defRPr lang="en-US"/>
            </a:defPPr>
            <a:lvl1pPr algn="ctr" rtl="0" eaLnBrk="0" fontAlgn="base" hangingPunct="0">
              <a:spcBef>
                <a:spcPct val="50000"/>
              </a:spcBef>
              <a:spcAft>
                <a:spcPct val="0"/>
              </a:spcAft>
              <a:defRPr sz="1000" b="1" kern="1200">
                <a:solidFill>
                  <a:schemeClr val="dk1"/>
                </a:solidFill>
                <a:latin typeface="+mn-lt"/>
                <a:ea typeface="+mn-ea"/>
                <a:cs typeface="+mn-cs"/>
              </a:defRPr>
            </a:lvl1pPr>
            <a:lvl2pPr marL="457200" algn="ctr" rtl="0" eaLnBrk="0" fontAlgn="base" hangingPunct="0">
              <a:spcBef>
                <a:spcPct val="50000"/>
              </a:spcBef>
              <a:spcAft>
                <a:spcPct val="0"/>
              </a:spcAft>
              <a:defRPr sz="1000" b="1" kern="1200">
                <a:solidFill>
                  <a:schemeClr val="dk1"/>
                </a:solidFill>
                <a:latin typeface="+mn-lt"/>
                <a:ea typeface="+mn-ea"/>
                <a:cs typeface="+mn-cs"/>
              </a:defRPr>
            </a:lvl2pPr>
            <a:lvl3pPr marL="914400" algn="ctr" rtl="0" eaLnBrk="0" fontAlgn="base" hangingPunct="0">
              <a:spcBef>
                <a:spcPct val="50000"/>
              </a:spcBef>
              <a:spcAft>
                <a:spcPct val="0"/>
              </a:spcAft>
              <a:defRPr sz="1000" b="1" kern="1200">
                <a:solidFill>
                  <a:schemeClr val="dk1"/>
                </a:solidFill>
                <a:latin typeface="+mn-lt"/>
                <a:ea typeface="+mn-ea"/>
                <a:cs typeface="+mn-cs"/>
              </a:defRPr>
            </a:lvl3pPr>
            <a:lvl4pPr marL="1371600" algn="ctr" rtl="0" eaLnBrk="0" fontAlgn="base" hangingPunct="0">
              <a:spcBef>
                <a:spcPct val="50000"/>
              </a:spcBef>
              <a:spcAft>
                <a:spcPct val="0"/>
              </a:spcAft>
              <a:defRPr sz="1000" b="1" kern="1200">
                <a:solidFill>
                  <a:schemeClr val="dk1"/>
                </a:solidFill>
                <a:latin typeface="+mn-lt"/>
                <a:ea typeface="+mn-ea"/>
                <a:cs typeface="+mn-cs"/>
              </a:defRPr>
            </a:lvl4pPr>
            <a:lvl5pPr marL="1828800" algn="ctr" rtl="0" eaLnBrk="0" fontAlgn="base" hangingPunct="0">
              <a:spcBef>
                <a:spcPct val="50000"/>
              </a:spcBef>
              <a:spcAft>
                <a:spcPct val="0"/>
              </a:spcAft>
              <a:defRPr sz="1000" b="1" kern="1200">
                <a:solidFill>
                  <a:schemeClr val="dk1"/>
                </a:solidFill>
                <a:latin typeface="+mn-lt"/>
                <a:ea typeface="+mn-ea"/>
                <a:cs typeface="+mn-cs"/>
              </a:defRPr>
            </a:lvl5pPr>
            <a:lvl6pPr marL="2286000" algn="l" defTabSz="914400" rtl="0" eaLnBrk="1" latinLnBrk="0" hangingPunct="1">
              <a:defRPr sz="1000" b="1" kern="1200">
                <a:solidFill>
                  <a:schemeClr val="dk1"/>
                </a:solidFill>
                <a:latin typeface="+mn-lt"/>
                <a:ea typeface="+mn-ea"/>
                <a:cs typeface="+mn-cs"/>
              </a:defRPr>
            </a:lvl6pPr>
            <a:lvl7pPr marL="2743200" algn="l" defTabSz="914400" rtl="0" eaLnBrk="1" latinLnBrk="0" hangingPunct="1">
              <a:defRPr sz="1000" b="1" kern="1200">
                <a:solidFill>
                  <a:schemeClr val="dk1"/>
                </a:solidFill>
                <a:latin typeface="+mn-lt"/>
                <a:ea typeface="+mn-ea"/>
                <a:cs typeface="+mn-cs"/>
              </a:defRPr>
            </a:lvl7pPr>
            <a:lvl8pPr marL="3200400" algn="l" defTabSz="914400" rtl="0" eaLnBrk="1" latinLnBrk="0" hangingPunct="1">
              <a:defRPr sz="1000" b="1" kern="1200">
                <a:solidFill>
                  <a:schemeClr val="dk1"/>
                </a:solidFill>
                <a:latin typeface="+mn-lt"/>
                <a:ea typeface="+mn-ea"/>
                <a:cs typeface="+mn-cs"/>
              </a:defRPr>
            </a:lvl8pPr>
            <a:lvl9pPr marL="3657600" algn="l" defTabSz="914400" rtl="0" eaLnBrk="1" latinLnBrk="0" hangingPunct="1">
              <a:defRPr sz="1000" b="1" kern="1200">
                <a:solidFill>
                  <a:schemeClr val="dk1"/>
                </a:solidFill>
                <a:latin typeface="+mn-lt"/>
                <a:ea typeface="+mn-ea"/>
                <a:cs typeface="+mn-cs"/>
              </a:defRPr>
            </a:lvl9pPr>
          </a:lstStyle>
          <a:p>
            <a:pPr algn="l">
              <a:defRPr/>
            </a:pPr>
            <a:r>
              <a:rPr lang="en-US" sz="1050" dirty="0">
                <a:solidFill>
                  <a:schemeClr val="tx1"/>
                </a:solidFill>
              </a:rPr>
              <a:t>Safety</a:t>
            </a:r>
            <a:endParaRPr lang="en-US" sz="750" dirty="0">
              <a:solidFill>
                <a:schemeClr val="tx1"/>
              </a:solidFill>
            </a:endParaRPr>
          </a:p>
        </p:txBody>
      </p:sp>
      <p:sp>
        <p:nvSpPr>
          <p:cNvPr id="16" name="Right Triangle 15">
            <a:extLst>
              <a:ext uri="{FF2B5EF4-FFF2-40B4-BE49-F238E27FC236}">
                <a16:creationId xmlns:a16="http://schemas.microsoft.com/office/drawing/2014/main" id="{BE7ECC2A-D3FD-8D4D-8C28-8E2EC78122B6}"/>
              </a:ext>
            </a:extLst>
          </p:cNvPr>
          <p:cNvSpPr/>
          <p:nvPr/>
        </p:nvSpPr>
        <p:spPr>
          <a:xfrm rot="10800000">
            <a:off x="3449759" y="6245305"/>
            <a:ext cx="1943100" cy="307181"/>
          </a:xfrm>
          <a:prstGeom prst="rtTriangle">
            <a:avLst/>
          </a:prstGeom>
        </p:spPr>
        <p:style>
          <a:lnRef idx="1">
            <a:schemeClr val="accent4"/>
          </a:lnRef>
          <a:fillRef idx="2">
            <a:schemeClr val="accent4"/>
          </a:fillRef>
          <a:effectRef idx="1">
            <a:schemeClr val="accent4"/>
          </a:effectRef>
          <a:fontRef idx="minor">
            <a:schemeClr val="dk1"/>
          </a:fontRef>
        </p:style>
        <p:txBody>
          <a:bodyPr anchor="ctr"/>
          <a:lstStyle>
            <a:defPPr>
              <a:defRPr lang="en-US"/>
            </a:defPPr>
            <a:lvl1pPr algn="ctr" rtl="0" eaLnBrk="0" fontAlgn="base" hangingPunct="0">
              <a:spcBef>
                <a:spcPct val="50000"/>
              </a:spcBef>
              <a:spcAft>
                <a:spcPct val="0"/>
              </a:spcAft>
              <a:defRPr sz="1000" b="1" kern="1200">
                <a:solidFill>
                  <a:schemeClr val="dk1"/>
                </a:solidFill>
                <a:latin typeface="+mn-lt"/>
                <a:ea typeface="+mn-ea"/>
                <a:cs typeface="+mn-cs"/>
              </a:defRPr>
            </a:lvl1pPr>
            <a:lvl2pPr marL="457200" algn="ctr" rtl="0" eaLnBrk="0" fontAlgn="base" hangingPunct="0">
              <a:spcBef>
                <a:spcPct val="50000"/>
              </a:spcBef>
              <a:spcAft>
                <a:spcPct val="0"/>
              </a:spcAft>
              <a:defRPr sz="1000" b="1" kern="1200">
                <a:solidFill>
                  <a:schemeClr val="dk1"/>
                </a:solidFill>
                <a:latin typeface="+mn-lt"/>
                <a:ea typeface="+mn-ea"/>
                <a:cs typeface="+mn-cs"/>
              </a:defRPr>
            </a:lvl2pPr>
            <a:lvl3pPr marL="914400" algn="ctr" rtl="0" eaLnBrk="0" fontAlgn="base" hangingPunct="0">
              <a:spcBef>
                <a:spcPct val="50000"/>
              </a:spcBef>
              <a:spcAft>
                <a:spcPct val="0"/>
              </a:spcAft>
              <a:defRPr sz="1000" b="1" kern="1200">
                <a:solidFill>
                  <a:schemeClr val="dk1"/>
                </a:solidFill>
                <a:latin typeface="+mn-lt"/>
                <a:ea typeface="+mn-ea"/>
                <a:cs typeface="+mn-cs"/>
              </a:defRPr>
            </a:lvl3pPr>
            <a:lvl4pPr marL="1371600" algn="ctr" rtl="0" eaLnBrk="0" fontAlgn="base" hangingPunct="0">
              <a:spcBef>
                <a:spcPct val="50000"/>
              </a:spcBef>
              <a:spcAft>
                <a:spcPct val="0"/>
              </a:spcAft>
              <a:defRPr sz="1000" b="1" kern="1200">
                <a:solidFill>
                  <a:schemeClr val="dk1"/>
                </a:solidFill>
                <a:latin typeface="+mn-lt"/>
                <a:ea typeface="+mn-ea"/>
                <a:cs typeface="+mn-cs"/>
              </a:defRPr>
            </a:lvl4pPr>
            <a:lvl5pPr marL="1828800" algn="ctr" rtl="0" eaLnBrk="0" fontAlgn="base" hangingPunct="0">
              <a:spcBef>
                <a:spcPct val="50000"/>
              </a:spcBef>
              <a:spcAft>
                <a:spcPct val="0"/>
              </a:spcAft>
              <a:defRPr sz="1000" b="1" kern="1200">
                <a:solidFill>
                  <a:schemeClr val="dk1"/>
                </a:solidFill>
                <a:latin typeface="+mn-lt"/>
                <a:ea typeface="+mn-ea"/>
                <a:cs typeface="+mn-cs"/>
              </a:defRPr>
            </a:lvl5pPr>
            <a:lvl6pPr marL="2286000" algn="l" defTabSz="914400" rtl="0" eaLnBrk="1" latinLnBrk="0" hangingPunct="1">
              <a:defRPr sz="1000" b="1" kern="1200">
                <a:solidFill>
                  <a:schemeClr val="dk1"/>
                </a:solidFill>
                <a:latin typeface="+mn-lt"/>
                <a:ea typeface="+mn-ea"/>
                <a:cs typeface="+mn-cs"/>
              </a:defRPr>
            </a:lvl6pPr>
            <a:lvl7pPr marL="2743200" algn="l" defTabSz="914400" rtl="0" eaLnBrk="1" latinLnBrk="0" hangingPunct="1">
              <a:defRPr sz="1000" b="1" kern="1200">
                <a:solidFill>
                  <a:schemeClr val="dk1"/>
                </a:solidFill>
                <a:latin typeface="+mn-lt"/>
                <a:ea typeface="+mn-ea"/>
                <a:cs typeface="+mn-cs"/>
              </a:defRPr>
            </a:lvl7pPr>
            <a:lvl8pPr marL="3200400" algn="l" defTabSz="914400" rtl="0" eaLnBrk="1" latinLnBrk="0" hangingPunct="1">
              <a:defRPr sz="1000" b="1" kern="1200">
                <a:solidFill>
                  <a:schemeClr val="dk1"/>
                </a:solidFill>
                <a:latin typeface="+mn-lt"/>
                <a:ea typeface="+mn-ea"/>
                <a:cs typeface="+mn-cs"/>
              </a:defRPr>
            </a:lvl8pPr>
            <a:lvl9pPr marL="3657600" algn="l" defTabSz="914400" rtl="0" eaLnBrk="1" latinLnBrk="0" hangingPunct="1">
              <a:defRPr sz="1000" b="1" kern="1200">
                <a:solidFill>
                  <a:schemeClr val="dk1"/>
                </a:solidFill>
                <a:latin typeface="+mn-lt"/>
                <a:ea typeface="+mn-ea"/>
                <a:cs typeface="+mn-cs"/>
              </a:defRPr>
            </a:lvl9pPr>
          </a:lstStyle>
          <a:p>
            <a:pPr algn="l">
              <a:defRPr/>
            </a:pPr>
            <a:endParaRPr lang="en-US" sz="750" dirty="0">
              <a:solidFill>
                <a:srgbClr val="AD1322"/>
              </a:solidFill>
            </a:endParaRPr>
          </a:p>
        </p:txBody>
      </p:sp>
      <p:sp>
        <p:nvSpPr>
          <p:cNvPr id="17" name="TextBox 12">
            <a:extLst>
              <a:ext uri="{FF2B5EF4-FFF2-40B4-BE49-F238E27FC236}">
                <a16:creationId xmlns:a16="http://schemas.microsoft.com/office/drawing/2014/main" id="{80E3D8A6-C2DE-EA49-936E-79193915310F}"/>
              </a:ext>
            </a:extLst>
          </p:cNvPr>
          <p:cNvSpPr txBox="1">
            <a:spLocks noChangeArrowheads="1"/>
          </p:cNvSpPr>
          <p:nvPr/>
        </p:nvSpPr>
        <p:spPr bwMode="auto">
          <a:xfrm>
            <a:off x="4694566" y="6271938"/>
            <a:ext cx="623890" cy="253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050" dirty="0">
                <a:latin typeface="+mn-lt"/>
                <a:cs typeface="Arial" pitchFamily="34" charset="0"/>
              </a:rPr>
              <a:t>Security</a:t>
            </a:r>
            <a:endParaRPr lang="en-US" sz="750" dirty="0">
              <a:latin typeface="+mn-lt"/>
              <a:cs typeface="Arial" pitchFamily="34" charset="0"/>
            </a:endParaRPr>
          </a:p>
        </p:txBody>
      </p:sp>
      <p:sp>
        <p:nvSpPr>
          <p:cNvPr id="18" name="Curved Up Arrow 17">
            <a:extLst>
              <a:ext uri="{FF2B5EF4-FFF2-40B4-BE49-F238E27FC236}">
                <a16:creationId xmlns:a16="http://schemas.microsoft.com/office/drawing/2014/main" id="{31673800-08D4-6146-BB47-C1591A6306F2}"/>
              </a:ext>
            </a:extLst>
          </p:cNvPr>
          <p:cNvSpPr/>
          <p:nvPr/>
        </p:nvSpPr>
        <p:spPr bwMode="auto">
          <a:xfrm>
            <a:off x="2362200" y="6570686"/>
            <a:ext cx="1150144" cy="207749"/>
          </a:xfrm>
          <a:prstGeom prst="curvedUp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spAutoFit/>
          </a:bodyPr>
          <a:lstStyle>
            <a:defPPr>
              <a:defRPr lang="en-US"/>
            </a:defPPr>
            <a:lvl1pPr algn="ctr" rtl="0" eaLnBrk="0" fontAlgn="base" hangingPunct="0">
              <a:spcBef>
                <a:spcPct val="50000"/>
              </a:spcBef>
              <a:spcAft>
                <a:spcPct val="0"/>
              </a:spcAft>
              <a:defRPr sz="1000" b="1" kern="1200">
                <a:solidFill>
                  <a:schemeClr val="dk1"/>
                </a:solidFill>
                <a:latin typeface="+mn-lt"/>
                <a:ea typeface="+mn-ea"/>
                <a:cs typeface="+mn-cs"/>
              </a:defRPr>
            </a:lvl1pPr>
            <a:lvl2pPr marL="457200" algn="ctr" rtl="0" eaLnBrk="0" fontAlgn="base" hangingPunct="0">
              <a:spcBef>
                <a:spcPct val="50000"/>
              </a:spcBef>
              <a:spcAft>
                <a:spcPct val="0"/>
              </a:spcAft>
              <a:defRPr sz="1000" b="1" kern="1200">
                <a:solidFill>
                  <a:schemeClr val="dk1"/>
                </a:solidFill>
                <a:latin typeface="+mn-lt"/>
                <a:ea typeface="+mn-ea"/>
                <a:cs typeface="+mn-cs"/>
              </a:defRPr>
            </a:lvl2pPr>
            <a:lvl3pPr marL="914400" algn="ctr" rtl="0" eaLnBrk="0" fontAlgn="base" hangingPunct="0">
              <a:spcBef>
                <a:spcPct val="50000"/>
              </a:spcBef>
              <a:spcAft>
                <a:spcPct val="0"/>
              </a:spcAft>
              <a:defRPr sz="1000" b="1" kern="1200">
                <a:solidFill>
                  <a:schemeClr val="dk1"/>
                </a:solidFill>
                <a:latin typeface="+mn-lt"/>
                <a:ea typeface="+mn-ea"/>
                <a:cs typeface="+mn-cs"/>
              </a:defRPr>
            </a:lvl3pPr>
            <a:lvl4pPr marL="1371600" algn="ctr" rtl="0" eaLnBrk="0" fontAlgn="base" hangingPunct="0">
              <a:spcBef>
                <a:spcPct val="50000"/>
              </a:spcBef>
              <a:spcAft>
                <a:spcPct val="0"/>
              </a:spcAft>
              <a:defRPr sz="1000" b="1" kern="1200">
                <a:solidFill>
                  <a:schemeClr val="dk1"/>
                </a:solidFill>
                <a:latin typeface="+mn-lt"/>
                <a:ea typeface="+mn-ea"/>
                <a:cs typeface="+mn-cs"/>
              </a:defRPr>
            </a:lvl4pPr>
            <a:lvl5pPr marL="1828800" algn="ctr" rtl="0" eaLnBrk="0" fontAlgn="base" hangingPunct="0">
              <a:spcBef>
                <a:spcPct val="50000"/>
              </a:spcBef>
              <a:spcAft>
                <a:spcPct val="0"/>
              </a:spcAft>
              <a:defRPr sz="1000" b="1" kern="1200">
                <a:solidFill>
                  <a:schemeClr val="dk1"/>
                </a:solidFill>
                <a:latin typeface="+mn-lt"/>
                <a:ea typeface="+mn-ea"/>
                <a:cs typeface="+mn-cs"/>
              </a:defRPr>
            </a:lvl5pPr>
            <a:lvl6pPr marL="2286000" algn="l" defTabSz="914400" rtl="0" eaLnBrk="1" latinLnBrk="0" hangingPunct="1">
              <a:defRPr sz="1000" b="1" kern="1200">
                <a:solidFill>
                  <a:schemeClr val="dk1"/>
                </a:solidFill>
                <a:latin typeface="+mn-lt"/>
                <a:ea typeface="+mn-ea"/>
                <a:cs typeface="+mn-cs"/>
              </a:defRPr>
            </a:lvl6pPr>
            <a:lvl7pPr marL="2743200" algn="l" defTabSz="914400" rtl="0" eaLnBrk="1" latinLnBrk="0" hangingPunct="1">
              <a:defRPr sz="1000" b="1" kern="1200">
                <a:solidFill>
                  <a:schemeClr val="dk1"/>
                </a:solidFill>
                <a:latin typeface="+mn-lt"/>
                <a:ea typeface="+mn-ea"/>
                <a:cs typeface="+mn-cs"/>
              </a:defRPr>
            </a:lvl7pPr>
            <a:lvl8pPr marL="3200400" algn="l" defTabSz="914400" rtl="0" eaLnBrk="1" latinLnBrk="0" hangingPunct="1">
              <a:defRPr sz="1000" b="1" kern="1200">
                <a:solidFill>
                  <a:schemeClr val="dk1"/>
                </a:solidFill>
                <a:latin typeface="+mn-lt"/>
                <a:ea typeface="+mn-ea"/>
                <a:cs typeface="+mn-cs"/>
              </a:defRPr>
            </a:lvl8pPr>
            <a:lvl9pPr marL="3657600" algn="l" defTabSz="914400" rtl="0" eaLnBrk="1" latinLnBrk="0" hangingPunct="1">
              <a:defRPr sz="1000" b="1" kern="1200">
                <a:solidFill>
                  <a:schemeClr val="dk1"/>
                </a:solidFill>
                <a:latin typeface="+mn-lt"/>
                <a:ea typeface="+mn-ea"/>
                <a:cs typeface="+mn-cs"/>
              </a:defRPr>
            </a:lvl9pPr>
          </a:lstStyle>
          <a:p>
            <a:pPr>
              <a:defRPr/>
            </a:pPr>
            <a:endParaRPr lang="en-US" sz="750" dirty="0">
              <a:solidFill>
                <a:schemeClr val="tx1"/>
              </a:solidFill>
              <a:cs typeface="Arial" charset="0"/>
            </a:endParaRPr>
          </a:p>
        </p:txBody>
      </p:sp>
      <p:sp>
        <p:nvSpPr>
          <p:cNvPr id="19" name="Curved Down Arrow 18">
            <a:extLst>
              <a:ext uri="{FF2B5EF4-FFF2-40B4-BE49-F238E27FC236}">
                <a16:creationId xmlns:a16="http://schemas.microsoft.com/office/drawing/2014/main" id="{EA11F295-2874-8B4C-AC7E-5800356E8A86}"/>
              </a:ext>
            </a:extLst>
          </p:cNvPr>
          <p:cNvSpPr/>
          <p:nvPr/>
        </p:nvSpPr>
        <p:spPr bwMode="auto">
          <a:xfrm rot="10800000">
            <a:off x="5347804" y="6555727"/>
            <a:ext cx="1264444" cy="207749"/>
          </a:xfrm>
          <a:prstGeom prst="curved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spAutoFit/>
          </a:bodyPr>
          <a:lstStyle>
            <a:defPPr>
              <a:defRPr lang="en-US"/>
            </a:defPPr>
            <a:lvl1pPr algn="ctr" rtl="0" eaLnBrk="0" fontAlgn="base" hangingPunct="0">
              <a:spcBef>
                <a:spcPct val="50000"/>
              </a:spcBef>
              <a:spcAft>
                <a:spcPct val="0"/>
              </a:spcAft>
              <a:defRPr sz="1000" b="1" kern="1200">
                <a:solidFill>
                  <a:schemeClr val="dk1"/>
                </a:solidFill>
                <a:latin typeface="+mn-lt"/>
                <a:ea typeface="+mn-ea"/>
                <a:cs typeface="+mn-cs"/>
              </a:defRPr>
            </a:lvl1pPr>
            <a:lvl2pPr marL="457200" algn="ctr" rtl="0" eaLnBrk="0" fontAlgn="base" hangingPunct="0">
              <a:spcBef>
                <a:spcPct val="50000"/>
              </a:spcBef>
              <a:spcAft>
                <a:spcPct val="0"/>
              </a:spcAft>
              <a:defRPr sz="1000" b="1" kern="1200">
                <a:solidFill>
                  <a:schemeClr val="dk1"/>
                </a:solidFill>
                <a:latin typeface="+mn-lt"/>
                <a:ea typeface="+mn-ea"/>
                <a:cs typeface="+mn-cs"/>
              </a:defRPr>
            </a:lvl2pPr>
            <a:lvl3pPr marL="914400" algn="ctr" rtl="0" eaLnBrk="0" fontAlgn="base" hangingPunct="0">
              <a:spcBef>
                <a:spcPct val="50000"/>
              </a:spcBef>
              <a:spcAft>
                <a:spcPct val="0"/>
              </a:spcAft>
              <a:defRPr sz="1000" b="1" kern="1200">
                <a:solidFill>
                  <a:schemeClr val="dk1"/>
                </a:solidFill>
                <a:latin typeface="+mn-lt"/>
                <a:ea typeface="+mn-ea"/>
                <a:cs typeface="+mn-cs"/>
              </a:defRPr>
            </a:lvl3pPr>
            <a:lvl4pPr marL="1371600" algn="ctr" rtl="0" eaLnBrk="0" fontAlgn="base" hangingPunct="0">
              <a:spcBef>
                <a:spcPct val="50000"/>
              </a:spcBef>
              <a:spcAft>
                <a:spcPct val="0"/>
              </a:spcAft>
              <a:defRPr sz="1000" b="1" kern="1200">
                <a:solidFill>
                  <a:schemeClr val="dk1"/>
                </a:solidFill>
                <a:latin typeface="+mn-lt"/>
                <a:ea typeface="+mn-ea"/>
                <a:cs typeface="+mn-cs"/>
              </a:defRPr>
            </a:lvl4pPr>
            <a:lvl5pPr marL="1828800" algn="ctr" rtl="0" eaLnBrk="0" fontAlgn="base" hangingPunct="0">
              <a:spcBef>
                <a:spcPct val="50000"/>
              </a:spcBef>
              <a:spcAft>
                <a:spcPct val="0"/>
              </a:spcAft>
              <a:defRPr sz="1000" b="1" kern="1200">
                <a:solidFill>
                  <a:schemeClr val="dk1"/>
                </a:solidFill>
                <a:latin typeface="+mn-lt"/>
                <a:ea typeface="+mn-ea"/>
                <a:cs typeface="+mn-cs"/>
              </a:defRPr>
            </a:lvl5pPr>
            <a:lvl6pPr marL="2286000" algn="l" defTabSz="914400" rtl="0" eaLnBrk="1" latinLnBrk="0" hangingPunct="1">
              <a:defRPr sz="1000" b="1" kern="1200">
                <a:solidFill>
                  <a:schemeClr val="dk1"/>
                </a:solidFill>
                <a:latin typeface="+mn-lt"/>
                <a:ea typeface="+mn-ea"/>
                <a:cs typeface="+mn-cs"/>
              </a:defRPr>
            </a:lvl6pPr>
            <a:lvl7pPr marL="2743200" algn="l" defTabSz="914400" rtl="0" eaLnBrk="1" latinLnBrk="0" hangingPunct="1">
              <a:defRPr sz="1000" b="1" kern="1200">
                <a:solidFill>
                  <a:schemeClr val="dk1"/>
                </a:solidFill>
                <a:latin typeface="+mn-lt"/>
                <a:ea typeface="+mn-ea"/>
                <a:cs typeface="+mn-cs"/>
              </a:defRPr>
            </a:lvl7pPr>
            <a:lvl8pPr marL="3200400" algn="l" defTabSz="914400" rtl="0" eaLnBrk="1" latinLnBrk="0" hangingPunct="1">
              <a:defRPr sz="1000" b="1" kern="1200">
                <a:solidFill>
                  <a:schemeClr val="dk1"/>
                </a:solidFill>
                <a:latin typeface="+mn-lt"/>
                <a:ea typeface="+mn-ea"/>
                <a:cs typeface="+mn-cs"/>
              </a:defRPr>
            </a:lvl8pPr>
            <a:lvl9pPr marL="3657600" algn="l" defTabSz="914400" rtl="0" eaLnBrk="1" latinLnBrk="0" hangingPunct="1">
              <a:defRPr sz="1000" b="1" kern="1200">
                <a:solidFill>
                  <a:schemeClr val="dk1"/>
                </a:solidFill>
                <a:latin typeface="+mn-lt"/>
                <a:ea typeface="+mn-ea"/>
                <a:cs typeface="+mn-cs"/>
              </a:defRPr>
            </a:lvl9pPr>
          </a:lstStyle>
          <a:p>
            <a:pPr>
              <a:defRPr/>
            </a:pPr>
            <a:endParaRPr lang="en-US" sz="750" dirty="0">
              <a:solidFill>
                <a:schemeClr val="tx1"/>
              </a:solidFill>
              <a:cs typeface="Arial" charset="0"/>
            </a:endParaRPr>
          </a:p>
        </p:txBody>
      </p:sp>
    </p:spTree>
    <p:extLst>
      <p:ext uri="{BB962C8B-B14F-4D97-AF65-F5344CB8AC3E}">
        <p14:creationId xmlns:p14="http://schemas.microsoft.com/office/powerpoint/2010/main" val="116005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a:xfrm>
            <a:off x="128588" y="0"/>
            <a:ext cx="8558212" cy="935038"/>
          </a:xfrm>
        </p:spPr>
        <p:txBody>
          <a:bodyPr/>
          <a:lstStyle/>
          <a:p>
            <a:r>
              <a:rPr lang="en-US" altLang="en-US" dirty="0">
                <a:latin typeface="Calibri" panose="020F0502020204030204" pitchFamily="34" charset="0"/>
                <a:ea typeface="ＭＳ Ｐゴシック" pitchFamily="34" charset="-128"/>
              </a:rPr>
              <a:t>                     Avoiding “Security Fukushima”</a:t>
            </a:r>
          </a:p>
        </p:txBody>
      </p:sp>
      <p:sp>
        <p:nvSpPr>
          <p:cNvPr id="23555" name="Content Placeholder 4"/>
          <p:cNvSpPr>
            <a:spLocks noGrp="1"/>
          </p:cNvSpPr>
          <p:nvPr>
            <p:ph sz="half" idx="2"/>
          </p:nvPr>
        </p:nvSpPr>
        <p:spPr/>
        <p:txBody>
          <a:bodyPr>
            <a:normAutofit lnSpcReduction="10000"/>
          </a:bodyPr>
          <a:lstStyle/>
          <a:p>
            <a:endParaRPr lang="en-US" altLang="en-US" sz="1800" dirty="0">
              <a:latin typeface="Calibri" panose="020F0502020204030204" pitchFamily="34" charset="0"/>
              <a:ea typeface="ＭＳ Ｐゴシック" pitchFamily="34" charset="-128"/>
            </a:endParaRPr>
          </a:p>
          <a:p>
            <a:r>
              <a:rPr lang="en-US" altLang="en-US" sz="1800" dirty="0">
                <a:latin typeface="Calibri" panose="020F0502020204030204" pitchFamily="34" charset="0"/>
                <a:ea typeface="ＭＳ Ｐゴシック" pitchFamily="34" charset="-128"/>
              </a:rPr>
              <a:t>Report of Japanese Government to the IAEA Ministerial Conference on Nuclear Safety (June 2011): 28 lessons to be learned from the accident with perceptions, attitudes, and patterns of behavior as cross cutting elements for most of them.</a:t>
            </a:r>
          </a:p>
          <a:p>
            <a:r>
              <a:rPr lang="en-US" altLang="en-US" sz="1800" dirty="0">
                <a:latin typeface="Calibri" panose="020F0502020204030204" pitchFamily="34" charset="0"/>
                <a:ea typeface="ＭＳ Ｐゴシック" pitchFamily="34" charset="-128"/>
              </a:rPr>
              <a:t>Report of Diet Independent Investigation Commission (July 5, 2012):</a:t>
            </a:r>
          </a:p>
          <a:p>
            <a:pPr lvl="1"/>
            <a:r>
              <a:rPr lang="en-US" altLang="en-US" sz="1600" b="1" i="1" dirty="0">
                <a:solidFill>
                  <a:srgbClr val="FF0000"/>
                </a:solidFill>
                <a:latin typeface="Calibri" panose="020F0502020204030204" pitchFamily="34" charset="0"/>
                <a:ea typeface="ＭＳ Ｐゴシック" pitchFamily="34" charset="-128"/>
              </a:rPr>
              <a:t>It is a “profoundly man-made disaster”.</a:t>
            </a:r>
          </a:p>
          <a:p>
            <a:pPr lvl="1"/>
            <a:r>
              <a:rPr lang="en-US" altLang="en-US" sz="1600" b="1" i="1" dirty="0">
                <a:solidFill>
                  <a:srgbClr val="FF0000"/>
                </a:solidFill>
                <a:latin typeface="Calibri" panose="020F0502020204030204" pitchFamily="34" charset="0"/>
                <a:ea typeface="ＭＳ Ｐゴシック" pitchFamily="34" charset="-128"/>
              </a:rPr>
              <a:t>Its fundamental causes are to be found in the ingrained conventions of Japanese culture: reflective obedience; reluctance to question authority; devotion to sticking with the program; </a:t>
            </a:r>
            <a:r>
              <a:rPr lang="en-US" altLang="en-US" sz="1600" b="1" i="1" dirty="0" err="1">
                <a:solidFill>
                  <a:srgbClr val="FF0000"/>
                </a:solidFill>
                <a:latin typeface="Calibri" panose="020F0502020204030204" pitchFamily="34" charset="0"/>
                <a:ea typeface="ＭＳ Ｐゴシック" pitchFamily="34" charset="-128"/>
              </a:rPr>
              <a:t>groupism</a:t>
            </a:r>
            <a:r>
              <a:rPr lang="en-US" altLang="en-US" sz="1600" b="1" i="1" dirty="0">
                <a:solidFill>
                  <a:srgbClr val="FF0000"/>
                </a:solidFill>
                <a:latin typeface="Calibri" panose="020F0502020204030204" pitchFamily="34" charset="0"/>
                <a:ea typeface="ＭＳ Ｐゴシック" pitchFamily="34" charset="-128"/>
              </a:rPr>
              <a:t>; and insularity.</a:t>
            </a:r>
          </a:p>
        </p:txBody>
      </p:sp>
      <p:pic>
        <p:nvPicPr>
          <p:cNvPr id="14340" name="Picture 2" descr="http://media.treehugger.com/assets/images/2011/10/20110511-fukushima-disaster.jpg"/>
          <p:cNvPicPr>
            <a:picLocks noChangeAspect="1" noChangeArrowheads="1"/>
          </p:cNvPicPr>
          <p:nvPr/>
        </p:nvPicPr>
        <p:blipFill>
          <a:blip r:embed="rId3"/>
          <a:srcRect/>
          <a:stretch>
            <a:fillRect/>
          </a:stretch>
        </p:blipFill>
        <p:spPr bwMode="auto">
          <a:xfrm>
            <a:off x="152400" y="1600200"/>
            <a:ext cx="4457700" cy="325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4768731"/>
            <a:ext cx="4495800" cy="1600438"/>
          </a:xfrm>
          <a:prstGeom prst="rect">
            <a:avLst/>
          </a:prstGeom>
          <a:noFill/>
          <a:ln w="25400">
            <a:noFill/>
          </a:ln>
        </p:spPr>
        <p:txBody>
          <a:bodyPr tIns="0" bIns="0" anchor="ctr">
            <a:spAutoFit/>
          </a:bodyPr>
          <a:lstStyle/>
          <a:p>
            <a:pPr algn="ctr" eaLnBrk="1" hangingPunct="1">
              <a:defRPr/>
            </a:pPr>
            <a:endParaRPr lang="en-US" sz="1600" dirty="0">
              <a:latin typeface="Calibri" panose="020F0502020204030204" pitchFamily="34" charset="0"/>
              <a:cs typeface="Arial" charset="0"/>
            </a:endParaRPr>
          </a:p>
          <a:p>
            <a:pPr algn="ctr" eaLnBrk="1" hangingPunct="1">
              <a:defRPr/>
            </a:pPr>
            <a:r>
              <a:rPr lang="en-US" sz="1600" dirty="0">
                <a:latin typeface="Calibri" panose="020F0502020204030204" pitchFamily="34" charset="0"/>
                <a:cs typeface="Arial" charset="0"/>
              </a:rPr>
              <a:t>A terrorist version of Fukushima is plausible, with all the human displacement, economic disturbance, and national humiliation the March 2011 cataclysm entailed.</a:t>
            </a:r>
          </a:p>
          <a:p>
            <a:pPr eaLnBrk="1" hangingPunct="1">
              <a:defRPr/>
            </a:pPr>
            <a:endParaRPr lang="en-US" dirty="0">
              <a:latin typeface="Calibri" panose="020F0502020204030204" pitchFamily="34" charset="0"/>
              <a:cs typeface="Arial" charset="0"/>
            </a:endParaRPr>
          </a:p>
        </p:txBody>
      </p:sp>
    </p:spTree>
    <p:extLst>
      <p:ext uri="{BB962C8B-B14F-4D97-AF65-F5344CB8AC3E}">
        <p14:creationId xmlns:p14="http://schemas.microsoft.com/office/powerpoint/2010/main" val="412159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5098" y="-95250"/>
            <a:ext cx="9144000" cy="1031194"/>
          </a:xfrm>
        </p:spPr>
        <p:txBody>
          <a:bodyPr/>
          <a:lstStyle/>
          <a:p>
            <a:r>
              <a:rPr lang="en-GB" dirty="0">
                <a:latin typeface="Calibri" panose="020F0502020204030204" pitchFamily="34" charset="0"/>
              </a:rPr>
              <a:t>                             Nuclear Security Concerns</a:t>
            </a:r>
          </a:p>
        </p:txBody>
      </p:sp>
      <p:sp>
        <p:nvSpPr>
          <p:cNvPr id="3" name="Content Placeholder 2"/>
          <p:cNvSpPr>
            <a:spLocks noGrp="1"/>
          </p:cNvSpPr>
          <p:nvPr>
            <p:ph idx="1"/>
          </p:nvPr>
        </p:nvSpPr>
        <p:spPr>
          <a:xfrm>
            <a:off x="0" y="1165225"/>
            <a:ext cx="9405257" cy="5268232"/>
          </a:xfrm>
        </p:spPr>
        <p:txBody>
          <a:bodyPr/>
          <a:lstStyle/>
          <a:p>
            <a:pPr marL="0" indent="0" algn="ctr">
              <a:buNone/>
            </a:pPr>
            <a:endParaRPr lang="en-GB" sz="1800" b="0" dirty="0">
              <a:latin typeface="Calibri" panose="020F0502020204030204" pitchFamily="34" charset="0"/>
              <a:ea typeface="ＭＳ Ｐゴシック" pitchFamily="-107" charset="-128"/>
            </a:endParaRPr>
          </a:p>
          <a:p>
            <a:pPr marL="0" indent="0">
              <a:spcBef>
                <a:spcPct val="0"/>
              </a:spcBef>
              <a:buNone/>
            </a:pPr>
            <a:endParaRPr kumimoji="1" lang="en-GB" sz="2800" b="0" kern="1200" dirty="0">
              <a:solidFill>
                <a:schemeClr val="tx1"/>
              </a:solidFill>
              <a:latin typeface="Calibri" panose="020F0502020204030204" pitchFamily="34" charset="0"/>
            </a:endParaRPr>
          </a:p>
        </p:txBody>
      </p:sp>
      <p:sp>
        <p:nvSpPr>
          <p:cNvPr id="8" name="Rectangle 7"/>
          <p:cNvSpPr/>
          <p:nvPr/>
        </p:nvSpPr>
        <p:spPr>
          <a:xfrm>
            <a:off x="175098" y="1212428"/>
            <a:ext cx="5050045" cy="1815882"/>
          </a:xfrm>
          <a:prstGeom prst="rect">
            <a:avLst/>
          </a:prstGeom>
        </p:spPr>
        <p:txBody>
          <a:bodyPr wrap="square">
            <a:spAutoFit/>
          </a:bodyPr>
          <a:lstStyle/>
          <a:p>
            <a:pPr algn="l"/>
            <a:r>
              <a:rPr kumimoji="1" lang="en-GB" sz="2800" b="0" dirty="0">
                <a:latin typeface="Calibri" panose="020F0502020204030204" pitchFamily="34" charset="0"/>
                <a:ea typeface="ＭＳ Ｐゴシック" charset="-128"/>
                <a:cs typeface="ＭＳ Ｐゴシック" charset="-128"/>
              </a:rPr>
              <a:t>• </a:t>
            </a:r>
            <a:r>
              <a:rPr kumimoji="1" lang="en-GB" sz="2400" b="0" dirty="0">
                <a:latin typeface="Calibri" panose="020F0502020204030204" pitchFamily="34" charset="0"/>
                <a:ea typeface="ＭＳ Ｐゴシック" charset="-128"/>
                <a:cs typeface="ＭＳ Ｐゴシック" charset="-128"/>
              </a:rPr>
              <a:t>Nuclear and other radioactive material that is not properly secured</a:t>
            </a:r>
          </a:p>
          <a:p>
            <a:pPr algn="l"/>
            <a:r>
              <a:rPr kumimoji="1" lang="en-GB" sz="2400" b="0" dirty="0">
                <a:latin typeface="Calibri" panose="020F0502020204030204" pitchFamily="34" charset="0"/>
                <a:ea typeface="ＭＳ Ｐゴシック" charset="-128"/>
                <a:cs typeface="ＭＳ Ｐゴシック" charset="-128"/>
              </a:rPr>
              <a:t>• Possible malicious acts involving such material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497" y="1165225"/>
            <a:ext cx="3517557" cy="22187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43" y="3508385"/>
            <a:ext cx="2330646" cy="2581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047133" y="3431206"/>
            <a:ext cx="6119445" cy="2862322"/>
          </a:xfrm>
          <a:prstGeom prst="rect">
            <a:avLst/>
          </a:prstGeom>
        </p:spPr>
        <p:txBody>
          <a:bodyPr wrap="square">
            <a:spAutoFit/>
          </a:bodyPr>
          <a:lstStyle/>
          <a:p>
            <a:pPr>
              <a:spcBef>
                <a:spcPts val="0"/>
              </a:spcBef>
            </a:pPr>
            <a:r>
              <a:rPr kumimoji="1" lang="en-GB" sz="2800" dirty="0">
                <a:latin typeface="Calibri" panose="020F0502020204030204" pitchFamily="34" charset="0"/>
                <a:ea typeface="ＭＳ Ｐゴシック" charset="-128"/>
                <a:cs typeface="ＭＳ Ｐゴシック" charset="-128"/>
              </a:rPr>
              <a:t>What is the Risk?</a:t>
            </a:r>
          </a:p>
          <a:p>
            <a:pPr>
              <a:spcBef>
                <a:spcPts val="0"/>
              </a:spcBef>
            </a:pPr>
            <a:endParaRPr kumimoji="1" lang="en-GB" sz="800" dirty="0">
              <a:solidFill>
                <a:srgbClr val="FF0000"/>
              </a:solidFill>
              <a:latin typeface="Calibri" panose="020F0502020204030204" pitchFamily="34" charset="0"/>
              <a:ea typeface="ＭＳ Ｐゴシック" charset="-128"/>
              <a:cs typeface="ＭＳ Ｐゴシック" charset="-128"/>
            </a:endParaRPr>
          </a:p>
          <a:p>
            <a:pPr algn="l">
              <a:spcBef>
                <a:spcPts val="0"/>
              </a:spcBef>
            </a:pPr>
            <a:r>
              <a:rPr kumimoji="1" lang="en-GB" sz="2400" b="0" dirty="0">
                <a:latin typeface="Calibri" panose="020F0502020204030204" pitchFamily="34" charset="0"/>
                <a:ea typeface="ＭＳ Ｐゴシック" charset="-128"/>
                <a:cs typeface="ＭＳ Ｐゴシック" charset="-128"/>
              </a:rPr>
              <a:t>• Theft of </a:t>
            </a:r>
            <a:r>
              <a:rPr kumimoji="1" lang="en-GB" sz="2400" dirty="0">
                <a:latin typeface="Calibri" panose="020F0502020204030204" pitchFamily="34" charset="0"/>
                <a:ea typeface="ＭＳ Ｐゴシック" charset="-128"/>
                <a:cs typeface="ＭＳ Ｐゴシック" charset="-128"/>
              </a:rPr>
              <a:t>nuclear material</a:t>
            </a:r>
            <a:r>
              <a:rPr kumimoji="1" lang="en-GB" sz="2400" b="0" dirty="0">
                <a:latin typeface="Calibri" panose="020F0502020204030204" pitchFamily="34" charset="0"/>
                <a:ea typeface="ＭＳ Ｐゴシック" charset="-128"/>
                <a:cs typeface="ＭＳ Ｐゴシック" charset="-128"/>
              </a:rPr>
              <a:t> (NM) to make </a:t>
            </a:r>
            <a:r>
              <a:rPr kumimoji="1" lang="en-GB" sz="2400" dirty="0">
                <a:latin typeface="Calibri" panose="020F0502020204030204" pitchFamily="34" charset="0"/>
                <a:ea typeface="ＭＳ Ｐゴシック" charset="-128"/>
                <a:cs typeface="ＭＳ Ｐゴシック" charset="-128"/>
              </a:rPr>
              <a:t>improvised nuclear devices (IND)</a:t>
            </a:r>
            <a:endParaRPr kumimoji="1" lang="en-GB" sz="2400" b="0" dirty="0">
              <a:latin typeface="Calibri" panose="020F0502020204030204" pitchFamily="34" charset="0"/>
              <a:ea typeface="ＭＳ Ｐゴシック" charset="-128"/>
              <a:cs typeface="ＭＳ Ｐゴシック" charset="-128"/>
            </a:endParaRPr>
          </a:p>
          <a:p>
            <a:pPr algn="l">
              <a:spcBef>
                <a:spcPts val="0"/>
              </a:spcBef>
            </a:pPr>
            <a:r>
              <a:rPr kumimoji="1" lang="en-GB" sz="2400" b="0" dirty="0">
                <a:latin typeface="Calibri" panose="020F0502020204030204" pitchFamily="34" charset="0"/>
                <a:ea typeface="ＭＳ Ｐゴシック" charset="-128"/>
                <a:cs typeface="ＭＳ Ｐゴシック" charset="-128"/>
              </a:rPr>
              <a:t>• Theft of </a:t>
            </a:r>
            <a:r>
              <a:rPr kumimoji="1" lang="en-GB" sz="2400" dirty="0">
                <a:latin typeface="Calibri" panose="020F0502020204030204" pitchFamily="34" charset="0"/>
                <a:ea typeface="ＭＳ Ｐゴシック" charset="-128"/>
                <a:cs typeface="ＭＳ Ｐゴシック" charset="-128"/>
              </a:rPr>
              <a:t>radioactive material (RM)</a:t>
            </a:r>
            <a:r>
              <a:rPr kumimoji="1" lang="en-GB" sz="2400" b="0" dirty="0">
                <a:latin typeface="Calibri" panose="020F0502020204030204" pitchFamily="34" charset="0"/>
                <a:ea typeface="ＭＳ Ｐゴシック" charset="-128"/>
                <a:cs typeface="ＭＳ Ｐゴシック" charset="-128"/>
              </a:rPr>
              <a:t> to make </a:t>
            </a:r>
            <a:r>
              <a:rPr kumimoji="1" lang="en-GB" sz="2400" dirty="0">
                <a:latin typeface="Calibri" panose="020F0502020204030204" pitchFamily="34" charset="0"/>
                <a:ea typeface="ＭＳ Ｐゴシック" charset="-128"/>
                <a:cs typeface="ＭＳ Ｐゴシック" charset="-128"/>
              </a:rPr>
              <a:t>radiological dispersal devices (RDD)</a:t>
            </a:r>
            <a:r>
              <a:rPr kumimoji="1" lang="en-GB" sz="2400" b="0" dirty="0">
                <a:latin typeface="Calibri" panose="020F0502020204030204" pitchFamily="34" charset="0"/>
                <a:ea typeface="ＭＳ Ｐゴシック" charset="-128"/>
                <a:cs typeface="ＭＳ Ｐゴシック" charset="-128"/>
              </a:rPr>
              <a:t> or </a:t>
            </a:r>
            <a:r>
              <a:rPr kumimoji="1" lang="en-GB" sz="2400" dirty="0">
                <a:latin typeface="Calibri" panose="020F0502020204030204" pitchFamily="34" charset="0"/>
                <a:ea typeface="ＭＳ Ｐゴシック" charset="-128"/>
                <a:cs typeface="ＭＳ Ｐゴシック" charset="-128"/>
              </a:rPr>
              <a:t>radiological emission devices (RED)</a:t>
            </a:r>
            <a:endParaRPr kumimoji="1" lang="en-GB" sz="2400" b="0" dirty="0">
              <a:latin typeface="Calibri" panose="020F0502020204030204" pitchFamily="34" charset="0"/>
              <a:ea typeface="ＭＳ Ｐゴシック" charset="-128"/>
              <a:cs typeface="ＭＳ Ｐゴシック" charset="-128"/>
            </a:endParaRPr>
          </a:p>
          <a:p>
            <a:pPr algn="l">
              <a:spcBef>
                <a:spcPts val="0"/>
              </a:spcBef>
            </a:pPr>
            <a:r>
              <a:rPr kumimoji="1" lang="en-GB" sz="2400" b="0" dirty="0">
                <a:latin typeface="Calibri" panose="020F0502020204030204" pitchFamily="34" charset="0"/>
                <a:ea typeface="ＭＳ Ｐゴシック" charset="-128"/>
                <a:cs typeface="ＭＳ Ｐゴシック" charset="-128"/>
              </a:rPr>
              <a:t>• </a:t>
            </a:r>
            <a:r>
              <a:rPr kumimoji="1" lang="en-GB" sz="2400" dirty="0">
                <a:latin typeface="Calibri" panose="020F0502020204030204" pitchFamily="34" charset="0"/>
                <a:ea typeface="ＭＳ Ｐゴシック" charset="-128"/>
                <a:cs typeface="ＭＳ Ｐゴシック" charset="-128"/>
              </a:rPr>
              <a:t>Sabotage</a:t>
            </a:r>
            <a:r>
              <a:rPr kumimoji="1" lang="en-GB" sz="2400" b="0" dirty="0">
                <a:latin typeface="Calibri" panose="020F0502020204030204" pitchFamily="34" charset="0"/>
                <a:ea typeface="ＭＳ Ｐゴシック" charset="-128"/>
                <a:cs typeface="ＭＳ Ｐゴシック" charset="-128"/>
              </a:rPr>
              <a:t> of facility or transport</a:t>
            </a:r>
            <a:endParaRPr kumimoji="1" lang="en-US" sz="2400" b="0" dirty="0">
              <a:latin typeface="Calibri" panose="020F0502020204030204" pitchFamily="34" charset="0"/>
              <a:ea typeface="ＭＳ Ｐゴシック" charset="-128"/>
              <a:cs typeface="ＭＳ Ｐゴシック" charset="-128"/>
            </a:endParaRPr>
          </a:p>
        </p:txBody>
      </p:sp>
    </p:spTree>
    <p:extLst>
      <p:ext uri="{BB962C8B-B14F-4D97-AF65-F5344CB8AC3E}">
        <p14:creationId xmlns:p14="http://schemas.microsoft.com/office/powerpoint/2010/main" val="324880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220750"/>
            <a:ext cx="8143056" cy="935038"/>
          </a:xfrm>
        </p:spPr>
        <p:txBody>
          <a:bodyPr>
            <a:normAutofit/>
          </a:bodyPr>
          <a:lstStyle/>
          <a:p>
            <a:pPr eaLnBrk="1" hangingPunct="1"/>
            <a:r>
              <a:rPr lang="en-US" altLang="en-US" sz="2800" dirty="0">
                <a:latin typeface="Calibri" panose="020F0502020204030204" pitchFamily="34" charset="0"/>
              </a:rPr>
              <a:t>Scenarios of Nuclear and Other Radiological Events</a:t>
            </a:r>
          </a:p>
        </p:txBody>
      </p:sp>
      <p:graphicFrame>
        <p:nvGraphicFramePr>
          <p:cNvPr id="5" name="Group 61"/>
          <p:cNvGraphicFramePr>
            <a:graphicFrameLocks noGrp="1"/>
          </p:cNvGraphicFramePr>
          <p:nvPr>
            <p:ph sz="quarter" idx="1"/>
          </p:nvPr>
        </p:nvGraphicFramePr>
        <p:xfrm>
          <a:off x="467544" y="1124744"/>
          <a:ext cx="8229600" cy="4892674"/>
        </p:xfrm>
        <a:graphic>
          <a:graphicData uri="http://schemas.openxmlformats.org/drawingml/2006/table">
            <a:tbl>
              <a:tblPr/>
              <a:tblGrid>
                <a:gridCol w="1711105">
                  <a:extLst>
                    <a:ext uri="{9D8B030D-6E8A-4147-A177-3AD203B41FA5}">
                      <a16:colId xmlns:a16="http://schemas.microsoft.com/office/drawing/2014/main" val="20000"/>
                    </a:ext>
                  </a:extLst>
                </a:gridCol>
                <a:gridCol w="1466661">
                  <a:extLst>
                    <a:ext uri="{9D8B030D-6E8A-4147-A177-3AD203B41FA5}">
                      <a16:colId xmlns:a16="http://schemas.microsoft.com/office/drawing/2014/main" val="20001"/>
                    </a:ext>
                  </a:extLst>
                </a:gridCol>
                <a:gridCol w="1548143">
                  <a:extLst>
                    <a:ext uri="{9D8B030D-6E8A-4147-A177-3AD203B41FA5}">
                      <a16:colId xmlns:a16="http://schemas.microsoft.com/office/drawing/2014/main" val="20002"/>
                    </a:ext>
                  </a:extLst>
                </a:gridCol>
                <a:gridCol w="1711105">
                  <a:extLst>
                    <a:ext uri="{9D8B030D-6E8A-4147-A177-3AD203B41FA5}">
                      <a16:colId xmlns:a16="http://schemas.microsoft.com/office/drawing/2014/main" val="20003"/>
                    </a:ext>
                  </a:extLst>
                </a:gridCol>
                <a:gridCol w="1792586">
                  <a:extLst>
                    <a:ext uri="{9D8B030D-6E8A-4147-A177-3AD203B41FA5}">
                      <a16:colId xmlns:a16="http://schemas.microsoft.com/office/drawing/2014/main" val="20004"/>
                    </a:ext>
                  </a:extLst>
                </a:gridCol>
              </a:tblGrid>
              <a:tr h="700245">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800" b="1" i="0" u="none" strike="noStrike" cap="none" normalizeH="0" baseline="0" dirty="0">
                          <a:ln>
                            <a:noFill/>
                          </a:ln>
                          <a:solidFill>
                            <a:schemeClr val="bg1"/>
                          </a:solidFill>
                          <a:effectLst/>
                          <a:latin typeface="+mn-lt"/>
                          <a:cs typeface="Calibri" pitchFamily="34" charset="0"/>
                        </a:rPr>
                        <a:t>Options</a:t>
                      </a:r>
                    </a:p>
                  </a:txBody>
                  <a:tcPr marL="87394" marR="87394" marT="45730" marB="4573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800" b="1" i="0" u="none" strike="noStrike" cap="none" normalizeH="0" baseline="0" dirty="0">
                          <a:ln>
                            <a:noFill/>
                          </a:ln>
                          <a:solidFill>
                            <a:schemeClr val="bg1"/>
                          </a:solidFill>
                          <a:effectLst/>
                          <a:latin typeface="+mn-lt"/>
                          <a:cs typeface="Calibri" pitchFamily="34" charset="0"/>
                        </a:rPr>
                        <a:t>Probability</a:t>
                      </a:r>
                    </a:p>
                  </a:txBody>
                  <a:tcPr marL="87394" marR="87394" marT="45730" marB="4573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gridSpan="3">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800" b="1" i="0" u="none" strike="noStrike" cap="none" normalizeH="0" baseline="0" dirty="0">
                          <a:ln>
                            <a:noFill/>
                          </a:ln>
                          <a:solidFill>
                            <a:schemeClr val="bg1"/>
                          </a:solidFill>
                          <a:effectLst/>
                          <a:latin typeface="+mn-lt"/>
                          <a:cs typeface="Calibri" pitchFamily="34" charset="0"/>
                        </a:rPr>
                        <a:t>Effect</a:t>
                      </a:r>
                    </a:p>
                  </a:txBody>
                  <a:tcPr marL="87394" marR="87394" marT="45730" marB="4573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9566">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endParaRPr kumimoji="0" lang="en-US" sz="1400" b="1" i="0" u="none" strike="noStrike" cap="none" normalizeH="0" baseline="0" dirty="0">
                        <a:ln>
                          <a:noFill/>
                        </a:ln>
                        <a:solidFill>
                          <a:srgbClr val="000000"/>
                        </a:solidFill>
                        <a:effectLst/>
                        <a:latin typeface="+mn-lt"/>
                        <a:cs typeface="Calibri" pitchFamily="34" charset="0"/>
                      </a:endParaRP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endParaRPr kumimoji="0" lang="en-US" sz="1400" b="1" i="0" u="none" strike="noStrike" cap="none" normalizeH="0" baseline="0" dirty="0">
                        <a:ln>
                          <a:noFill/>
                        </a:ln>
                        <a:solidFill>
                          <a:srgbClr val="000000"/>
                        </a:solidFill>
                        <a:effectLst/>
                        <a:latin typeface="+mn-lt"/>
                        <a:cs typeface="Calibri" pitchFamily="34" charset="0"/>
                      </a:endParaRP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defRPr/>
                      </a:pPr>
                      <a:r>
                        <a:rPr kumimoji="0" lang="en-US" sz="1400" b="1" i="0" u="none" strike="noStrike" cap="none" normalizeH="0" baseline="0" dirty="0">
                          <a:ln>
                            <a:noFill/>
                          </a:ln>
                          <a:solidFill>
                            <a:schemeClr val="bg1"/>
                          </a:solidFill>
                          <a:effectLst/>
                          <a:latin typeface="+mn-lt"/>
                          <a:cs typeface="Calibri" pitchFamily="34" charset="0"/>
                        </a:rPr>
                        <a:t>Physiological</a:t>
                      </a:r>
                    </a:p>
                    <a:p>
                      <a:pPr marL="0" marR="0" lvl="0" indent="0" algn="ctr" defTabSz="914400" rtl="0" eaLnBrk="1" fontAlgn="base" latinLnBrk="0" hangingPunct="1">
                        <a:lnSpc>
                          <a:spcPct val="100000"/>
                        </a:lnSpc>
                        <a:spcBef>
                          <a:spcPct val="0"/>
                        </a:spcBef>
                        <a:spcAft>
                          <a:spcPct val="10000"/>
                        </a:spcAft>
                        <a:buClr>
                          <a:srgbClr val="AD1322"/>
                        </a:buClr>
                        <a:buSzTx/>
                        <a:buFontTx/>
                        <a:buNone/>
                        <a:tabLst/>
                      </a:pPr>
                      <a:endParaRPr kumimoji="0" lang="en-US" sz="1400" b="1" i="0" u="none" strike="noStrike" cap="none" normalizeH="0" baseline="0" dirty="0">
                        <a:ln>
                          <a:noFill/>
                        </a:ln>
                        <a:solidFill>
                          <a:schemeClr val="bg1"/>
                        </a:solidFill>
                        <a:effectLst/>
                        <a:latin typeface="+mn-lt"/>
                        <a:cs typeface="Calibri" pitchFamily="34" charset="0"/>
                      </a:endParaRPr>
                    </a:p>
                  </a:txBody>
                  <a:tcPr marL="87394" marR="87394" marT="45730" marB="4573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defRPr/>
                      </a:pPr>
                      <a:r>
                        <a:rPr kumimoji="0" lang="en-US" sz="1400" b="1" i="0" u="none" strike="noStrike" cap="none" normalizeH="0" baseline="0" dirty="0">
                          <a:ln>
                            <a:noFill/>
                          </a:ln>
                          <a:solidFill>
                            <a:schemeClr val="bg1"/>
                          </a:solidFill>
                          <a:effectLst/>
                          <a:latin typeface="+mn-lt"/>
                          <a:cs typeface="Calibri" pitchFamily="34" charset="0"/>
                        </a:rPr>
                        <a:t>Environmental/</a:t>
                      </a:r>
                    </a:p>
                    <a:p>
                      <a:pPr marL="0" marR="0" lvl="0" indent="0" algn="ctr" defTabSz="914400" rtl="0" eaLnBrk="1" fontAlgn="base" latinLnBrk="0" hangingPunct="1">
                        <a:lnSpc>
                          <a:spcPct val="100000"/>
                        </a:lnSpc>
                        <a:spcBef>
                          <a:spcPct val="0"/>
                        </a:spcBef>
                        <a:spcAft>
                          <a:spcPct val="10000"/>
                        </a:spcAft>
                        <a:buClr>
                          <a:srgbClr val="AD1322"/>
                        </a:buClr>
                        <a:buSzTx/>
                        <a:buFontTx/>
                        <a:buNone/>
                        <a:tabLst/>
                        <a:defRPr/>
                      </a:pPr>
                      <a:r>
                        <a:rPr kumimoji="0" lang="en-US" sz="1400" b="1" i="0" u="none" strike="noStrike" cap="none" normalizeH="0" baseline="0" dirty="0">
                          <a:ln>
                            <a:noFill/>
                          </a:ln>
                          <a:solidFill>
                            <a:schemeClr val="bg1"/>
                          </a:solidFill>
                          <a:effectLst/>
                          <a:latin typeface="+mn-lt"/>
                          <a:cs typeface="Calibri" pitchFamily="34" charset="0"/>
                        </a:rPr>
                        <a:t>Economic</a:t>
                      </a:r>
                    </a:p>
                  </a:txBody>
                  <a:tcPr marL="87394" marR="87394" marT="45730" marB="4573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defRPr/>
                      </a:pPr>
                      <a:r>
                        <a:rPr kumimoji="0" lang="en-US" sz="1400" b="1" i="0" u="none" strike="noStrike" cap="none" normalizeH="0" baseline="0" dirty="0">
                          <a:ln>
                            <a:noFill/>
                          </a:ln>
                          <a:solidFill>
                            <a:schemeClr val="bg1"/>
                          </a:solidFill>
                          <a:effectLst/>
                          <a:latin typeface="+mn-lt"/>
                          <a:cs typeface="Calibri" pitchFamily="34" charset="0"/>
                        </a:rPr>
                        <a:t>Psychological</a:t>
                      </a:r>
                    </a:p>
                    <a:p>
                      <a:pPr marL="0" marR="0" lvl="0" indent="0" algn="ctr" defTabSz="914400" rtl="0" eaLnBrk="1" fontAlgn="base" latinLnBrk="0" hangingPunct="1">
                        <a:lnSpc>
                          <a:spcPct val="100000"/>
                        </a:lnSpc>
                        <a:spcBef>
                          <a:spcPct val="0"/>
                        </a:spcBef>
                        <a:spcAft>
                          <a:spcPct val="10000"/>
                        </a:spcAft>
                        <a:buClr>
                          <a:srgbClr val="AD1322"/>
                        </a:buClr>
                        <a:buSzTx/>
                        <a:buFontTx/>
                        <a:buNone/>
                        <a:tabLst/>
                      </a:pPr>
                      <a:endParaRPr kumimoji="0" lang="en-US" sz="1400" b="1" i="0" u="none" strike="noStrike" cap="none" normalizeH="0" baseline="0" dirty="0">
                        <a:ln>
                          <a:noFill/>
                        </a:ln>
                        <a:solidFill>
                          <a:schemeClr val="bg1"/>
                        </a:solidFill>
                        <a:effectLst/>
                        <a:latin typeface="+mn-lt"/>
                        <a:cs typeface="Calibri" pitchFamily="34" charset="0"/>
                      </a:endParaRPr>
                    </a:p>
                  </a:txBody>
                  <a:tcPr marL="87394" marR="87394" marT="45730" marB="4573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528224">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kern="1200" cap="none" normalizeH="0" baseline="0" dirty="0">
                          <a:ln>
                            <a:noFill/>
                          </a:ln>
                          <a:solidFill>
                            <a:schemeClr val="tx1"/>
                          </a:solidFill>
                          <a:effectLst/>
                          <a:latin typeface="+mn-lt"/>
                          <a:ea typeface="+mn-ea"/>
                          <a:cs typeface="Calibri" pitchFamily="34" charset="0"/>
                        </a:rPr>
                        <a:t>Nuclear Weapons</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kern="1200" cap="none" normalizeH="0" baseline="0" dirty="0">
                          <a:ln>
                            <a:noFill/>
                          </a:ln>
                          <a:solidFill>
                            <a:schemeClr val="tx1"/>
                          </a:solidFill>
                          <a:effectLst/>
                          <a:latin typeface="+mn-lt"/>
                          <a:ea typeface="+mn-ea"/>
                          <a:cs typeface="Calibri" pitchFamily="34" charset="0"/>
                        </a:rPr>
                        <a:t>very low to low</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kern="1200" cap="none" normalizeH="0" baseline="0" dirty="0">
                          <a:ln>
                            <a:noFill/>
                          </a:ln>
                          <a:solidFill>
                            <a:schemeClr val="tx1"/>
                          </a:solidFill>
                          <a:effectLst/>
                          <a:latin typeface="+mn-lt"/>
                          <a:ea typeface="+mn-ea"/>
                          <a:cs typeface="Calibri" pitchFamily="34" charset="0"/>
                        </a:rPr>
                        <a:t>high</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kern="1200" cap="none" normalizeH="0" baseline="0" dirty="0">
                          <a:ln>
                            <a:noFill/>
                          </a:ln>
                          <a:solidFill>
                            <a:schemeClr val="tx1"/>
                          </a:solidFill>
                          <a:effectLst/>
                          <a:latin typeface="+mn-lt"/>
                          <a:ea typeface="+mn-ea"/>
                          <a:cs typeface="Calibri" pitchFamily="34" charset="0"/>
                        </a:rPr>
                        <a:t>catastrophic</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kern="1200" cap="none" normalizeH="0" baseline="0" dirty="0">
                          <a:ln>
                            <a:noFill/>
                          </a:ln>
                          <a:solidFill>
                            <a:schemeClr val="tx1"/>
                          </a:solidFill>
                          <a:effectLst/>
                          <a:latin typeface="+mn-lt"/>
                          <a:ea typeface="+mn-ea"/>
                          <a:cs typeface="Calibri" pitchFamily="34" charset="0"/>
                        </a:rPr>
                        <a:t>overwhelming</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alpha val="30196"/>
                      </a:schemeClr>
                    </a:solidFill>
                  </a:tcPr>
                </a:tc>
                <a:extLst>
                  <a:ext uri="{0D108BD9-81ED-4DB2-BD59-A6C34878D82A}">
                    <a16:rowId xmlns:a16="http://schemas.microsoft.com/office/drawing/2014/main" val="10002"/>
                  </a:ext>
                </a:extLst>
              </a:tr>
              <a:tr h="728827">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Improvised Nuclear Device (IND)</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Low</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medium to high</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high to catastrophic</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chemeClr val="tx1"/>
                          </a:solidFill>
                          <a:effectLst/>
                          <a:latin typeface="+mn-lt"/>
                          <a:cs typeface="Calibri" pitchFamily="34" charset="0"/>
                        </a:rPr>
                        <a:t>shocking to overwhelming</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alpha val="30196"/>
                      </a:schemeClr>
                    </a:solidFill>
                  </a:tcPr>
                </a:tc>
                <a:extLst>
                  <a:ext uri="{0D108BD9-81ED-4DB2-BD59-A6C34878D82A}">
                    <a16:rowId xmlns:a16="http://schemas.microsoft.com/office/drawing/2014/main" val="10003"/>
                  </a:ext>
                </a:extLst>
              </a:tr>
              <a:tr h="518531">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RDD</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medium to high</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limited</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medium</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chemeClr val="tx1"/>
                          </a:solidFill>
                          <a:effectLst/>
                          <a:latin typeface="+mn-lt"/>
                          <a:cs typeface="Calibri" pitchFamily="34" charset="0"/>
                        </a:rPr>
                        <a:t>highly traumatic</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alpha val="30196"/>
                      </a:schemeClr>
                    </a:solidFill>
                  </a:tcPr>
                </a:tc>
                <a:extLst>
                  <a:ext uri="{0D108BD9-81ED-4DB2-BD59-A6C34878D82A}">
                    <a16:rowId xmlns:a16="http://schemas.microsoft.com/office/drawing/2014/main" val="10004"/>
                  </a:ext>
                </a:extLst>
              </a:tr>
              <a:tr h="453324">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RED</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high</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limited</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low to medium</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chemeClr val="tx1"/>
                          </a:solidFill>
                          <a:effectLst/>
                          <a:latin typeface="+mn-lt"/>
                          <a:cs typeface="Calibri" pitchFamily="34" charset="0"/>
                        </a:rPr>
                        <a:t>medium</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alpha val="30196"/>
                      </a:schemeClr>
                    </a:solidFill>
                  </a:tcPr>
                </a:tc>
                <a:extLst>
                  <a:ext uri="{0D108BD9-81ED-4DB2-BD59-A6C34878D82A}">
                    <a16:rowId xmlns:a16="http://schemas.microsoft.com/office/drawing/2014/main" val="10005"/>
                  </a:ext>
                </a:extLst>
              </a:tr>
              <a:tr h="591371">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Significant damage to NPP</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low</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medium to high</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high to catastrophic</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chemeClr val="tx1"/>
                          </a:solidFill>
                          <a:effectLst/>
                          <a:latin typeface="+mn-lt"/>
                          <a:cs typeface="Calibri" pitchFamily="34" charset="0"/>
                        </a:rPr>
                        <a:t>shocking and overwhelming</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alpha val="30196"/>
                      </a:schemeClr>
                    </a:solidFill>
                  </a:tcPr>
                </a:tc>
                <a:extLst>
                  <a:ext uri="{0D108BD9-81ED-4DB2-BD59-A6C34878D82A}">
                    <a16:rowId xmlns:a16="http://schemas.microsoft.com/office/drawing/2014/main" val="10006"/>
                  </a:ext>
                </a:extLst>
              </a:tr>
              <a:tr h="832586">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Significant damage to radioactive waste and spent fuel site</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medium</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medium to high</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rgbClr val="000000"/>
                          </a:solidFill>
                          <a:effectLst/>
                          <a:latin typeface="+mn-lt"/>
                          <a:cs typeface="Calibri" pitchFamily="34" charset="0"/>
                        </a:rPr>
                        <a:t>high to catastrophic</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10000"/>
                        </a:spcAft>
                        <a:buClr>
                          <a:srgbClr val="AD1322"/>
                        </a:buClr>
                        <a:buSzTx/>
                        <a:buFontTx/>
                        <a:buNone/>
                        <a:tabLst/>
                      </a:pPr>
                      <a:r>
                        <a:rPr kumimoji="0" lang="en-US" sz="1400" b="1" i="0" u="none" strike="noStrike" cap="none" normalizeH="0" baseline="0" dirty="0">
                          <a:ln>
                            <a:noFill/>
                          </a:ln>
                          <a:solidFill>
                            <a:schemeClr val="tx1"/>
                          </a:solidFill>
                          <a:effectLst/>
                          <a:latin typeface="+mn-lt"/>
                          <a:cs typeface="Calibri" pitchFamily="34" charset="0"/>
                        </a:rPr>
                        <a:t>shocking and overwhelming</a:t>
                      </a:r>
                    </a:p>
                  </a:txBody>
                  <a:tcPr marL="87394" marR="87394" marT="45730" marB="45730"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20000"/>
                        <a:lumOff val="80000"/>
                        <a:alpha val="30196"/>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9778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304800"/>
            <a:ext cx="8229600" cy="685800"/>
          </a:xfrm>
        </p:spPr>
        <p:txBody>
          <a:bodyPr>
            <a:noAutofit/>
          </a:bodyPr>
          <a:lstStyle/>
          <a:p>
            <a:pPr eaLnBrk="1" hangingPunct="1"/>
            <a:r>
              <a:rPr lang="en-US" altLang="en-US" b="1" dirty="0">
                <a:solidFill>
                  <a:schemeClr val="tx1"/>
                </a:solidFill>
                <a:latin typeface="Calibri" panose="020F0502020204030204" pitchFamily="34" charset="0"/>
              </a:rPr>
              <a:t>              The Human Factor: Asset or Liability?</a:t>
            </a:r>
          </a:p>
        </p:txBody>
      </p:sp>
      <p:sp>
        <p:nvSpPr>
          <p:cNvPr id="6" name="Content Placeholder 2"/>
          <p:cNvSpPr txBox="1">
            <a:spLocks/>
          </p:cNvSpPr>
          <p:nvPr/>
        </p:nvSpPr>
        <p:spPr>
          <a:xfrm>
            <a:off x="417605" y="1124744"/>
            <a:ext cx="8229600" cy="480060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pPr>
            <a:r>
              <a:rPr lang="en-US" sz="2000" b="1" dirty="0">
                <a:latin typeface="Calibri" panose="020F0502020204030204" pitchFamily="34" charset="0"/>
                <a:cs typeface="Arial" panose="020B0604020202020204" pitchFamily="34" charset="0"/>
              </a:rPr>
              <a:t>Most security systems are human-designed, -managed, and –operated, which means that </a:t>
            </a:r>
            <a:r>
              <a:rPr lang="en-US" sz="2000" b="1" dirty="0">
                <a:solidFill>
                  <a:srgbClr val="FF0000"/>
                </a:solidFill>
                <a:latin typeface="Calibri" panose="020F0502020204030204" pitchFamily="34" charset="0"/>
                <a:cs typeface="Arial" panose="020B0604020202020204" pitchFamily="34" charset="0"/>
              </a:rPr>
              <a:t>the human factor is very important for effective security systems.</a:t>
            </a:r>
            <a:r>
              <a:rPr lang="en-US" sz="2000" b="1" dirty="0">
                <a:latin typeface="Calibri" panose="020F0502020204030204" pitchFamily="34" charset="0"/>
                <a:cs typeface="Arial" panose="020B0604020202020204" pitchFamily="34" charset="0"/>
              </a:rPr>
              <a:t> </a:t>
            </a:r>
            <a:endParaRPr lang="en-US" altLang="en-US" sz="2000" b="1" dirty="0">
              <a:solidFill>
                <a:srgbClr val="FF0000"/>
              </a:solidFill>
              <a:latin typeface="Calibri" panose="020F0502020204030204" pitchFamily="34" charset="0"/>
            </a:endParaRPr>
          </a:p>
          <a:p>
            <a:pPr>
              <a:lnSpc>
                <a:spcPct val="150000"/>
              </a:lnSpc>
              <a:spcAft>
                <a:spcPts val="600"/>
              </a:spcAft>
            </a:pPr>
            <a:r>
              <a:rPr lang="en-US" altLang="en-US" sz="2000" b="1" dirty="0">
                <a:solidFill>
                  <a:srgbClr val="021244"/>
                </a:solidFill>
                <a:latin typeface="Calibri" panose="020F0502020204030204" pitchFamily="34" charset="0"/>
              </a:rPr>
              <a:t>The best equipment is not enough. </a:t>
            </a:r>
            <a:r>
              <a:rPr lang="en-US" altLang="en-US" sz="2000" b="1" dirty="0">
                <a:latin typeface="Calibri" panose="020F0502020204030204" pitchFamily="34" charset="0"/>
              </a:rPr>
              <a:t>It is the operator with strong nuclear security culture who can make best use of this equipment.</a:t>
            </a:r>
            <a:endParaRPr lang="en-US" altLang="en-US" sz="2000" b="1" dirty="0">
              <a:solidFill>
                <a:srgbClr val="FF0000"/>
              </a:solidFill>
              <a:latin typeface="Calibri" panose="020F0502020204030204" pitchFamily="34" charset="0"/>
            </a:endParaRPr>
          </a:p>
          <a:p>
            <a:pPr>
              <a:lnSpc>
                <a:spcPct val="150000"/>
              </a:lnSpc>
              <a:spcAft>
                <a:spcPts val="600"/>
              </a:spcAft>
            </a:pPr>
            <a:r>
              <a:rPr lang="en-US" altLang="en-US" sz="2000" b="1" dirty="0">
                <a:solidFill>
                  <a:srgbClr val="FF0000"/>
                </a:solidFill>
                <a:latin typeface="Calibri" panose="020F0502020204030204" pitchFamily="34" charset="0"/>
              </a:rPr>
              <a:t>Nuclear security culture makes the human factor an asset </a:t>
            </a:r>
            <a:r>
              <a:rPr lang="en-US" altLang="en-US" sz="2000" b="1" dirty="0">
                <a:latin typeface="Calibri" panose="020F0502020204030204" pitchFamily="34" charset="0"/>
              </a:rPr>
              <a:t>by preventing complacency and apathy. </a:t>
            </a:r>
          </a:p>
          <a:p>
            <a:pPr>
              <a:lnSpc>
                <a:spcPct val="150000"/>
              </a:lnSpc>
              <a:spcAft>
                <a:spcPts val="600"/>
              </a:spcAft>
            </a:pPr>
            <a:r>
              <a:rPr lang="en-US" altLang="en-US" sz="2000" b="1" dirty="0">
                <a:latin typeface="Calibri" panose="020F0502020204030204" pitchFamily="34" charset="0"/>
              </a:rPr>
              <a:t>Security culture is a </a:t>
            </a:r>
            <a:r>
              <a:rPr lang="en-US" altLang="en-US" sz="2000" b="1" dirty="0">
                <a:solidFill>
                  <a:srgbClr val="FF0000"/>
                </a:solidFill>
                <a:latin typeface="Calibri" panose="020F0502020204030204" pitchFamily="34" charset="0"/>
              </a:rPr>
              <a:t>multidisciplinary approach</a:t>
            </a:r>
            <a:r>
              <a:rPr lang="en-US" altLang="en-US" sz="2000" b="1" dirty="0">
                <a:latin typeface="Calibri" panose="020F0502020204030204" pitchFamily="34" charset="0"/>
              </a:rPr>
              <a:t> to counter outside and inside </a:t>
            </a:r>
            <a:r>
              <a:rPr lang="en-US" altLang="en-US" sz="2000" b="1" dirty="0">
                <a:solidFill>
                  <a:srgbClr val="FF0000"/>
                </a:solidFill>
                <a:latin typeface="Calibri" panose="020F0502020204030204" pitchFamily="34" charset="0"/>
              </a:rPr>
              <a:t>threat by reinforcing willingness and motivation </a:t>
            </a:r>
            <a:r>
              <a:rPr lang="en-US" altLang="en-US" sz="2000" b="1" dirty="0">
                <a:latin typeface="Calibri" panose="020F0502020204030204" pitchFamily="34" charset="0"/>
              </a:rPr>
              <a:t>to follow established procedures, comply with regulations and show vigilance.</a:t>
            </a:r>
          </a:p>
        </p:txBody>
      </p:sp>
    </p:spTree>
    <p:extLst>
      <p:ext uri="{BB962C8B-B14F-4D97-AF65-F5344CB8AC3E}">
        <p14:creationId xmlns:p14="http://schemas.microsoft.com/office/powerpoint/2010/main" val="189856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101012" cy="935038"/>
          </a:xfrm>
        </p:spPr>
        <p:txBody>
          <a:bodyPr>
            <a:normAutofit/>
          </a:bodyPr>
          <a:lstStyle/>
          <a:p>
            <a:r>
              <a:rPr lang="en-US" dirty="0">
                <a:latin typeface="Calibri" panose="020F0502020204030204" pitchFamily="34" charset="0"/>
              </a:rPr>
              <a:t>          Human Factor and Security Technologies</a:t>
            </a:r>
          </a:p>
        </p:txBody>
      </p:sp>
      <p:sp>
        <p:nvSpPr>
          <p:cNvPr id="3" name="Content Placeholder 2"/>
          <p:cNvSpPr>
            <a:spLocks noGrp="1"/>
          </p:cNvSpPr>
          <p:nvPr>
            <p:ph idx="1"/>
          </p:nvPr>
        </p:nvSpPr>
        <p:spPr/>
        <p:txBody>
          <a:bodyPr anchor="ctr">
            <a:normAutofit fontScale="92500" lnSpcReduction="10000"/>
          </a:bodyPr>
          <a:lstStyle/>
          <a:p>
            <a:pPr>
              <a:lnSpc>
                <a:spcPct val="170000"/>
              </a:lnSpc>
            </a:pPr>
            <a:r>
              <a:rPr lang="en-US" b="1" i="1" dirty="0">
                <a:solidFill>
                  <a:srgbClr val="FF0000"/>
                </a:solidFill>
                <a:latin typeface="Calibri" panose="020F0502020204030204" pitchFamily="34" charset="0"/>
              </a:rPr>
              <a:t>Technical solutions without human intervention </a:t>
            </a:r>
            <a:r>
              <a:rPr lang="en-US" b="0" dirty="0">
                <a:latin typeface="Calibri" panose="020F0502020204030204" pitchFamily="34" charset="0"/>
              </a:rPr>
              <a:t>are unlikely to prevent security breaches </a:t>
            </a:r>
          </a:p>
          <a:p>
            <a:pPr>
              <a:lnSpc>
                <a:spcPct val="170000"/>
              </a:lnSpc>
            </a:pPr>
            <a:r>
              <a:rPr lang="en-US" b="0" dirty="0">
                <a:latin typeface="Calibri" panose="020F0502020204030204" pitchFamily="34" charset="0"/>
              </a:rPr>
              <a:t>There is ample evidence that the more complicated this human-technology interaction grows, both technologically and procedurally, the more important the role of </a:t>
            </a:r>
            <a:r>
              <a:rPr lang="en-US" b="1" i="1" dirty="0">
                <a:solidFill>
                  <a:srgbClr val="FF0000"/>
                </a:solidFill>
                <a:latin typeface="Calibri" panose="020F0502020204030204" pitchFamily="34" charset="0"/>
              </a:rPr>
              <a:t>dedicated</a:t>
            </a:r>
            <a:r>
              <a:rPr lang="en-US" b="0" dirty="0">
                <a:latin typeface="Calibri" panose="020F0502020204030204" pitchFamily="34" charset="0"/>
              </a:rPr>
              <a:t> </a:t>
            </a:r>
            <a:r>
              <a:rPr lang="en-US" b="1" i="1" dirty="0">
                <a:solidFill>
                  <a:srgbClr val="FF0000"/>
                </a:solidFill>
                <a:latin typeface="Calibri" panose="020F0502020204030204" pitchFamily="34" charset="0"/>
              </a:rPr>
              <a:t>security-conscious personnel </a:t>
            </a:r>
            <a:r>
              <a:rPr lang="en-US" b="0" dirty="0">
                <a:latin typeface="Calibri" panose="020F0502020204030204" pitchFamily="34" charset="0"/>
              </a:rPr>
              <a:t>becomes.</a:t>
            </a:r>
          </a:p>
          <a:p>
            <a:pPr>
              <a:lnSpc>
                <a:spcPct val="170000"/>
              </a:lnSpc>
            </a:pPr>
            <a:r>
              <a:rPr lang="en-US" dirty="0">
                <a:latin typeface="Calibri" panose="020F0502020204030204" pitchFamily="34" charset="0"/>
              </a:rPr>
              <a:t>The flexibility and intelligence of people are the critical ingredients in protection nuclear sites and material as well as </a:t>
            </a:r>
            <a:r>
              <a:rPr lang="en-US" b="1" i="1" dirty="0">
                <a:solidFill>
                  <a:srgbClr val="FF0000"/>
                </a:solidFill>
                <a:latin typeface="Calibri" panose="020F0502020204030204" pitchFamily="34" charset="0"/>
              </a:rPr>
              <a:t>managing unforeseen circumstances</a:t>
            </a:r>
            <a:r>
              <a:rPr lang="en-US" dirty="0">
                <a:latin typeface="Calibri" panose="020F0502020204030204" pitchFamily="34" charset="0"/>
              </a:rPr>
              <a:t>.</a:t>
            </a:r>
          </a:p>
          <a:p>
            <a:pPr>
              <a:lnSpc>
                <a:spcPct val="170000"/>
              </a:lnSpc>
            </a:pPr>
            <a:r>
              <a:rPr lang="en-US" b="0" dirty="0">
                <a:latin typeface="Calibri" panose="020F0502020204030204" pitchFamily="34" charset="0"/>
              </a:rPr>
              <a:t>Values, orientations, definitions, and goals should be in line </a:t>
            </a:r>
            <a:r>
              <a:rPr lang="en-US" dirty="0">
                <a:latin typeface="Calibri" panose="020F0502020204030204" pitchFamily="34" charset="0"/>
              </a:rPr>
              <a:t>with</a:t>
            </a:r>
            <a:r>
              <a:rPr lang="en-US" b="0" dirty="0">
                <a:latin typeface="Calibri" panose="020F0502020204030204" pitchFamily="34" charset="0"/>
              </a:rPr>
              <a:t> new technologies and procedures in response to new risks. Otherwise, people </a:t>
            </a:r>
            <a:r>
              <a:rPr lang="en-US" b="1" i="1" dirty="0">
                <a:solidFill>
                  <a:srgbClr val="FF0000"/>
                </a:solidFill>
                <a:latin typeface="Calibri" panose="020F0502020204030204" pitchFamily="34" charset="0"/>
              </a:rPr>
              <a:t>may lack the commitment and motivation</a:t>
            </a:r>
            <a:r>
              <a:rPr lang="en-US" b="0" dirty="0">
                <a:latin typeface="Calibri" panose="020F0502020204030204" pitchFamily="34" charset="0"/>
              </a:rPr>
              <a:t> to use them efficiently and strive for new goals.</a:t>
            </a:r>
          </a:p>
        </p:txBody>
      </p:sp>
    </p:spTree>
    <p:extLst>
      <p:ext uri="{BB962C8B-B14F-4D97-AF65-F5344CB8AC3E}">
        <p14:creationId xmlns:p14="http://schemas.microsoft.com/office/powerpoint/2010/main" val="6072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3" name="Straight Connector 22"/>
          <p:cNvCxnSpPr/>
          <p:nvPr/>
        </p:nvCxnSpPr>
        <p:spPr>
          <a:xfrm flipV="1">
            <a:off x="611560" y="1538536"/>
            <a:ext cx="7992888" cy="448275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8588" y="0"/>
            <a:ext cx="8693748" cy="935038"/>
          </a:xfrm>
        </p:spPr>
        <p:txBody>
          <a:bodyPr/>
          <a:lstStyle/>
          <a:p>
            <a:r>
              <a:rPr lang="en-US" sz="2400" dirty="0">
                <a:latin typeface="Calibri" panose="020F0502020204030204" pitchFamily="34" charset="0"/>
              </a:rPr>
              <a:t>     Challenge of Unforeseen Circumstances and the Role of Culture</a:t>
            </a:r>
          </a:p>
        </p:txBody>
      </p:sp>
      <p:cxnSp>
        <p:nvCxnSpPr>
          <p:cNvPr id="8" name="Straight Arrow Connector 7"/>
          <p:cNvCxnSpPr/>
          <p:nvPr/>
        </p:nvCxnSpPr>
        <p:spPr>
          <a:xfrm flipV="1">
            <a:off x="611560" y="1525434"/>
            <a:ext cx="0" cy="4495854"/>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1560" y="6021288"/>
            <a:ext cx="7992888" cy="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520" y="5877272"/>
            <a:ext cx="288032" cy="461665"/>
          </a:xfrm>
          <a:prstGeom prst="rect">
            <a:avLst/>
          </a:prstGeom>
          <a:noFill/>
        </p:spPr>
        <p:txBody>
          <a:bodyPr wrap="square" rtlCol="0">
            <a:spAutoFit/>
          </a:bodyPr>
          <a:lstStyle/>
          <a:p>
            <a:r>
              <a:rPr lang="en-US" dirty="0">
                <a:latin typeface="Calibri" panose="020F0502020204030204" pitchFamily="34" charset="0"/>
              </a:rPr>
              <a:t>0</a:t>
            </a:r>
          </a:p>
        </p:txBody>
      </p:sp>
      <p:sp>
        <p:nvSpPr>
          <p:cNvPr id="12" name="TextBox 11"/>
          <p:cNvSpPr txBox="1"/>
          <p:nvPr/>
        </p:nvSpPr>
        <p:spPr>
          <a:xfrm>
            <a:off x="418621" y="1169204"/>
            <a:ext cx="288032" cy="461665"/>
          </a:xfrm>
          <a:prstGeom prst="rect">
            <a:avLst/>
          </a:prstGeom>
          <a:noFill/>
        </p:spPr>
        <p:txBody>
          <a:bodyPr wrap="square" rtlCol="0">
            <a:spAutoFit/>
          </a:bodyPr>
          <a:lstStyle/>
          <a:p>
            <a:r>
              <a:rPr lang="en-US" dirty="0">
                <a:latin typeface="Calibri" panose="020F0502020204030204" pitchFamily="34" charset="0"/>
              </a:rPr>
              <a:t>A</a:t>
            </a:r>
          </a:p>
        </p:txBody>
      </p:sp>
      <p:sp>
        <p:nvSpPr>
          <p:cNvPr id="14" name="TextBox 13"/>
          <p:cNvSpPr txBox="1"/>
          <p:nvPr/>
        </p:nvSpPr>
        <p:spPr>
          <a:xfrm>
            <a:off x="8676456" y="5887227"/>
            <a:ext cx="288032" cy="461665"/>
          </a:xfrm>
          <a:prstGeom prst="rect">
            <a:avLst/>
          </a:prstGeom>
          <a:noFill/>
        </p:spPr>
        <p:txBody>
          <a:bodyPr wrap="square" rtlCol="0">
            <a:spAutoFit/>
          </a:bodyPr>
          <a:lstStyle/>
          <a:p>
            <a:r>
              <a:rPr lang="en-US" dirty="0">
                <a:latin typeface="Calibri" panose="020F0502020204030204" pitchFamily="34" charset="0"/>
              </a:rPr>
              <a:t>B</a:t>
            </a:r>
          </a:p>
        </p:txBody>
      </p:sp>
      <p:sp>
        <p:nvSpPr>
          <p:cNvPr id="15" name="TextBox 14"/>
          <p:cNvSpPr txBox="1"/>
          <p:nvPr/>
        </p:nvSpPr>
        <p:spPr>
          <a:xfrm>
            <a:off x="1763688" y="6014309"/>
            <a:ext cx="5968280" cy="461665"/>
          </a:xfrm>
          <a:prstGeom prst="rect">
            <a:avLst/>
          </a:prstGeom>
          <a:noFill/>
        </p:spPr>
        <p:txBody>
          <a:bodyPr wrap="square" rtlCol="0">
            <a:spAutoFit/>
          </a:bodyPr>
          <a:lstStyle/>
          <a:p>
            <a:pPr algn="ctr"/>
            <a:r>
              <a:rPr lang="en-US" dirty="0">
                <a:latin typeface="Calibri" panose="020F0502020204030204" pitchFamily="34" charset="0"/>
              </a:rPr>
              <a:t>Uncertainty</a:t>
            </a:r>
          </a:p>
        </p:txBody>
      </p:sp>
      <p:sp>
        <p:nvSpPr>
          <p:cNvPr id="16" name="TextBox 15"/>
          <p:cNvSpPr txBox="1"/>
          <p:nvPr/>
        </p:nvSpPr>
        <p:spPr>
          <a:xfrm rot="16200000">
            <a:off x="-2633529" y="3542529"/>
            <a:ext cx="5968280" cy="461665"/>
          </a:xfrm>
          <a:prstGeom prst="rect">
            <a:avLst/>
          </a:prstGeom>
          <a:noFill/>
        </p:spPr>
        <p:txBody>
          <a:bodyPr wrap="square" rtlCol="0">
            <a:spAutoFit/>
          </a:bodyPr>
          <a:lstStyle/>
          <a:p>
            <a:pPr algn="ctr"/>
            <a:r>
              <a:rPr lang="en-US" dirty="0">
                <a:latin typeface="Calibri" panose="020F0502020204030204" pitchFamily="34" charset="0"/>
              </a:rPr>
              <a:t>Reliance on culture-based response</a:t>
            </a:r>
          </a:p>
        </p:txBody>
      </p:sp>
      <p:sp>
        <p:nvSpPr>
          <p:cNvPr id="17" name="Oval 16"/>
          <p:cNvSpPr/>
          <p:nvPr/>
        </p:nvSpPr>
        <p:spPr>
          <a:xfrm>
            <a:off x="898104" y="4581128"/>
            <a:ext cx="1944216" cy="1224136"/>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anose="020F0502020204030204" pitchFamily="34" charset="0"/>
              </a:rPr>
              <a:t>1. Expected, covered by instructions</a:t>
            </a:r>
          </a:p>
        </p:txBody>
      </p:sp>
      <p:sp>
        <p:nvSpPr>
          <p:cNvPr id="18" name="Oval 17"/>
          <p:cNvSpPr/>
          <p:nvPr/>
        </p:nvSpPr>
        <p:spPr>
          <a:xfrm>
            <a:off x="2987824" y="3573016"/>
            <a:ext cx="1944216" cy="1304528"/>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anose="020F0502020204030204" pitchFamily="34" charset="0"/>
              </a:rPr>
              <a:t>2. Expected, but only partially covered by instructions</a:t>
            </a:r>
          </a:p>
        </p:txBody>
      </p:sp>
      <p:sp>
        <p:nvSpPr>
          <p:cNvPr id="19" name="Oval 18"/>
          <p:cNvSpPr/>
          <p:nvPr/>
        </p:nvSpPr>
        <p:spPr>
          <a:xfrm>
            <a:off x="4932040" y="1990838"/>
            <a:ext cx="1944216" cy="1789074"/>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anose="020F0502020204030204" pitchFamily="34" charset="0"/>
              </a:rPr>
              <a:t>3. Unexpected, but rule recognition and interpretation skills are helpful</a:t>
            </a:r>
          </a:p>
        </p:txBody>
      </p:sp>
      <p:sp>
        <p:nvSpPr>
          <p:cNvPr id="21" name="Oval 20"/>
          <p:cNvSpPr/>
          <p:nvPr/>
        </p:nvSpPr>
        <p:spPr>
          <a:xfrm>
            <a:off x="6878120" y="1126742"/>
            <a:ext cx="1944216" cy="1728192"/>
          </a:xfrm>
          <a:prstGeom prst="ellipse">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Calibri" panose="020F0502020204030204" pitchFamily="34" charset="0"/>
              </a:rPr>
              <a:t>4. Unexpected, culture and knowledge based improvisation are required</a:t>
            </a:r>
          </a:p>
        </p:txBody>
      </p:sp>
    </p:spTree>
    <p:extLst>
      <p:ext uri="{BB962C8B-B14F-4D97-AF65-F5344CB8AC3E}">
        <p14:creationId xmlns:p14="http://schemas.microsoft.com/office/powerpoint/2010/main" val="403038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482012" cy="935038"/>
          </a:xfrm>
        </p:spPr>
        <p:txBody>
          <a:bodyPr/>
          <a:lstStyle/>
          <a:p>
            <a:r>
              <a:rPr lang="en-US" dirty="0">
                <a:latin typeface="Calibri" panose="020F0502020204030204" pitchFamily="34" charset="0"/>
              </a:rPr>
              <a:t>                     Human Factor and Automation</a:t>
            </a:r>
          </a:p>
        </p:txBody>
      </p:sp>
      <p:sp>
        <p:nvSpPr>
          <p:cNvPr id="4" name="Content Placeholder 3"/>
          <p:cNvSpPr>
            <a:spLocks noGrp="1"/>
          </p:cNvSpPr>
          <p:nvPr>
            <p:ph sz="quarter" idx="1"/>
          </p:nvPr>
        </p:nvSpPr>
        <p:spPr>
          <a:xfrm>
            <a:off x="251520" y="1052736"/>
            <a:ext cx="8593137" cy="4572000"/>
          </a:xfrm>
        </p:spPr>
        <p:txBody>
          <a:bodyPr>
            <a:noAutofit/>
          </a:bodyPr>
          <a:lstStyle/>
          <a:p>
            <a:pPr>
              <a:lnSpc>
                <a:spcPct val="170000"/>
              </a:lnSpc>
            </a:pPr>
            <a:r>
              <a:rPr lang="en-US" sz="1750" dirty="0">
                <a:latin typeface="Calibri" panose="020F0502020204030204" pitchFamily="34" charset="0"/>
              </a:rPr>
              <a:t>Automated systems are designed to perform as instructed without </a:t>
            </a:r>
            <a:r>
              <a:rPr lang="en-US" sz="1750" b="1" i="1" dirty="0">
                <a:solidFill>
                  <a:srgbClr val="FF0000"/>
                </a:solidFill>
                <a:latin typeface="Calibri" panose="020F0502020204030204" pitchFamily="34" charset="0"/>
              </a:rPr>
              <a:t>major problems of human fallibility and unpredictability </a:t>
            </a:r>
            <a:r>
              <a:rPr lang="en-US" sz="1750" dirty="0">
                <a:latin typeface="Calibri" panose="020F0502020204030204" pitchFamily="34" charset="0"/>
              </a:rPr>
              <a:t>but are more complex and introduce more latent errors and accidents.</a:t>
            </a:r>
          </a:p>
          <a:p>
            <a:pPr>
              <a:lnSpc>
                <a:spcPct val="170000"/>
              </a:lnSpc>
            </a:pPr>
            <a:r>
              <a:rPr lang="en-US" sz="1750" dirty="0">
                <a:latin typeface="Calibri" panose="020F0502020204030204" pitchFamily="34" charset="0"/>
              </a:rPr>
              <a:t>With a high amount of automation, </a:t>
            </a:r>
            <a:r>
              <a:rPr lang="en-US" sz="1750" b="1" i="1" dirty="0">
                <a:solidFill>
                  <a:srgbClr val="FF0000"/>
                </a:solidFill>
                <a:latin typeface="Calibri" panose="020F0502020204030204" pitchFamily="34" charset="0"/>
              </a:rPr>
              <a:t>the human has different tasks to perform</a:t>
            </a:r>
            <a:r>
              <a:rPr lang="en-US" sz="1750" dirty="0">
                <a:latin typeface="Calibri" panose="020F0502020204030204" pitchFamily="34" charset="0"/>
              </a:rPr>
              <a:t>, i.e. deal with unforeseen circumstances or perform tasks that the designer cannot automate.</a:t>
            </a:r>
          </a:p>
          <a:p>
            <a:pPr>
              <a:lnSpc>
                <a:spcPct val="170000"/>
              </a:lnSpc>
            </a:pPr>
            <a:r>
              <a:rPr lang="en-US" sz="1750" dirty="0">
                <a:latin typeface="Calibri" panose="020F0502020204030204" pitchFamily="34" charset="0"/>
              </a:rPr>
              <a:t>Generally, it may produce a situation when during normal operation security personnel has much less workload leading to </a:t>
            </a:r>
            <a:r>
              <a:rPr lang="en-US" sz="1750" b="1" i="1" dirty="0">
                <a:solidFill>
                  <a:srgbClr val="FF0000"/>
                </a:solidFill>
                <a:latin typeface="Calibri" panose="020F0502020204030204" pitchFamily="34" charset="0"/>
              </a:rPr>
              <a:t>reduced attention, deteriorated skills, loss of situational awareness and in some cases to overreliance on machines and eventually complacent attitudes.</a:t>
            </a:r>
          </a:p>
          <a:p>
            <a:pPr>
              <a:lnSpc>
                <a:spcPct val="170000"/>
              </a:lnSpc>
            </a:pPr>
            <a:r>
              <a:rPr lang="en-US" sz="1750" dirty="0">
                <a:latin typeface="Calibri" panose="020F0502020204030204" pitchFamily="34" charset="0"/>
              </a:rPr>
              <a:t>Adjustments in the </a:t>
            </a:r>
            <a:r>
              <a:rPr lang="en-US" sz="1750" b="1" i="1" dirty="0">
                <a:solidFill>
                  <a:srgbClr val="FF0000"/>
                </a:solidFill>
                <a:latin typeface="Calibri" panose="020F0502020204030204" pitchFamily="34" charset="0"/>
              </a:rPr>
              <a:t>prevailing culture, modifications in management practices and new approaches toward training </a:t>
            </a:r>
            <a:r>
              <a:rPr lang="en-US" sz="1750" dirty="0">
                <a:latin typeface="Calibri" panose="020F0502020204030204" pitchFamily="34" charset="0"/>
              </a:rPr>
              <a:t>are needed to address such situations.</a:t>
            </a:r>
          </a:p>
        </p:txBody>
      </p:sp>
    </p:spTree>
    <p:extLst>
      <p:ext uri="{BB962C8B-B14F-4D97-AF65-F5344CB8AC3E}">
        <p14:creationId xmlns:p14="http://schemas.microsoft.com/office/powerpoint/2010/main" val="202119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8588" y="0"/>
            <a:ext cx="5738812" cy="935038"/>
          </a:xfrm>
        </p:spPr>
        <p:txBody>
          <a:bodyPr>
            <a:normAutofit fontScale="90000"/>
          </a:bodyPr>
          <a:lstStyle/>
          <a:p>
            <a:r>
              <a:rPr lang="en-US" altLang="en-US" dirty="0">
                <a:latin typeface="Calibri" panose="020F0502020204030204" pitchFamily="34" charset="0"/>
                <a:ea typeface="ＭＳ Ｐゴシック" pitchFamily="34" charset="-128"/>
              </a:rPr>
              <a:t>Diverse Attitudes Towards Security: </a:t>
            </a:r>
            <a:br>
              <a:rPr lang="en-US" altLang="en-US" dirty="0">
                <a:latin typeface="Calibri" panose="020F0502020204030204" pitchFamily="34" charset="0"/>
                <a:ea typeface="ＭＳ Ｐゴシック" pitchFamily="34" charset="-128"/>
              </a:rPr>
            </a:br>
            <a:r>
              <a:rPr lang="en-US" altLang="en-US" dirty="0">
                <a:latin typeface="Calibri" panose="020F0502020204030204" pitchFamily="34" charset="0"/>
                <a:ea typeface="ＭＳ Ｐゴシック" pitchFamily="34" charset="-128"/>
              </a:rPr>
              <a:t>From Negative to Positive</a:t>
            </a:r>
          </a:p>
        </p:txBody>
      </p:sp>
      <p:sp>
        <p:nvSpPr>
          <p:cNvPr id="7171" name="Content Placeholder 1"/>
          <p:cNvSpPr>
            <a:spLocks noGrp="1"/>
          </p:cNvSpPr>
          <p:nvPr>
            <p:ph idx="1"/>
          </p:nvPr>
        </p:nvSpPr>
        <p:spPr>
          <a:xfrm>
            <a:off x="0" y="1104900"/>
            <a:ext cx="6019800" cy="5105400"/>
          </a:xfrm>
        </p:spPr>
        <p:txBody>
          <a:bodyPr anchor="ctr">
            <a:noAutofit/>
          </a:bodyPr>
          <a:lstStyle/>
          <a:p>
            <a:r>
              <a:rPr lang="en-US" altLang="en-US" sz="1950" b="1" i="1" dirty="0">
                <a:solidFill>
                  <a:srgbClr val="FF0000"/>
                </a:solidFill>
                <a:latin typeface="Calibri" panose="020F0502020204030204" pitchFamily="34" charset="0"/>
                <a:ea typeface="ＭＳ Ｐゴシック" pitchFamily="34" charset="-128"/>
              </a:rPr>
              <a:t>Subversion: </a:t>
            </a:r>
            <a:r>
              <a:rPr lang="en-US" altLang="en-US" sz="1950" b="0" dirty="0">
                <a:latin typeface="Calibri" panose="020F0502020204030204" pitchFamily="34" charset="0"/>
                <a:ea typeface="ＭＳ Ｐゴシック" pitchFamily="34" charset="-128"/>
              </a:rPr>
              <a:t>Some staff members deliberately and willfully try to breach the security program. (Insider threats):</a:t>
            </a:r>
          </a:p>
          <a:p>
            <a:pPr lvl="1"/>
            <a:r>
              <a:rPr lang="en-US" altLang="en-US" sz="1950" dirty="0">
                <a:latin typeface="Calibri" panose="020F0502020204030204" pitchFamily="34" charset="0"/>
                <a:ea typeface="ＭＳ Ｐゴシック" pitchFamily="34" charset="-128"/>
              </a:rPr>
              <a:t>People who may steal material and classified information, tamper with safety systems, weaken security arrangements, pass sensitive information to outsiders, and are ready to act in collusion with them.</a:t>
            </a:r>
          </a:p>
          <a:p>
            <a:pPr lvl="1"/>
            <a:r>
              <a:rPr lang="en-US" altLang="en-US" sz="1950" dirty="0">
                <a:latin typeface="Calibri" panose="020F0502020204030204" pitchFamily="34" charset="0"/>
                <a:ea typeface="ＭＳ Ｐゴシック" pitchFamily="34" charset="-128"/>
              </a:rPr>
              <a:t>People who think security requirements are irrelevant will deliberately ignore</a:t>
            </a:r>
            <a:r>
              <a:rPr lang="en-US" altLang="en-US" sz="1950" b="1" i="1" dirty="0">
                <a:latin typeface="Calibri" panose="020F0502020204030204" pitchFamily="34" charset="0"/>
                <a:ea typeface="ＭＳ Ｐゴシック" pitchFamily="34" charset="-128"/>
              </a:rPr>
              <a:t> </a:t>
            </a:r>
            <a:r>
              <a:rPr lang="en-US" altLang="en-US" sz="1950" dirty="0">
                <a:latin typeface="Calibri" panose="020F0502020204030204" pitchFamily="34" charset="0"/>
                <a:ea typeface="ＭＳ Ｐゴシック" pitchFamily="34" charset="-128"/>
              </a:rPr>
              <a:t>them even if their noncompliance puts the organization at risk. </a:t>
            </a:r>
          </a:p>
          <a:p>
            <a:pPr lvl="1"/>
            <a:r>
              <a:rPr lang="en-US" altLang="en-US" sz="1950" dirty="0">
                <a:latin typeface="Calibri" panose="020F0502020204030204" pitchFamily="34" charset="0"/>
                <a:ea typeface="ＭＳ Ｐゴシック" pitchFamily="34" charset="-128"/>
              </a:rPr>
              <a:t>People who are disgruntled and want to satisfy a grudge by committing malicious acts.</a:t>
            </a:r>
          </a:p>
          <a:p>
            <a:pPr lvl="1"/>
            <a:r>
              <a:rPr lang="en-US" altLang="en-US" sz="1950" dirty="0">
                <a:latin typeface="Calibri" panose="020F0502020204030204" pitchFamily="34" charset="0"/>
                <a:ea typeface="ＭＳ Ｐゴシック" pitchFamily="34" charset="-128"/>
              </a:rPr>
              <a:t>People who think they are too important to bother with security rules and go as far as breaking them.</a:t>
            </a:r>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28800"/>
            <a:ext cx="3200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634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rPr>
              <a:t>Summary </a:t>
            </a:r>
          </a:p>
        </p:txBody>
      </p:sp>
      <p:sp>
        <p:nvSpPr>
          <p:cNvPr id="3" name="Content Placeholder 2"/>
          <p:cNvSpPr>
            <a:spLocks noGrp="1"/>
          </p:cNvSpPr>
          <p:nvPr>
            <p:ph idx="1"/>
          </p:nvPr>
        </p:nvSpPr>
        <p:spPr>
          <a:xfrm>
            <a:off x="251520" y="1124744"/>
            <a:ext cx="8593137" cy="4572000"/>
          </a:xfrm>
        </p:spPr>
        <p:txBody>
          <a:bodyPr/>
          <a:lstStyle/>
          <a:p>
            <a:pPr>
              <a:lnSpc>
                <a:spcPct val="150000"/>
              </a:lnSpc>
              <a:buFont typeface="Wingdings" panose="05000000000000000000" pitchFamily="2" charset="2"/>
              <a:buChar char="Ø"/>
            </a:pPr>
            <a:r>
              <a:rPr lang="en-GB" sz="2400" dirty="0">
                <a:latin typeface="Calibri" panose="020F0502020204030204" pitchFamily="34" charset="0"/>
              </a:rPr>
              <a:t>Definitions</a:t>
            </a:r>
          </a:p>
          <a:p>
            <a:pPr>
              <a:lnSpc>
                <a:spcPct val="150000"/>
              </a:lnSpc>
              <a:buFont typeface="Wingdings" panose="05000000000000000000" pitchFamily="2" charset="2"/>
              <a:buChar char="Ø"/>
            </a:pPr>
            <a:r>
              <a:rPr lang="en-GB" sz="2400" dirty="0"/>
              <a:t>Human Factor as a Security Asset and Liability</a:t>
            </a:r>
            <a:endParaRPr lang="en-GB" sz="2400" dirty="0">
              <a:latin typeface="Calibri" panose="020F0502020204030204" pitchFamily="34" charset="0"/>
            </a:endParaRPr>
          </a:p>
          <a:p>
            <a:pPr>
              <a:lnSpc>
                <a:spcPct val="150000"/>
              </a:lnSpc>
              <a:buFont typeface="Wingdings" panose="05000000000000000000" pitchFamily="2" charset="2"/>
              <a:buChar char="Ø"/>
            </a:pPr>
            <a:r>
              <a:rPr lang="en-GB" sz="2400" dirty="0"/>
              <a:t>Nuclear Security Concerns</a:t>
            </a:r>
            <a:endParaRPr lang="en-GB" sz="2400" dirty="0">
              <a:latin typeface="Calibri" panose="020F0502020204030204" pitchFamily="34" charset="0"/>
            </a:endParaRPr>
          </a:p>
          <a:p>
            <a:pPr>
              <a:lnSpc>
                <a:spcPct val="150000"/>
              </a:lnSpc>
              <a:buFont typeface="Wingdings" panose="05000000000000000000" pitchFamily="2" charset="2"/>
              <a:buChar char="Ø"/>
            </a:pPr>
            <a:r>
              <a:rPr lang="en-GB" sz="2400" dirty="0"/>
              <a:t>Human Factor in a New Risk and </a:t>
            </a:r>
            <a:r>
              <a:rPr lang="en-GB" sz="2400" dirty="0" err="1"/>
              <a:t>Technologial</a:t>
            </a:r>
            <a:r>
              <a:rPr lang="en-GB" sz="2400" dirty="0"/>
              <a:t> Environment</a:t>
            </a:r>
            <a:endParaRPr lang="en-GB" sz="2400" dirty="0">
              <a:latin typeface="Calibri" panose="020F0502020204030204" pitchFamily="34" charset="0"/>
            </a:endParaRPr>
          </a:p>
          <a:p>
            <a:pPr>
              <a:lnSpc>
                <a:spcPct val="150000"/>
              </a:lnSpc>
              <a:buFont typeface="Wingdings" panose="05000000000000000000" pitchFamily="2" charset="2"/>
              <a:buChar char="Ø"/>
            </a:pPr>
            <a:r>
              <a:rPr lang="en-GB" sz="2400" dirty="0"/>
              <a:t>National Culture and its Impact</a:t>
            </a:r>
            <a:endParaRPr lang="en-GB" sz="2400" dirty="0">
              <a:latin typeface="Calibri" panose="020F0502020204030204" pitchFamily="34" charset="0"/>
            </a:endParaRPr>
          </a:p>
          <a:p>
            <a:pPr>
              <a:lnSpc>
                <a:spcPct val="150000"/>
              </a:lnSpc>
              <a:buFont typeface="Wingdings" panose="05000000000000000000" pitchFamily="2" charset="2"/>
              <a:buChar char="Ø"/>
            </a:pPr>
            <a:r>
              <a:rPr lang="en-GB" sz="2400" dirty="0">
                <a:latin typeface="Calibri" panose="020F0502020204030204" pitchFamily="34" charset="0"/>
              </a:rPr>
              <a:t>Human Fallibility.</a:t>
            </a:r>
          </a:p>
          <a:p>
            <a:pPr>
              <a:lnSpc>
                <a:spcPct val="150000"/>
              </a:lnSpc>
              <a:buFont typeface="Wingdings" panose="05000000000000000000" pitchFamily="2" charset="2"/>
              <a:buChar char="Ø"/>
            </a:pPr>
            <a:r>
              <a:rPr lang="en-GB" sz="2400" dirty="0">
                <a:latin typeface="Calibri" panose="020F0502020204030204" pitchFamily="34" charset="0"/>
              </a:rPr>
              <a:t>Security </a:t>
            </a:r>
            <a:r>
              <a:rPr lang="en-GB" sz="2400" dirty="0"/>
              <a:t>Culture as a Cross-Cutting Element</a:t>
            </a:r>
            <a:endParaRPr lang="en-GB" sz="2400" dirty="0">
              <a:latin typeface="Calibri" panose="020F0502020204030204" pitchFamily="34" charset="0"/>
            </a:endParaRPr>
          </a:p>
          <a:p>
            <a:pPr marL="0" indent="0">
              <a:lnSpc>
                <a:spcPct val="150000"/>
              </a:lnSpc>
              <a:buNone/>
            </a:pPr>
            <a:r>
              <a:rPr lang="en-GB" sz="2400" dirty="0">
                <a:latin typeface="Calibri" panose="020F0502020204030204" pitchFamily="34" charset="0"/>
              </a:rPr>
              <a:t> </a:t>
            </a:r>
          </a:p>
        </p:txBody>
      </p:sp>
    </p:spTree>
    <p:extLst>
      <p:ext uri="{BB962C8B-B14F-4D97-AF65-F5344CB8AC3E}">
        <p14:creationId xmlns:p14="http://schemas.microsoft.com/office/powerpoint/2010/main" val="39022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260648"/>
            <a:ext cx="5486400" cy="701600"/>
          </a:xfrm>
        </p:spPr>
        <p:txBody>
          <a:bodyPr>
            <a:noAutofit/>
          </a:bodyPr>
          <a:lstStyle/>
          <a:p>
            <a:pPr eaLnBrk="1" hangingPunct="1"/>
            <a:r>
              <a:rPr lang="en-US" altLang="en-US" sz="2800" dirty="0">
                <a:latin typeface="Calibri" panose="020F0502020204030204" pitchFamily="34" charset="0"/>
                <a:ea typeface="ＭＳ Ｐゴシック" pitchFamily="34" charset="-128"/>
              </a:rPr>
              <a:t>Diverse Attitudes Toward Security: </a:t>
            </a:r>
            <a:br>
              <a:rPr lang="en-US" altLang="en-US" sz="2800" dirty="0">
                <a:latin typeface="Calibri" panose="020F0502020204030204" pitchFamily="34" charset="0"/>
                <a:ea typeface="ＭＳ Ｐゴシック" pitchFamily="34" charset="-128"/>
              </a:rPr>
            </a:br>
            <a:r>
              <a:rPr lang="en-US" altLang="en-US" sz="2800" dirty="0">
                <a:latin typeface="Calibri" panose="020F0502020204030204" pitchFamily="34" charset="0"/>
                <a:ea typeface="ＭＳ Ｐゴシック" pitchFamily="34" charset="-128"/>
              </a:rPr>
              <a:t>From Negative to Positive</a:t>
            </a:r>
          </a:p>
        </p:txBody>
      </p:sp>
      <p:sp>
        <p:nvSpPr>
          <p:cNvPr id="8195" name="Content Placeholder 2"/>
          <p:cNvSpPr>
            <a:spLocks noGrp="1"/>
          </p:cNvSpPr>
          <p:nvPr>
            <p:ph idx="1"/>
          </p:nvPr>
        </p:nvSpPr>
        <p:spPr>
          <a:xfrm>
            <a:off x="0" y="1196752"/>
            <a:ext cx="4953000" cy="5105400"/>
          </a:xfrm>
        </p:spPr>
        <p:txBody>
          <a:bodyPr anchor="ctr">
            <a:noAutofit/>
          </a:bodyPr>
          <a:lstStyle/>
          <a:p>
            <a:pPr eaLnBrk="1" hangingPunct="1"/>
            <a:r>
              <a:rPr lang="en-US" altLang="en-US" sz="2000" b="1" i="1" dirty="0">
                <a:solidFill>
                  <a:srgbClr val="FF0000"/>
                </a:solidFill>
                <a:latin typeface="Calibri" panose="020F0502020204030204" pitchFamily="34" charset="0"/>
                <a:ea typeface="ＭＳ Ｐゴシック" pitchFamily="34" charset="-128"/>
              </a:rPr>
              <a:t>Avoidance: </a:t>
            </a:r>
            <a:endParaRPr lang="en-US" altLang="en-US" sz="2000" b="1" dirty="0">
              <a:solidFill>
                <a:srgbClr val="FF0000"/>
              </a:solidFill>
              <a:latin typeface="Calibri" panose="020F0502020204030204" pitchFamily="34" charset="0"/>
              <a:ea typeface="ＭＳ Ｐゴシック" pitchFamily="34" charset="-128"/>
            </a:endParaRPr>
          </a:p>
          <a:p>
            <a:pPr lvl="1" eaLnBrk="1" hangingPunct="1"/>
            <a:r>
              <a:rPr lang="en-US" altLang="en-US" sz="2000" dirty="0">
                <a:latin typeface="Calibri" panose="020F0502020204030204" pitchFamily="34" charset="0"/>
                <a:ea typeface="ＭＳ Ｐゴシック" pitchFamily="34" charset="-128"/>
              </a:rPr>
              <a:t>Some staff members view security as inherently dangerous and do everything they can to keep from getting involved and turn a blind eye to the need to address security weakness or report cases of noncompliance.</a:t>
            </a:r>
          </a:p>
          <a:p>
            <a:pPr lvl="1" eaLnBrk="1" hangingPunct="1"/>
            <a:r>
              <a:rPr lang="en-US" altLang="en-US" sz="2000" dirty="0">
                <a:latin typeface="Calibri" panose="020F0502020204030204" pitchFamily="34" charset="0"/>
                <a:ea typeface="ＭＳ Ｐゴシック" pitchFamily="34" charset="-128"/>
              </a:rPr>
              <a:t>If these people see a situation that puts assets at risk they ignore it and discourage others from getting involved or addressing it.</a:t>
            </a:r>
          </a:p>
          <a:p>
            <a:pPr lvl="1" eaLnBrk="1" hangingPunct="1"/>
            <a:r>
              <a:rPr lang="en-US" altLang="en-US" sz="2000" dirty="0">
                <a:latin typeface="Calibri" panose="020F0502020204030204" pitchFamily="34" charset="0"/>
                <a:ea typeface="ＭＳ Ｐゴシック" pitchFamily="34" charset="-128"/>
              </a:rPr>
              <a:t>They go out of their way to avoid any sort of contact or collaboration with security staff.</a:t>
            </a:r>
          </a:p>
          <a:p>
            <a:pPr eaLnBrk="1" hangingPunct="1"/>
            <a:endParaRPr lang="en-US" altLang="en-US" sz="1800" dirty="0">
              <a:latin typeface="Calibri" panose="020F0502020204030204" pitchFamily="34" charset="0"/>
              <a:ea typeface="ＭＳ Ｐゴシック" pitchFamily="34" charset="-128"/>
            </a:endParaRPr>
          </a:p>
        </p:txBody>
      </p:sp>
      <p:pic>
        <p:nvPicPr>
          <p:cNvPr id="819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54200"/>
            <a:ext cx="396240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296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33400" y="304800"/>
            <a:ext cx="662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10000"/>
              </a:spcBef>
              <a:spcAft>
                <a:spcPct val="10000"/>
              </a:spcAft>
              <a:buClr>
                <a:srgbClr val="AD1322"/>
              </a:buClr>
              <a:buChar char="•"/>
              <a:defRPr sz="2000" b="1">
                <a:solidFill>
                  <a:schemeClr val="tx1"/>
                </a:solidFill>
                <a:latin typeface="Calibri" pitchFamily="34" charset="0"/>
                <a:ea typeface="ＭＳ Ｐゴシック" pitchFamily="34" charset="-128"/>
              </a:defRPr>
            </a:lvl1pPr>
            <a:lvl2pPr marL="742950" indent="-28575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2pPr>
            <a:lvl3pPr marL="1143000" indent="-22860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3pPr>
            <a:lvl4pPr marL="1600200" indent="-22860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4pPr>
            <a:lvl5pPr marL="2057400" indent="-22860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9pPr>
          </a:lstStyle>
          <a:p>
            <a:pPr algn="ctr" eaLnBrk="1" hangingPunct="1">
              <a:spcBef>
                <a:spcPct val="0"/>
              </a:spcBef>
              <a:spcAft>
                <a:spcPct val="0"/>
              </a:spcAft>
              <a:buClrTx/>
              <a:buFontTx/>
              <a:buNone/>
            </a:pPr>
            <a:endParaRPr lang="fr-FR" altLang="en-US" sz="3600">
              <a:solidFill>
                <a:srgbClr val="000000"/>
              </a:solidFill>
            </a:endParaRPr>
          </a:p>
        </p:txBody>
      </p:sp>
      <p:sp>
        <p:nvSpPr>
          <p:cNvPr id="9219" name="Rectangle 3"/>
          <p:cNvSpPr>
            <a:spLocks noChangeArrowheads="1"/>
          </p:cNvSpPr>
          <p:nvPr/>
        </p:nvSpPr>
        <p:spPr bwMode="auto">
          <a:xfrm>
            <a:off x="533400" y="1219200"/>
            <a:ext cx="6553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77800" indent="-177800">
              <a:spcBef>
                <a:spcPct val="10000"/>
              </a:spcBef>
              <a:spcAft>
                <a:spcPct val="10000"/>
              </a:spcAft>
              <a:buClr>
                <a:srgbClr val="AD1322"/>
              </a:buClr>
              <a:buChar char="•"/>
              <a:defRPr sz="2000" b="1">
                <a:solidFill>
                  <a:schemeClr val="tx1"/>
                </a:solidFill>
                <a:latin typeface="Calibri" pitchFamily="34" charset="0"/>
                <a:ea typeface="ＭＳ Ｐゴシック" pitchFamily="34" charset="-128"/>
              </a:defRPr>
            </a:lvl1pPr>
            <a:lvl2pPr marL="742950" indent="-28575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2pPr>
            <a:lvl3pPr marL="1143000" indent="-22860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3pPr>
            <a:lvl4pPr marL="1600200" indent="-22860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4pPr>
            <a:lvl5pPr marL="2057400" indent="-22860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10000"/>
              </a:spcAft>
              <a:buClr>
                <a:srgbClr val="AD1322"/>
              </a:buClr>
              <a:buChar char="•"/>
              <a:defRPr sz="2000">
                <a:solidFill>
                  <a:schemeClr val="tx1"/>
                </a:solidFill>
                <a:latin typeface="Calibri" pitchFamily="34" charset="0"/>
                <a:ea typeface="ＭＳ Ｐゴシック" pitchFamily="34" charset="-128"/>
              </a:defRPr>
            </a:lvl9pPr>
          </a:lstStyle>
          <a:p>
            <a:pPr eaLnBrk="1" hangingPunct="1">
              <a:spcBef>
                <a:spcPct val="20000"/>
              </a:spcBef>
              <a:spcAft>
                <a:spcPct val="20000"/>
              </a:spcAft>
              <a:buClrTx/>
              <a:buFontTx/>
              <a:buNone/>
            </a:pPr>
            <a:endParaRPr lang="fr-FR" altLang="en-US" sz="2800">
              <a:solidFill>
                <a:srgbClr val="000000"/>
              </a:solidFill>
            </a:endParaRPr>
          </a:p>
        </p:txBody>
      </p:sp>
      <p:sp>
        <p:nvSpPr>
          <p:cNvPr id="9220" name="Title 1"/>
          <p:cNvSpPr>
            <a:spLocks noGrp="1"/>
          </p:cNvSpPr>
          <p:nvPr>
            <p:ph type="title"/>
          </p:nvPr>
        </p:nvSpPr>
        <p:spPr>
          <a:xfrm>
            <a:off x="152400" y="0"/>
            <a:ext cx="5715000" cy="990600"/>
          </a:xfrm>
        </p:spPr>
        <p:txBody>
          <a:bodyPr>
            <a:normAutofit/>
          </a:bodyPr>
          <a:lstStyle/>
          <a:p>
            <a:r>
              <a:rPr lang="en-US" altLang="en-US" sz="2800" dirty="0">
                <a:latin typeface="Calibri" panose="020F0502020204030204" pitchFamily="34" charset="0"/>
                <a:ea typeface="ＭＳ Ｐゴシック" pitchFamily="34" charset="-128"/>
              </a:rPr>
              <a:t>Diverse Attitudes Towards Security: </a:t>
            </a:r>
            <a:br>
              <a:rPr lang="en-US" altLang="en-US" sz="2800" dirty="0">
                <a:latin typeface="Calibri" panose="020F0502020204030204" pitchFamily="34" charset="0"/>
                <a:ea typeface="ＭＳ Ｐゴシック" pitchFamily="34" charset="-128"/>
              </a:rPr>
            </a:br>
            <a:r>
              <a:rPr lang="en-US" altLang="en-US" sz="2800" dirty="0">
                <a:latin typeface="Calibri" panose="020F0502020204030204" pitchFamily="34" charset="0"/>
                <a:ea typeface="ＭＳ Ｐゴシック" pitchFamily="34" charset="-128"/>
              </a:rPr>
              <a:t>From Negative to Positive</a:t>
            </a:r>
          </a:p>
        </p:txBody>
      </p:sp>
      <p:sp>
        <p:nvSpPr>
          <p:cNvPr id="9221" name="Content Placeholder 3"/>
          <p:cNvSpPr>
            <a:spLocks noGrp="1"/>
          </p:cNvSpPr>
          <p:nvPr>
            <p:ph idx="1"/>
          </p:nvPr>
        </p:nvSpPr>
        <p:spPr>
          <a:xfrm>
            <a:off x="152400" y="1295400"/>
            <a:ext cx="5156200" cy="5105400"/>
          </a:xfrm>
        </p:spPr>
        <p:txBody>
          <a:bodyPr anchor="ctr">
            <a:normAutofit lnSpcReduction="10000"/>
          </a:bodyPr>
          <a:lstStyle/>
          <a:p>
            <a:r>
              <a:rPr lang="en-US" altLang="en-US" b="1" i="1" dirty="0">
                <a:solidFill>
                  <a:srgbClr val="FF0000"/>
                </a:solidFill>
                <a:latin typeface="Calibri" panose="020F0502020204030204" pitchFamily="34" charset="0"/>
                <a:ea typeface="ＭＳ Ｐゴシック" pitchFamily="34" charset="-128"/>
              </a:rPr>
              <a:t>Apathy:</a:t>
            </a:r>
            <a:endParaRPr lang="en-US" altLang="en-US" dirty="0">
              <a:latin typeface="Calibri" panose="020F0502020204030204" pitchFamily="34" charset="0"/>
              <a:ea typeface="ＭＳ Ｐゴシック" pitchFamily="34" charset="-128"/>
            </a:endParaRPr>
          </a:p>
          <a:p>
            <a:pPr lvl="1"/>
            <a:r>
              <a:rPr lang="en-US" altLang="en-US" dirty="0">
                <a:latin typeface="Calibri" panose="020F0502020204030204" pitchFamily="34" charset="0"/>
                <a:ea typeface="ＭＳ Ｐゴシック" pitchFamily="34" charset="-128"/>
              </a:rPr>
              <a:t>Some staff members don</a:t>
            </a:r>
            <a:r>
              <a:rPr lang="en-CA" altLang="en-US" dirty="0">
                <a:latin typeface="Calibri" panose="020F0502020204030204" pitchFamily="34" charset="0"/>
                <a:ea typeface="ＭＳ Ｐゴシック" pitchFamily="34" charset="-128"/>
              </a:rPr>
              <a:t>’</a:t>
            </a:r>
            <a:r>
              <a:rPr lang="en-US" altLang="ja-JP" dirty="0">
                <a:latin typeface="Calibri" panose="020F0502020204030204" pitchFamily="34" charset="0"/>
                <a:ea typeface="ＭＳ Ｐゴシック" pitchFamily="34" charset="-128"/>
              </a:rPr>
              <a:t>t care one way or the other about security. They may not believe the threat exists or think security programs are a worthwhile countermeasure to the threat.</a:t>
            </a:r>
          </a:p>
          <a:p>
            <a:pPr lvl="1"/>
            <a:endParaRPr lang="en-US" altLang="en-US" dirty="0">
              <a:latin typeface="Calibri" panose="020F0502020204030204" pitchFamily="34" charset="0"/>
              <a:ea typeface="ＭＳ Ｐゴシック" pitchFamily="34" charset="-128"/>
            </a:endParaRPr>
          </a:p>
          <a:p>
            <a:pPr lvl="1"/>
            <a:r>
              <a:rPr lang="en-US" altLang="en-US" dirty="0">
                <a:latin typeface="Calibri" panose="020F0502020204030204" pitchFamily="34" charset="0"/>
                <a:ea typeface="ＭＳ Ｐゴシック" pitchFamily="34" charset="-128"/>
              </a:rPr>
              <a:t>They may follow security regulations if noncompliance gets them in trouble but don</a:t>
            </a:r>
            <a:r>
              <a:rPr lang="en-CA" altLang="en-US" dirty="0">
                <a:latin typeface="Calibri" panose="020F0502020204030204" pitchFamily="34" charset="0"/>
                <a:ea typeface="ＭＳ Ｐゴシック" pitchFamily="34" charset="-128"/>
              </a:rPr>
              <a:t>’</a:t>
            </a:r>
            <a:r>
              <a:rPr lang="en-US" altLang="ja-JP" dirty="0">
                <a:latin typeface="Calibri" panose="020F0502020204030204" pitchFamily="34" charset="0"/>
                <a:ea typeface="ＭＳ Ｐゴシック" pitchFamily="34" charset="-128"/>
              </a:rPr>
              <a:t>t go one fraction of an inch beyond that.</a:t>
            </a:r>
          </a:p>
          <a:p>
            <a:pPr lvl="1"/>
            <a:endParaRPr lang="en-US" altLang="en-US" dirty="0">
              <a:latin typeface="Calibri" panose="020F0502020204030204" pitchFamily="34" charset="0"/>
              <a:ea typeface="ＭＳ Ｐゴシック" pitchFamily="34" charset="-128"/>
            </a:endParaRPr>
          </a:p>
          <a:p>
            <a:pPr lvl="1"/>
            <a:r>
              <a:rPr lang="en-US" altLang="en-US" dirty="0">
                <a:latin typeface="Calibri" panose="020F0502020204030204" pitchFamily="34" charset="0"/>
                <a:ea typeface="ＭＳ Ｐゴシック" pitchFamily="34" charset="-128"/>
              </a:rPr>
              <a:t>They are reluctant to discuss issues and stay away from any efforts to support or improve security systems.</a:t>
            </a:r>
          </a:p>
        </p:txBody>
      </p:sp>
      <p:pic>
        <p:nvPicPr>
          <p:cNvPr id="922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46250"/>
            <a:ext cx="38100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21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89"/>
          <p:cNvSpPr>
            <a:spLocks noGrp="1" noChangeArrowheads="1"/>
          </p:cNvSpPr>
          <p:nvPr>
            <p:ph type="title"/>
          </p:nvPr>
        </p:nvSpPr>
        <p:spPr>
          <a:xfrm>
            <a:off x="128588" y="0"/>
            <a:ext cx="5738812" cy="935038"/>
          </a:xfrm>
        </p:spPr>
        <p:txBody>
          <a:bodyPr>
            <a:normAutofit/>
          </a:bodyPr>
          <a:lstStyle/>
          <a:p>
            <a:r>
              <a:rPr lang="en-US" altLang="en-US" sz="2800" dirty="0">
                <a:latin typeface="Calibri" panose="020F0502020204030204" pitchFamily="34" charset="0"/>
                <a:ea typeface="ＭＳ Ｐゴシック" pitchFamily="34" charset="-128"/>
              </a:rPr>
              <a:t>Diverse Attitudes Towards Security:</a:t>
            </a:r>
            <a:br>
              <a:rPr lang="en-US" altLang="en-US" sz="2800" dirty="0">
                <a:latin typeface="Calibri" panose="020F0502020204030204" pitchFamily="34" charset="0"/>
                <a:ea typeface="ＭＳ Ｐゴシック" pitchFamily="34" charset="-128"/>
              </a:rPr>
            </a:br>
            <a:r>
              <a:rPr lang="en-US" altLang="en-US" sz="2800" dirty="0">
                <a:latin typeface="Calibri" panose="020F0502020204030204" pitchFamily="34" charset="0"/>
                <a:ea typeface="ＭＳ Ｐゴシック" pitchFamily="34" charset="-128"/>
              </a:rPr>
              <a:t>From Negative to Positive</a:t>
            </a:r>
          </a:p>
        </p:txBody>
      </p:sp>
      <p:sp>
        <p:nvSpPr>
          <p:cNvPr id="10243" name="Content Placeholder 1"/>
          <p:cNvSpPr>
            <a:spLocks noGrp="1"/>
          </p:cNvSpPr>
          <p:nvPr>
            <p:ph idx="1"/>
          </p:nvPr>
        </p:nvSpPr>
        <p:spPr>
          <a:xfrm>
            <a:off x="330994" y="1104900"/>
            <a:ext cx="5334000" cy="5105400"/>
          </a:xfrm>
        </p:spPr>
        <p:txBody>
          <a:bodyPr anchor="ctr">
            <a:noAutofit/>
          </a:bodyPr>
          <a:lstStyle/>
          <a:p>
            <a:r>
              <a:rPr lang="en-US" altLang="en-US" sz="2200" b="1" i="1" dirty="0">
                <a:solidFill>
                  <a:srgbClr val="FF0000"/>
                </a:solidFill>
                <a:latin typeface="Calibri" panose="020F0502020204030204" pitchFamily="34" charset="0"/>
                <a:ea typeface="ＭＳ Ｐゴシック" pitchFamily="34" charset="-128"/>
              </a:rPr>
              <a:t>Compliance</a:t>
            </a:r>
            <a:r>
              <a:rPr lang="en-US" altLang="en-US" sz="2200" i="1" dirty="0">
                <a:solidFill>
                  <a:srgbClr val="FF0000"/>
                </a:solidFill>
                <a:latin typeface="Calibri" panose="020F0502020204030204" pitchFamily="34" charset="0"/>
                <a:ea typeface="ＭＳ Ｐゴシック" pitchFamily="34" charset="-128"/>
              </a:rPr>
              <a:t>:</a:t>
            </a:r>
          </a:p>
          <a:p>
            <a:pPr lvl="1"/>
            <a:r>
              <a:rPr lang="en-US" altLang="en-US" sz="2200" dirty="0">
                <a:latin typeface="Calibri" panose="020F0502020204030204" pitchFamily="34" charset="0"/>
                <a:ea typeface="ＭＳ Ｐゴシック" pitchFamily="34" charset="-128"/>
              </a:rPr>
              <a:t>Staff members with this attitude do exactly what they are told to do in the security program, but if something is not specifically covered by the rules they act as if it is not their problem.</a:t>
            </a:r>
          </a:p>
          <a:p>
            <a:pPr lvl="1"/>
            <a:endParaRPr lang="en-US" altLang="en-US" sz="2200" dirty="0">
              <a:latin typeface="Calibri" panose="020F0502020204030204" pitchFamily="34" charset="0"/>
              <a:ea typeface="ＭＳ Ｐゴシック" pitchFamily="34" charset="-128"/>
            </a:endParaRPr>
          </a:p>
          <a:p>
            <a:pPr lvl="1"/>
            <a:r>
              <a:rPr lang="en-US" altLang="en-US" sz="2200" dirty="0">
                <a:latin typeface="Calibri" panose="020F0502020204030204" pitchFamily="34" charset="0"/>
                <a:ea typeface="ＭＳ Ｐゴシック" pitchFamily="34" charset="-128"/>
              </a:rPr>
              <a:t>If they are criticized for this approach, they get defensive. They claim to be very careful about following the rules but cannot be expected to act as security experts and handle situations not specifically covered by the security rules.</a:t>
            </a:r>
          </a:p>
        </p:txBody>
      </p:sp>
      <p:pic>
        <p:nvPicPr>
          <p:cNvPr id="1024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752600"/>
            <a:ext cx="26797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42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9"/>
          <p:cNvSpPr>
            <a:spLocks noGrp="1" noChangeArrowheads="1"/>
          </p:cNvSpPr>
          <p:nvPr>
            <p:ph type="title"/>
          </p:nvPr>
        </p:nvSpPr>
        <p:spPr>
          <a:xfrm>
            <a:off x="128588" y="0"/>
            <a:ext cx="5662612" cy="935038"/>
          </a:xfrm>
        </p:spPr>
        <p:txBody>
          <a:bodyPr>
            <a:normAutofit/>
          </a:bodyPr>
          <a:lstStyle/>
          <a:p>
            <a:r>
              <a:rPr lang="en-US" altLang="en-US" sz="2800" dirty="0">
                <a:latin typeface="Calibri" panose="020F0502020204030204" pitchFamily="34" charset="0"/>
                <a:ea typeface="ＭＳ Ｐゴシック" pitchFamily="34" charset="-128"/>
              </a:rPr>
              <a:t>Diverse Attitudes Towards Security:</a:t>
            </a:r>
            <a:br>
              <a:rPr lang="en-US" altLang="en-US" sz="2800" dirty="0">
                <a:latin typeface="Calibri" panose="020F0502020204030204" pitchFamily="34" charset="0"/>
                <a:ea typeface="ＭＳ Ｐゴシック" pitchFamily="34" charset="-128"/>
              </a:rPr>
            </a:br>
            <a:r>
              <a:rPr lang="en-US" altLang="en-US" sz="2800" dirty="0">
                <a:latin typeface="Calibri" panose="020F0502020204030204" pitchFamily="34" charset="0"/>
                <a:ea typeface="ＭＳ Ｐゴシック" pitchFamily="34" charset="-128"/>
              </a:rPr>
              <a:t>From Negative to Positive</a:t>
            </a:r>
          </a:p>
        </p:txBody>
      </p:sp>
      <p:sp>
        <p:nvSpPr>
          <p:cNvPr id="11267" name="Content Placeholder 1"/>
          <p:cNvSpPr>
            <a:spLocks noGrp="1"/>
          </p:cNvSpPr>
          <p:nvPr>
            <p:ph idx="1"/>
          </p:nvPr>
        </p:nvSpPr>
        <p:spPr>
          <a:xfrm>
            <a:off x="304800" y="1295400"/>
            <a:ext cx="5105400" cy="5105400"/>
          </a:xfrm>
        </p:spPr>
        <p:txBody>
          <a:bodyPr anchor="ctr">
            <a:normAutofit lnSpcReduction="10000"/>
          </a:bodyPr>
          <a:lstStyle/>
          <a:p>
            <a:r>
              <a:rPr lang="en-US" altLang="en-US" b="1" i="1" dirty="0">
                <a:solidFill>
                  <a:srgbClr val="FF0000"/>
                </a:solidFill>
                <a:latin typeface="Calibri" panose="020F0502020204030204" pitchFamily="34" charset="0"/>
                <a:ea typeface="ＭＳ Ｐゴシック" pitchFamily="34" charset="-128"/>
              </a:rPr>
              <a:t>Participation</a:t>
            </a:r>
            <a:r>
              <a:rPr lang="en-US" altLang="en-US" i="1" dirty="0">
                <a:solidFill>
                  <a:srgbClr val="FF0000"/>
                </a:solidFill>
                <a:latin typeface="Calibri" panose="020F0502020204030204" pitchFamily="34" charset="0"/>
                <a:ea typeface="ＭＳ Ｐゴシック" pitchFamily="34" charset="-128"/>
              </a:rPr>
              <a:t>:</a:t>
            </a:r>
            <a:endParaRPr lang="en-US" altLang="en-US" dirty="0">
              <a:latin typeface="Calibri" panose="020F0502020204030204" pitchFamily="34" charset="0"/>
              <a:ea typeface="ＭＳ Ｐゴシック" pitchFamily="34" charset="-128"/>
            </a:endParaRPr>
          </a:p>
          <a:p>
            <a:pPr lvl="1"/>
            <a:r>
              <a:rPr lang="en-US" altLang="en-US" dirty="0">
                <a:latin typeface="Calibri" panose="020F0502020204030204" pitchFamily="34" charset="0"/>
                <a:ea typeface="ＭＳ Ｐゴシック" pitchFamily="34" charset="-128"/>
              </a:rPr>
              <a:t>Some staff members believe that the security program and its specific requirements make sense and make a useful contribution to help the organization operate at an acceptable risk level.</a:t>
            </a:r>
          </a:p>
          <a:p>
            <a:pPr lvl="1"/>
            <a:endParaRPr lang="en-US" altLang="en-US" dirty="0">
              <a:latin typeface="Calibri" panose="020F0502020204030204" pitchFamily="34" charset="0"/>
              <a:ea typeface="ＭＳ Ｐゴシック" pitchFamily="34" charset="-128"/>
            </a:endParaRPr>
          </a:p>
          <a:p>
            <a:pPr lvl="1"/>
            <a:r>
              <a:rPr lang="en-US" altLang="en-US" dirty="0">
                <a:latin typeface="Calibri" panose="020F0502020204030204" pitchFamily="34" charset="0"/>
                <a:ea typeface="ＭＳ Ｐゴシック" pitchFamily="34" charset="-128"/>
              </a:rPr>
              <a:t>They are willing to cooperate and follow the rules going a step beyond the requirements, if necessary.</a:t>
            </a:r>
          </a:p>
          <a:p>
            <a:pPr lvl="1"/>
            <a:endParaRPr lang="en-US" altLang="en-US" dirty="0">
              <a:latin typeface="Calibri" panose="020F0502020204030204" pitchFamily="34" charset="0"/>
              <a:ea typeface="ＭＳ Ｐゴシック" pitchFamily="34" charset="-128"/>
            </a:endParaRPr>
          </a:p>
          <a:p>
            <a:pPr lvl="1"/>
            <a:r>
              <a:rPr lang="en-US" altLang="en-US" dirty="0">
                <a:latin typeface="Calibri" panose="020F0502020204030204" pitchFamily="34" charset="0"/>
                <a:ea typeface="ＭＳ Ｐゴシック" pitchFamily="34" charset="-128"/>
              </a:rPr>
              <a:t>They may provide specific suggestions to make the organization safe and secure as well as improve the security program. </a:t>
            </a:r>
          </a:p>
        </p:txBody>
      </p:sp>
      <p:pic>
        <p:nvPicPr>
          <p:cNvPr id="1126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76400"/>
            <a:ext cx="28829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41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8588" y="0"/>
            <a:ext cx="5662612" cy="1052736"/>
          </a:xfrm>
          <a:noFill/>
        </p:spPr>
        <p:txBody>
          <a:bodyPr lIns="92075" tIns="46038" rIns="92075" bIns="46038" anchor="ctr">
            <a:normAutofit/>
          </a:bodyPr>
          <a:lstStyle/>
          <a:p>
            <a:r>
              <a:rPr lang="en-US" altLang="en-US" sz="2800" dirty="0">
                <a:latin typeface="Calibri" panose="020F0502020204030204" pitchFamily="34" charset="0"/>
                <a:ea typeface="Osaka" charset="-128"/>
              </a:rPr>
              <a:t>Diverse Attitudes Towards Security:</a:t>
            </a:r>
            <a:br>
              <a:rPr lang="en-US" altLang="en-US" sz="2800" dirty="0">
                <a:latin typeface="Calibri" panose="020F0502020204030204" pitchFamily="34" charset="0"/>
                <a:ea typeface="Osaka" charset="-128"/>
              </a:rPr>
            </a:br>
            <a:r>
              <a:rPr lang="en-US" altLang="en-US" sz="2800" dirty="0">
                <a:latin typeface="Calibri" panose="020F0502020204030204" pitchFamily="34" charset="0"/>
                <a:ea typeface="Osaka" charset="-128"/>
              </a:rPr>
              <a:t>From Negative to Positive</a:t>
            </a:r>
          </a:p>
        </p:txBody>
      </p:sp>
      <p:sp>
        <p:nvSpPr>
          <p:cNvPr id="12291" name="Content Placeholder 1"/>
          <p:cNvSpPr>
            <a:spLocks noGrp="1"/>
          </p:cNvSpPr>
          <p:nvPr>
            <p:ph idx="1"/>
          </p:nvPr>
        </p:nvSpPr>
        <p:spPr>
          <a:xfrm>
            <a:off x="107504" y="1052736"/>
            <a:ext cx="8593137" cy="4824536"/>
          </a:xfrm>
        </p:spPr>
        <p:txBody>
          <a:bodyPr anchor="ctr">
            <a:noAutofit/>
          </a:bodyPr>
          <a:lstStyle/>
          <a:p>
            <a:r>
              <a:rPr lang="en-US" altLang="en-US" sz="2200" b="1" i="1" dirty="0">
                <a:solidFill>
                  <a:srgbClr val="FF0000"/>
                </a:solidFill>
                <a:latin typeface="Calibri" panose="020F0502020204030204" pitchFamily="34" charset="0"/>
                <a:ea typeface="ＭＳ Ｐゴシック" pitchFamily="34" charset="-128"/>
              </a:rPr>
              <a:t>Ownership</a:t>
            </a:r>
            <a:r>
              <a:rPr lang="en-US" altLang="en-US" sz="2200" i="1" dirty="0">
                <a:solidFill>
                  <a:srgbClr val="FF0000"/>
                </a:solidFill>
                <a:latin typeface="Calibri" panose="020F0502020204030204" pitchFamily="34" charset="0"/>
                <a:ea typeface="ＭＳ Ｐゴシック" pitchFamily="34" charset="-128"/>
              </a:rPr>
              <a:t>:</a:t>
            </a:r>
          </a:p>
          <a:p>
            <a:pPr lvl="1"/>
            <a:r>
              <a:rPr lang="en-US" altLang="en-US" sz="2200" dirty="0">
                <a:latin typeface="Calibri" panose="020F0502020204030204" pitchFamily="34" charset="0"/>
                <a:ea typeface="ＭＳ Ｐゴシック" pitchFamily="34" charset="-128"/>
              </a:rPr>
              <a:t>Some staff members assume responsibility for the security program and don’</a:t>
            </a:r>
            <a:r>
              <a:rPr lang="en-US" altLang="ja-JP" sz="2200" dirty="0">
                <a:latin typeface="Calibri" panose="020F0502020204030204" pitchFamily="34" charset="0"/>
                <a:ea typeface="ＭＳ Ｐゴシック" pitchFamily="34" charset="-128"/>
              </a:rPr>
              <a:t>t view the security staff as the sole actors responsible for the security program.</a:t>
            </a:r>
            <a:endParaRPr lang="en-US" altLang="en-US" sz="2200" dirty="0">
              <a:latin typeface="Calibri" panose="020F0502020204030204" pitchFamily="34" charset="0"/>
              <a:ea typeface="ＭＳ Ｐゴシック" pitchFamily="34" charset="-128"/>
            </a:endParaRPr>
          </a:p>
          <a:p>
            <a:pPr lvl="1"/>
            <a:r>
              <a:rPr lang="en-US" altLang="en-US" sz="2200" dirty="0">
                <a:latin typeface="Calibri" panose="020F0502020204030204" pitchFamily="34" charset="0"/>
                <a:ea typeface="ＭＳ Ｐゴシック" pitchFamily="34" charset="-128"/>
              </a:rPr>
              <a:t>They take partial credit and ownership for the program and the role of the security staff is to advise and assist them in making it work.</a:t>
            </a:r>
          </a:p>
          <a:p>
            <a:pPr lvl="1"/>
            <a:r>
              <a:rPr lang="en-US" altLang="en-US" sz="2200" dirty="0">
                <a:latin typeface="Calibri" panose="020F0502020204030204" pitchFamily="34" charset="0"/>
                <a:ea typeface="ＭＳ Ｐゴシック" pitchFamily="34" charset="-128"/>
              </a:rPr>
              <a:t>They are willing to devote whatever time, attention, and resources are necessary to make security work well because it is an integral part of their professional ethics.</a:t>
            </a:r>
          </a:p>
          <a:p>
            <a:pPr lvl="1"/>
            <a:r>
              <a:rPr lang="en-US" altLang="en-US" sz="2200" dirty="0">
                <a:latin typeface="Calibri" panose="020F0502020204030204" pitchFamily="34" charset="0"/>
                <a:ea typeface="ＭＳ Ｐゴシック" pitchFamily="34" charset="-128"/>
              </a:rPr>
              <a:t>They are willing to invest in the security program because they have a stake in it and may act as role models for others.</a:t>
            </a:r>
          </a:p>
        </p:txBody>
      </p:sp>
    </p:spTree>
    <p:extLst>
      <p:ext uri="{BB962C8B-B14F-4D97-AF65-F5344CB8AC3E}">
        <p14:creationId xmlns:p14="http://schemas.microsoft.com/office/powerpoint/2010/main" val="277748361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5662612" cy="935038"/>
          </a:xfrm>
        </p:spPr>
        <p:txBody>
          <a:bodyPr>
            <a:normAutofit/>
          </a:bodyPr>
          <a:lstStyle/>
          <a:p>
            <a:r>
              <a:rPr lang="en-US" dirty="0">
                <a:latin typeface="Calibri" panose="020F0502020204030204" pitchFamily="34" charset="0"/>
              </a:rPr>
              <a:t>Diverse Attitude Toward Security: From Negative to Positive</a:t>
            </a:r>
          </a:p>
        </p:txBody>
      </p:sp>
      <p:graphicFrame>
        <p:nvGraphicFramePr>
          <p:cNvPr id="5" name="Content Placeholder 4"/>
          <p:cNvGraphicFramePr>
            <a:graphicFrameLocks noGrp="1"/>
          </p:cNvGraphicFramePr>
          <p:nvPr>
            <p:ph sz="quarter" idx="1"/>
          </p:nvPr>
        </p:nvGraphicFramePr>
        <p:xfrm>
          <a:off x="683568" y="1196752"/>
          <a:ext cx="7931223" cy="4874094"/>
        </p:xfrm>
        <a:graphic>
          <a:graphicData uri="http://schemas.openxmlformats.org/drawingml/2006/table">
            <a:tbl>
              <a:tblPr firstRow="1" bandRow="1">
                <a:tableStyleId>{616DA210-FB5B-4158-B5E0-FEB733F419BA}</a:tableStyleId>
              </a:tblPr>
              <a:tblGrid>
                <a:gridCol w="2643741">
                  <a:extLst>
                    <a:ext uri="{9D8B030D-6E8A-4147-A177-3AD203B41FA5}">
                      <a16:colId xmlns:a16="http://schemas.microsoft.com/office/drawing/2014/main" val="20000"/>
                    </a:ext>
                  </a:extLst>
                </a:gridCol>
                <a:gridCol w="2643741">
                  <a:extLst>
                    <a:ext uri="{9D8B030D-6E8A-4147-A177-3AD203B41FA5}">
                      <a16:colId xmlns:a16="http://schemas.microsoft.com/office/drawing/2014/main" val="20001"/>
                    </a:ext>
                  </a:extLst>
                </a:gridCol>
                <a:gridCol w="2643741">
                  <a:extLst>
                    <a:ext uri="{9D8B030D-6E8A-4147-A177-3AD203B41FA5}">
                      <a16:colId xmlns:a16="http://schemas.microsoft.com/office/drawing/2014/main" val="20002"/>
                    </a:ext>
                  </a:extLst>
                </a:gridCol>
              </a:tblGrid>
              <a:tr h="812349">
                <a:tc>
                  <a:txBody>
                    <a:bodyPr/>
                    <a:lstStyle/>
                    <a:p>
                      <a:pPr algn="ctr"/>
                      <a:r>
                        <a:rPr lang="en-US" b="1" dirty="0"/>
                        <a:t>SUBVERSION</a:t>
                      </a:r>
                    </a:p>
                  </a:txBody>
                  <a:tcPr anchor="ctr">
                    <a:lnL w="6350" cap="flat" cmpd="sng" algn="ctr">
                      <a:noFill/>
                      <a:prstDash val="solid"/>
                      <a:round/>
                      <a:headEnd type="none" w="med" len="med"/>
                      <a:tailEnd type="none" w="med" len="med"/>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b="1" dirty="0"/>
                    </a:p>
                  </a:txBody>
                  <a:tcPr anchor="ctr">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b="1" dirty="0"/>
                    </a:p>
                  </a:txBody>
                  <a:tcPr anchor="ctr">
                    <a:lnL w="12700" cmpd="sng">
                      <a:noFill/>
                    </a:lnL>
                    <a:lnR w="6350" cap="flat" cmpd="sng" algn="ctr">
                      <a:noFill/>
                      <a:prstDash val="solid"/>
                      <a:round/>
                      <a:headEnd type="none" w="med" len="med"/>
                      <a:tailEnd type="none" w="med" len="med"/>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812349">
                <a:tc>
                  <a:txBody>
                    <a:bodyPr/>
                    <a:lstStyle/>
                    <a:p>
                      <a:pPr algn="ctr"/>
                      <a:endParaRPr lang="en-US" b="1" dirty="0"/>
                    </a:p>
                  </a:txBody>
                  <a:tcPr anchor="ctr">
                    <a:lnL w="635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b="1" dirty="0"/>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b="1" dirty="0"/>
                    </a:p>
                  </a:txBody>
                  <a:tcPr anchor="ctr">
                    <a:lnL w="12700" cmpd="sng">
                      <a:noFill/>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1"/>
                  </a:ext>
                </a:extLst>
              </a:tr>
              <a:tr h="812349">
                <a:tc>
                  <a:txBody>
                    <a:bodyPr/>
                    <a:lstStyle/>
                    <a:p>
                      <a:pPr algn="ctr"/>
                      <a:endParaRPr lang="en-US" b="1" dirty="0"/>
                    </a:p>
                  </a:txBody>
                  <a:tcPr anchor="ctr">
                    <a:lnL w="635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b="1" dirty="0"/>
                        <a:t>APATHY</a:t>
                      </a:r>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b="1" dirty="0"/>
                    </a:p>
                  </a:txBody>
                  <a:tcPr anchor="ctr">
                    <a:lnL w="12700" cmpd="sng">
                      <a:noFill/>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2"/>
                  </a:ext>
                </a:extLst>
              </a:tr>
              <a:tr h="812349">
                <a:tc>
                  <a:txBody>
                    <a:bodyPr/>
                    <a:lstStyle/>
                    <a:p>
                      <a:pPr algn="ctr"/>
                      <a:endParaRPr lang="en-US" b="1" dirty="0"/>
                    </a:p>
                  </a:txBody>
                  <a:tcPr anchor="ctr">
                    <a:lnL w="635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b="1" dirty="0"/>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b="1" dirty="0"/>
                    </a:p>
                  </a:txBody>
                  <a:tcPr anchor="ctr">
                    <a:lnL w="12700" cmpd="sng">
                      <a:noFill/>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3"/>
                  </a:ext>
                </a:extLst>
              </a:tr>
              <a:tr h="812349">
                <a:tc>
                  <a:txBody>
                    <a:bodyPr/>
                    <a:lstStyle/>
                    <a:p>
                      <a:pPr algn="ctr"/>
                      <a:endParaRPr lang="en-US" b="1" dirty="0"/>
                    </a:p>
                  </a:txBody>
                  <a:tcPr anchor="ctr">
                    <a:lnL w="635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b="1" dirty="0"/>
                    </a:p>
                  </a:txBody>
                  <a:tcPr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1" dirty="0"/>
                        <a:t>PARTICIPATION</a:t>
                      </a:r>
                    </a:p>
                  </a:txBody>
                  <a:tcPr anchor="ctr">
                    <a:lnL w="12700" cmpd="sng">
                      <a:noFill/>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4"/>
                  </a:ext>
                </a:extLst>
              </a:tr>
              <a:tr h="812349">
                <a:tc>
                  <a:txBody>
                    <a:bodyPr/>
                    <a:lstStyle/>
                    <a:p>
                      <a:pPr algn="ctr"/>
                      <a:endParaRPr lang="en-US" b="1" dirty="0"/>
                    </a:p>
                  </a:txBody>
                  <a:tcPr anchor="ctr">
                    <a:lnL w="6350" cap="flat" cmpd="sng" algn="ctr">
                      <a:no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0000"/>
                    </a:solidFill>
                  </a:tcPr>
                </a:tc>
                <a:tc>
                  <a:txBody>
                    <a:bodyPr/>
                    <a:lstStyle/>
                    <a:p>
                      <a:pPr algn="ctr"/>
                      <a:endParaRPr lang="en-US" b="1" dirty="0"/>
                    </a:p>
                  </a:txBody>
                  <a:tcPr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00"/>
                    </a:solidFill>
                  </a:tcPr>
                </a:tc>
                <a:tc>
                  <a:txBody>
                    <a:bodyPr/>
                    <a:lstStyle/>
                    <a:p>
                      <a:pPr algn="ctr"/>
                      <a:r>
                        <a:rPr lang="en-US" b="1" dirty="0"/>
                        <a:t>OWNERSHIP</a:t>
                      </a:r>
                    </a:p>
                  </a:txBody>
                  <a:tcPr anchor="ctr">
                    <a:lnL w="12700" cmpd="sng">
                      <a:noFill/>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5"/>
                  </a:ext>
                </a:extLst>
              </a:tr>
            </a:tbl>
          </a:graphicData>
        </a:graphic>
      </p:graphicFrame>
      <p:sp>
        <p:nvSpPr>
          <p:cNvPr id="6" name="TextBox 5"/>
          <p:cNvSpPr txBox="1"/>
          <p:nvPr/>
        </p:nvSpPr>
        <p:spPr>
          <a:xfrm>
            <a:off x="2195736" y="2267744"/>
            <a:ext cx="2304256" cy="369332"/>
          </a:xfrm>
          <a:prstGeom prst="rect">
            <a:avLst/>
          </a:prstGeom>
          <a:noFill/>
        </p:spPr>
        <p:txBody>
          <a:bodyPr wrap="square" rtlCol="0">
            <a:spAutoFit/>
          </a:bodyPr>
          <a:lstStyle/>
          <a:p>
            <a:r>
              <a:rPr lang="en-US" sz="1800" b="1" dirty="0">
                <a:latin typeface="Calibri" panose="020F0502020204030204" pitchFamily="34" charset="0"/>
              </a:rPr>
              <a:t>AVOIDANCE</a:t>
            </a:r>
          </a:p>
        </p:txBody>
      </p:sp>
      <p:sp>
        <p:nvSpPr>
          <p:cNvPr id="7" name="TextBox 6"/>
          <p:cNvSpPr txBox="1"/>
          <p:nvPr/>
        </p:nvSpPr>
        <p:spPr>
          <a:xfrm>
            <a:off x="4932040" y="3986768"/>
            <a:ext cx="2304256" cy="369332"/>
          </a:xfrm>
          <a:prstGeom prst="rect">
            <a:avLst/>
          </a:prstGeom>
          <a:noFill/>
        </p:spPr>
        <p:txBody>
          <a:bodyPr wrap="square" rtlCol="0">
            <a:spAutoFit/>
          </a:bodyPr>
          <a:lstStyle/>
          <a:p>
            <a:r>
              <a:rPr lang="en-US" sz="1800" b="1" dirty="0">
                <a:latin typeface="Calibri" panose="020F0502020204030204" pitchFamily="34" charset="0"/>
              </a:rPr>
              <a:t>COMPLIANCE</a:t>
            </a:r>
          </a:p>
        </p:txBody>
      </p:sp>
    </p:spTree>
    <p:extLst>
      <p:ext uri="{BB962C8B-B14F-4D97-AF65-F5344CB8AC3E}">
        <p14:creationId xmlns:p14="http://schemas.microsoft.com/office/powerpoint/2010/main" val="151050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EDC56C2-01BA-8D4C-8C30-C813936B6D97}"/>
              </a:ext>
            </a:extLst>
          </p:cNvPr>
          <p:cNvSpPr>
            <a:spLocks noGrp="1" noChangeArrowheads="1"/>
          </p:cNvSpPr>
          <p:nvPr>
            <p:ph type="title"/>
          </p:nvPr>
        </p:nvSpPr>
        <p:spPr>
          <a:xfrm>
            <a:off x="128587" y="0"/>
            <a:ext cx="8745035" cy="935038"/>
          </a:xfrm>
        </p:spPr>
        <p:txBody>
          <a:bodyPr/>
          <a:lstStyle/>
          <a:p>
            <a:r>
              <a:rPr lang="en-US" altLang="en-US" dirty="0"/>
              <a:t>Security Culture as a Subset of Organizational Culture</a:t>
            </a:r>
          </a:p>
        </p:txBody>
      </p:sp>
      <p:pic>
        <p:nvPicPr>
          <p:cNvPr id="14339" name="Picture 2">
            <a:extLst>
              <a:ext uri="{FF2B5EF4-FFF2-40B4-BE49-F238E27FC236}">
                <a16:creationId xmlns:a16="http://schemas.microsoft.com/office/drawing/2014/main" id="{B777D7AB-80DC-9249-950B-604EA2EE6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76" y="1220407"/>
            <a:ext cx="8603247" cy="4114800"/>
          </a:xfrm>
          <a:prstGeom prst="rect">
            <a:avLst/>
          </a:prstGeom>
          <a:noFill/>
          <a:ln>
            <a:noFill/>
          </a:ln>
          <a:effectLst/>
          <a:extLst>
            <a:ext uri="{909E8E84-426E-40DD-AFC4-6F175D3DCCD1}">
              <a14:hiddenFill xmlns:a14="http://schemas.microsoft.com/office/drawing/2010/main">
                <a:solidFill>
                  <a:srgbClr val="FFBF56"/>
                </a:solidFill>
              </a14:hiddenFill>
            </a:ext>
            <a:ext uri="{91240B29-F687-4F45-9708-019B960494DF}">
              <a14:hiddenLine xmlns:a14="http://schemas.microsoft.com/office/drawing/2010/main" w="12700">
                <a:solidFill>
                  <a:srgbClr val="9900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842EBDB2-8BE1-5A47-9195-FFDDE814B513}"/>
              </a:ext>
            </a:extLst>
          </p:cNvPr>
          <p:cNvSpPr txBox="1"/>
          <p:nvPr/>
        </p:nvSpPr>
        <p:spPr>
          <a:xfrm>
            <a:off x="5638800" y="4876800"/>
            <a:ext cx="1819729" cy="346249"/>
          </a:xfrm>
          <a:prstGeom prst="rect">
            <a:avLst/>
          </a:prstGeom>
          <a:solidFill>
            <a:schemeClr val="accent4">
              <a:lumMod val="40000"/>
              <a:lumOff val="60000"/>
            </a:schemeClr>
          </a:solidFill>
          <a:ln>
            <a:solidFill>
              <a:schemeClr val="tx1"/>
            </a:solidFill>
          </a:ln>
        </p:spPr>
        <p:txBody>
          <a:bodyPr wrap="none" rtlCol="0">
            <a:spAutoFit/>
          </a:bodyPr>
          <a:lstStyle/>
          <a:p>
            <a:r>
              <a:rPr lang="en-US" sz="1650" dirty="0"/>
              <a:t>National Culture</a:t>
            </a:r>
          </a:p>
        </p:txBody>
      </p:sp>
      <p:sp>
        <p:nvSpPr>
          <p:cNvPr id="3" name="TextBox 2">
            <a:extLst>
              <a:ext uri="{FF2B5EF4-FFF2-40B4-BE49-F238E27FC236}">
                <a16:creationId xmlns:a16="http://schemas.microsoft.com/office/drawing/2014/main" id="{12812630-316C-0F4B-901D-687B84F929CA}"/>
              </a:ext>
            </a:extLst>
          </p:cNvPr>
          <p:cNvSpPr txBox="1"/>
          <p:nvPr/>
        </p:nvSpPr>
        <p:spPr>
          <a:xfrm>
            <a:off x="6705600" y="2819990"/>
            <a:ext cx="1354671" cy="804066"/>
          </a:xfrm>
          <a:prstGeom prst="rect">
            <a:avLst/>
          </a:prstGeom>
          <a:solidFill>
            <a:schemeClr val="accent1"/>
          </a:solidFill>
        </p:spPr>
        <p:txBody>
          <a:bodyPr wrap="square" rtlCol="0">
            <a:spAutoFit/>
          </a:bodyPr>
          <a:lstStyle/>
          <a:p>
            <a:r>
              <a:rPr lang="en-US" sz="1400" dirty="0">
                <a:latin typeface="Calibri" panose="020F0502020204030204" pitchFamily="34" charset="0"/>
                <a:cs typeface="Calibri" panose="020F0502020204030204" pitchFamily="34" charset="0"/>
              </a:rPr>
              <a:t>Organizational </a:t>
            </a:r>
          </a:p>
          <a:p>
            <a:r>
              <a:rPr lang="en-US" sz="1400" dirty="0">
                <a:latin typeface="Calibri" panose="020F0502020204030204" pitchFamily="34" charset="0"/>
                <a:cs typeface="Calibri" panose="020F0502020204030204" pitchFamily="34" charset="0"/>
              </a:rPr>
              <a:t>Culture</a:t>
            </a:r>
          </a:p>
          <a:p>
            <a:endParaRPr lang="en-US" sz="750" dirty="0"/>
          </a:p>
        </p:txBody>
      </p:sp>
    </p:spTree>
    <p:extLst>
      <p:ext uri="{BB962C8B-B14F-4D97-AF65-F5344CB8AC3E}">
        <p14:creationId xmlns:p14="http://schemas.microsoft.com/office/powerpoint/2010/main" val="4121623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
            <a:extLst>
              <a:ext uri="{FF2B5EF4-FFF2-40B4-BE49-F238E27FC236}">
                <a16:creationId xmlns:a16="http://schemas.microsoft.com/office/drawing/2014/main" id="{1BA8C4F0-EE23-D041-9F47-1532215D5F0D}"/>
              </a:ext>
            </a:extLst>
          </p:cNvPr>
          <p:cNvSpPr txBox="1">
            <a:spLocks noChangeArrowheads="1"/>
          </p:cNvSpPr>
          <p:nvPr/>
        </p:nvSpPr>
        <p:spPr bwMode="auto">
          <a:xfrm>
            <a:off x="-266755" y="324555"/>
            <a:ext cx="89535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ct val="10000"/>
              </a:spcAft>
              <a:buClr>
                <a:srgbClr val="C00000"/>
              </a:buClr>
              <a:buChar char="•"/>
              <a:defRPr sz="2000" b="1">
                <a:solidFill>
                  <a:schemeClr val="tx1"/>
                </a:solidFill>
                <a:latin typeface="Calibri" panose="020F0502020204030204" pitchFamily="34" charset="0"/>
                <a:cs typeface="Calibri" panose="020F0502020204030204" pitchFamily="34" charset="0"/>
              </a:defRPr>
            </a:lvl1pPr>
            <a:lvl2pPr marL="37931725" indent="-37474525">
              <a:spcBef>
                <a:spcPct val="10000"/>
              </a:spcBef>
              <a:spcAft>
                <a:spcPct val="10000"/>
              </a:spcAft>
              <a:buClr>
                <a:schemeClr val="tx1"/>
              </a:buClr>
              <a:buChar char="•"/>
              <a:defRPr sz="2000" b="1">
                <a:solidFill>
                  <a:srgbClr val="AD1322"/>
                </a:solidFill>
                <a:latin typeface="Calibri" panose="020F0502020204030204" pitchFamily="34" charset="0"/>
                <a:cs typeface="Calibri" panose="020F0502020204030204" pitchFamily="34" charset="0"/>
              </a:defRPr>
            </a:lvl2pPr>
            <a:lvl3pPr marL="1085850" indent="-228600">
              <a:spcBef>
                <a:spcPct val="10000"/>
              </a:spcBef>
              <a:spcAft>
                <a:spcPct val="10000"/>
              </a:spcAft>
              <a:buClr>
                <a:srgbClr val="606060"/>
              </a:buClr>
              <a:buChar char="•"/>
              <a:defRPr sz="2000">
                <a:solidFill>
                  <a:srgbClr val="323232"/>
                </a:solidFill>
                <a:latin typeface="Calibri" panose="020F0502020204030204" pitchFamily="34" charset="0"/>
                <a:cs typeface="Calibri" panose="020F0502020204030204" pitchFamily="34" charset="0"/>
              </a:defRPr>
            </a:lvl3pPr>
            <a:lvl4pPr marL="1428750" indent="-228600">
              <a:spcBef>
                <a:spcPct val="10000"/>
              </a:spcBef>
              <a:spcAft>
                <a:spcPct val="10000"/>
              </a:spcAft>
              <a:buClr>
                <a:srgbClr val="C00000"/>
              </a:buClr>
              <a:buSzPct val="65000"/>
              <a:buFont typeface="Courier New" panose="02070309020205020404" pitchFamily="49" charset="0"/>
              <a:buChar char="o"/>
              <a:defRPr sz="2000">
                <a:solidFill>
                  <a:srgbClr val="AD1322"/>
                </a:solidFill>
                <a:latin typeface="Calibri" panose="020F0502020204030204" pitchFamily="34" charset="0"/>
                <a:cs typeface="Calibri" panose="020F0502020204030204" pitchFamily="34" charset="0"/>
              </a:defRPr>
            </a:lvl4pPr>
            <a:lvl5pPr marL="1771650" indent="-228600">
              <a:spcBef>
                <a:spcPct val="10000"/>
              </a:spcBef>
              <a:spcAft>
                <a:spcPct val="10000"/>
              </a:spcAft>
              <a:buSzPct val="65000"/>
              <a:buFont typeface="Courier New" panose="02070309020205020404" pitchFamily="49" charset="0"/>
              <a:buChar char="o"/>
              <a:defRPr sz="2000">
                <a:solidFill>
                  <a:srgbClr val="505050"/>
                </a:solidFill>
                <a:latin typeface="Calibri" panose="020F0502020204030204" pitchFamily="34" charset="0"/>
                <a:cs typeface="Calibri" panose="020F0502020204030204" pitchFamily="34" charset="0"/>
              </a:defRPr>
            </a:lvl5pPr>
            <a:lvl6pPr marL="2228850" indent="-228600" eaLnBrk="0" fontAlgn="base" hangingPunct="0">
              <a:spcBef>
                <a:spcPct val="10000"/>
              </a:spcBef>
              <a:spcAft>
                <a:spcPct val="10000"/>
              </a:spcAft>
              <a:buSzPct val="65000"/>
              <a:buFont typeface="Courier New" panose="02070309020205020404" pitchFamily="49" charset="0"/>
              <a:buChar char="o"/>
              <a:defRPr sz="2000">
                <a:solidFill>
                  <a:srgbClr val="505050"/>
                </a:solidFill>
                <a:latin typeface="Calibri" panose="020F0502020204030204" pitchFamily="34" charset="0"/>
                <a:cs typeface="Calibri" panose="020F0502020204030204" pitchFamily="34" charset="0"/>
              </a:defRPr>
            </a:lvl6pPr>
            <a:lvl7pPr marL="2686050" indent="-228600" eaLnBrk="0" fontAlgn="base" hangingPunct="0">
              <a:spcBef>
                <a:spcPct val="10000"/>
              </a:spcBef>
              <a:spcAft>
                <a:spcPct val="10000"/>
              </a:spcAft>
              <a:buSzPct val="65000"/>
              <a:buFont typeface="Courier New" panose="02070309020205020404" pitchFamily="49" charset="0"/>
              <a:buChar char="o"/>
              <a:defRPr sz="2000">
                <a:solidFill>
                  <a:srgbClr val="505050"/>
                </a:solidFill>
                <a:latin typeface="Calibri" panose="020F0502020204030204" pitchFamily="34" charset="0"/>
                <a:cs typeface="Calibri" panose="020F0502020204030204" pitchFamily="34" charset="0"/>
              </a:defRPr>
            </a:lvl7pPr>
            <a:lvl8pPr marL="3143250" indent="-228600" eaLnBrk="0" fontAlgn="base" hangingPunct="0">
              <a:spcBef>
                <a:spcPct val="10000"/>
              </a:spcBef>
              <a:spcAft>
                <a:spcPct val="10000"/>
              </a:spcAft>
              <a:buSzPct val="65000"/>
              <a:buFont typeface="Courier New" panose="02070309020205020404" pitchFamily="49" charset="0"/>
              <a:buChar char="o"/>
              <a:defRPr sz="2000">
                <a:solidFill>
                  <a:srgbClr val="505050"/>
                </a:solidFill>
                <a:latin typeface="Calibri" panose="020F0502020204030204" pitchFamily="34" charset="0"/>
                <a:cs typeface="Calibri" panose="020F0502020204030204" pitchFamily="34" charset="0"/>
              </a:defRPr>
            </a:lvl8pPr>
            <a:lvl9pPr marL="3600450" indent="-228600" eaLnBrk="0" fontAlgn="base" hangingPunct="0">
              <a:spcBef>
                <a:spcPct val="10000"/>
              </a:spcBef>
              <a:spcAft>
                <a:spcPct val="10000"/>
              </a:spcAft>
              <a:buSzPct val="65000"/>
              <a:buFont typeface="Courier New" panose="02070309020205020404" pitchFamily="49" charset="0"/>
              <a:buChar char="o"/>
              <a:defRPr sz="2000">
                <a:solidFill>
                  <a:srgbClr val="505050"/>
                </a:solidFill>
                <a:latin typeface="Calibri" panose="020F0502020204030204" pitchFamily="34" charset="0"/>
                <a:cs typeface="Calibri" panose="020F0502020204030204" pitchFamily="34" charset="0"/>
              </a:defRPr>
            </a:lvl9pPr>
          </a:lstStyle>
          <a:p>
            <a:pPr algn="ctr">
              <a:spcBef>
                <a:spcPct val="50000"/>
              </a:spcBef>
              <a:spcAft>
                <a:spcPct val="0"/>
              </a:spcAft>
              <a:buClrTx/>
              <a:buFontTx/>
              <a:buNone/>
            </a:pPr>
            <a:r>
              <a:rPr lang="en-US" altLang="en-US" sz="1800" dirty="0">
                <a:solidFill>
                  <a:srgbClr val="000000"/>
                </a:solidFill>
                <a:cs typeface="Arial" panose="020B0604020202020204" pitchFamily="34" charset="0"/>
              </a:rPr>
              <a:t>          </a:t>
            </a:r>
            <a:r>
              <a:rPr lang="en-US" altLang="en-US" dirty="0">
                <a:solidFill>
                  <a:srgbClr val="000000"/>
                </a:solidFill>
                <a:cs typeface="Arial" panose="020B0604020202020204" pitchFamily="34" charset="0"/>
              </a:rPr>
              <a:t>Geert Hofstede’s Model of National Culture and Implications for Security Culture </a:t>
            </a:r>
          </a:p>
        </p:txBody>
      </p:sp>
      <p:graphicFrame>
        <p:nvGraphicFramePr>
          <p:cNvPr id="2" name="Table 1">
            <a:extLst>
              <a:ext uri="{FF2B5EF4-FFF2-40B4-BE49-F238E27FC236}">
                <a16:creationId xmlns:a16="http://schemas.microsoft.com/office/drawing/2014/main" id="{BB41B4A9-7BD1-2540-AE75-D77E8015CFD3}"/>
              </a:ext>
            </a:extLst>
          </p:cNvPr>
          <p:cNvGraphicFramePr>
            <a:graphicFrameLocks noGrp="1"/>
          </p:cNvGraphicFramePr>
          <p:nvPr>
            <p:extLst>
              <p:ext uri="{D42A27DB-BD31-4B8C-83A1-F6EECF244321}">
                <p14:modId xmlns:p14="http://schemas.microsoft.com/office/powerpoint/2010/main" val="274540688"/>
              </p:ext>
            </p:extLst>
          </p:nvPr>
        </p:nvGraphicFramePr>
        <p:xfrm>
          <a:off x="228600" y="990600"/>
          <a:ext cx="8686800" cy="5638800"/>
        </p:xfrm>
        <a:graphic>
          <a:graphicData uri="http://schemas.openxmlformats.org/drawingml/2006/table">
            <a:tbl>
              <a:tblPr/>
              <a:tblGrid>
                <a:gridCol w="1736725">
                  <a:extLst>
                    <a:ext uri="{9D8B030D-6E8A-4147-A177-3AD203B41FA5}">
                      <a16:colId xmlns:a16="http://schemas.microsoft.com/office/drawing/2014/main" val="20000"/>
                    </a:ext>
                  </a:extLst>
                </a:gridCol>
                <a:gridCol w="1738313">
                  <a:extLst>
                    <a:ext uri="{9D8B030D-6E8A-4147-A177-3AD203B41FA5}">
                      <a16:colId xmlns:a16="http://schemas.microsoft.com/office/drawing/2014/main" val="20001"/>
                    </a:ext>
                  </a:extLst>
                </a:gridCol>
                <a:gridCol w="1736725">
                  <a:extLst>
                    <a:ext uri="{9D8B030D-6E8A-4147-A177-3AD203B41FA5}">
                      <a16:colId xmlns:a16="http://schemas.microsoft.com/office/drawing/2014/main" val="20002"/>
                    </a:ext>
                  </a:extLst>
                </a:gridCol>
                <a:gridCol w="1738312">
                  <a:extLst>
                    <a:ext uri="{9D8B030D-6E8A-4147-A177-3AD203B41FA5}">
                      <a16:colId xmlns:a16="http://schemas.microsoft.com/office/drawing/2014/main" val="20003"/>
                    </a:ext>
                  </a:extLst>
                </a:gridCol>
                <a:gridCol w="1736725">
                  <a:extLst>
                    <a:ext uri="{9D8B030D-6E8A-4147-A177-3AD203B41FA5}">
                      <a16:colId xmlns:a16="http://schemas.microsoft.com/office/drawing/2014/main" val="20004"/>
                    </a:ext>
                  </a:extLst>
                </a:gridCol>
              </a:tblGrid>
              <a:tr h="838200">
                <a:tc>
                  <a:txBody>
                    <a:bodyPr/>
                    <a:lstStyle>
                      <a:lvl1pPr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anose="020F0502020204030204" pitchFamily="34" charset="0"/>
                          <a:cs typeface="Arial" panose="020B0604020202020204" pitchFamily="34" charset="0"/>
                        </a:rPr>
                        <a:t>Power Distance Index (PDI)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Arial" panose="020B0604020202020204" pitchFamily="34" charset="0"/>
                        </a:rPr>
                        <a:t>Individualism vs. Collectivism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Arial" panose="020B0604020202020204" pitchFamily="34" charset="0"/>
                        </a:rPr>
                        <a:t>(IDV)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25098"/>
                      </a:srgbClr>
                    </a:solidFill>
                  </a:tcPr>
                </a:tc>
                <a:tc>
                  <a:txBody>
                    <a:bodyPr/>
                    <a:lstStyle>
                      <a:lvl1pPr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anose="020F0502020204030204" pitchFamily="34" charset="0"/>
                          <a:cs typeface="Arial" panose="020B0604020202020204" pitchFamily="34" charset="0"/>
                        </a:rPr>
                        <a:t>Masculinity vs. Femininity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anose="020F0502020204030204" pitchFamily="34" charset="0"/>
                          <a:cs typeface="Arial" panose="020B0604020202020204" pitchFamily="34" charset="0"/>
                        </a:rPr>
                        <a:t>(MAS)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0000"/>
                    </a:solidFill>
                  </a:tcPr>
                </a:tc>
                <a:tc>
                  <a:txBody>
                    <a:bodyPr/>
                    <a:lstStyle>
                      <a:lvl1pPr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anose="020F0502020204030204" pitchFamily="34" charset="0"/>
                          <a:cs typeface="Arial" panose="020B0604020202020204" pitchFamily="34" charset="0"/>
                        </a:rPr>
                        <a:t>Uncertainty Avoidance Index (UAI)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alpha val="50195"/>
                      </a:srgbClr>
                    </a:solidFill>
                  </a:tcPr>
                </a:tc>
                <a:tc>
                  <a:txBody>
                    <a:bodyPr/>
                    <a:lstStyle>
                      <a:lvl1pPr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cs typeface="Arial" panose="020B0604020202020204" pitchFamily="34" charset="0"/>
                        </a:rPr>
                        <a:t>Long-Term vs. Short-Term Orientation (LTO)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0000">
                        <a:alpha val="50195"/>
                      </a:srgbClr>
                    </a:solidFill>
                  </a:tcPr>
                </a:tc>
                <a:extLst>
                  <a:ext uri="{0D108BD9-81ED-4DB2-BD59-A6C34878D82A}">
                    <a16:rowId xmlns:a16="http://schemas.microsoft.com/office/drawing/2014/main" val="10000"/>
                  </a:ext>
                </a:extLst>
              </a:tr>
              <a:tr h="1268413">
                <a:tc>
                  <a:txBody>
                    <a:bodyPr/>
                    <a:lstStyle>
                      <a:lvl1pPr marL="171450" indent="-171450"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171450" marR="0" lvl="0" indent="-171450" algn="l" defTabSz="914400" rtl="0" eaLnBrk="1" fontAlgn="base" latinLnBrk="0" hangingPunct="1">
                        <a:lnSpc>
                          <a:spcPct val="100000"/>
                        </a:lnSpc>
                        <a:spcBef>
                          <a:spcPct val="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The extent to which the less powerful members accept and expect that power is distributed unequally.  </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Such inequality is defined from below, not from above. </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It is endorsed by the followers as much as by the leaders.</a:t>
                      </a:r>
                    </a:p>
                    <a:p>
                      <a:pPr marL="0" marR="0" lvl="0" indent="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None/>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rgbClr val="FF0000"/>
                          </a:solidFill>
                          <a:effectLst/>
                          <a:latin typeface="Calibri" panose="020F0502020204030204" pitchFamily="34" charset="0"/>
                          <a:cs typeface="Arial" panose="020B0604020202020204" pitchFamily="34" charset="0"/>
                        </a:rPr>
                        <a:t>leadership and management role in promoting security culture may vary depending on national culture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24706"/>
                      </a:srgbClr>
                    </a:solidFill>
                  </a:tcPr>
                </a:tc>
                <a:tc>
                  <a:txBody>
                    <a:bodyPr/>
                    <a:lstStyle>
                      <a:lvl1pPr marL="171450" indent="-171450"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171450" marR="0" lvl="0" indent="-171450" algn="l" defTabSz="914400" rtl="0" eaLnBrk="1" fontAlgn="base" latinLnBrk="0" hangingPunct="1">
                        <a:lnSpc>
                          <a:spcPct val="100000"/>
                        </a:lnSpc>
                        <a:spcBef>
                          <a:spcPct val="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The degree to which individuals are integrated into groups.</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Individualist societies have loose ties between their members. </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collectivist societies, people are integrated into cohesive groups and enjoy protection in exchange for loyalty.</a:t>
                      </a:r>
                    </a:p>
                    <a:p>
                      <a:pPr marL="0" marR="0" lvl="0" indent="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None/>
                        <a:tabLst/>
                      </a:pPr>
                      <a:r>
                        <a:rPr kumimoji="0" lang="en-US" altLang="en-US" sz="1400" b="0" i="0" u="none" strike="noStrike" cap="none" normalizeH="0" baseline="0" dirty="0">
                          <a:ln>
                            <a:noFill/>
                          </a:ln>
                          <a:solidFill>
                            <a:srgbClr val="FF0000"/>
                          </a:solidFill>
                          <a:effectLst/>
                          <a:latin typeface="Calibri" panose="020F0502020204030204" pitchFamily="34" charset="0"/>
                          <a:cs typeface="Arial" panose="020B0604020202020204" pitchFamily="34" charset="0"/>
                        </a:rPr>
                        <a:t>The driving force for culture change: charismatic individuals or groups.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24706"/>
                      </a:srgbClr>
                    </a:solidFill>
                  </a:tcPr>
                </a:tc>
                <a:tc>
                  <a:txBody>
                    <a:bodyPr/>
                    <a:lstStyle>
                      <a:lvl1pPr marL="171450" indent="-171450"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171450" marR="0" lvl="0" indent="-171450" algn="l" defTabSz="914400" rtl="0" eaLnBrk="1" fontAlgn="base" latinLnBrk="0" hangingPunct="1">
                        <a:lnSpc>
                          <a:spcPct val="100000"/>
                        </a:lnSpc>
                        <a:spcBef>
                          <a:spcPct val="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masculine cultures, people (male or female) value competitiveness, assertiveness, ambition and accumulation of wealth.  </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feminine cultures people (male or female) value relationships and quality of life.</a:t>
                      </a:r>
                    </a:p>
                    <a:p>
                      <a:pPr marL="0" marR="0" lvl="0" indent="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None/>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rgbClr val="FF0000"/>
                          </a:solidFill>
                          <a:effectLst/>
                          <a:latin typeface="Calibri" panose="020F0502020204030204" pitchFamily="34" charset="0"/>
                          <a:cs typeface="Arial" panose="020B0604020202020204" pitchFamily="34" charset="0"/>
                        </a:rPr>
                        <a:t>Different types of rewards and encouragement for  contributing to security culture development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24706"/>
                      </a:srgbClr>
                    </a:solidFill>
                  </a:tcPr>
                </a:tc>
                <a:tc>
                  <a:txBody>
                    <a:bodyPr/>
                    <a:lstStyle>
                      <a:lvl1pPr marL="171450" indent="-171450"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171450" marR="0" lvl="0" indent="-171450" algn="l" defTabSz="914400" rtl="0" eaLnBrk="1" fontAlgn="base" latinLnBrk="0" hangingPunct="1">
                        <a:lnSpc>
                          <a:spcPct val="100000"/>
                        </a:lnSpc>
                        <a:spcBef>
                          <a:spcPct val="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cultures with strong uncertainty avoidance, people prefer explicit rules and formally structured activities, and employees tend to remain longer with their employer.  </a:t>
                      </a:r>
                    </a:p>
                    <a:p>
                      <a:pPr marL="171450" marR="0" lvl="0" indent="-171450" algn="l" defTabSz="914400" rtl="0" eaLnBrk="1" fontAlgn="base" latinLnBrk="0" hangingPunct="1">
                        <a:lnSpc>
                          <a:spcPct val="100000"/>
                        </a:lnSpc>
                        <a:spcBef>
                          <a:spcPts val="600"/>
                        </a:spcBef>
                        <a:spcAft>
                          <a:spcPts val="60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cultures with weak uncertainty avoidance, people prefer implicit or flexible rules or guidelines and informal activities.</a:t>
                      </a:r>
                    </a:p>
                    <a:p>
                      <a:pPr marL="0" marR="0" lvl="0" indent="0" algn="l" defTabSz="914400" rtl="0" eaLnBrk="1" fontAlgn="base" latinLnBrk="0" hangingPunct="1">
                        <a:lnSpc>
                          <a:spcPct val="100000"/>
                        </a:lnSpc>
                        <a:spcBef>
                          <a:spcPts val="600"/>
                        </a:spcBef>
                        <a:spcAft>
                          <a:spcPts val="600"/>
                        </a:spcAft>
                        <a:buClr>
                          <a:srgbClr val="C00000"/>
                        </a:buClr>
                        <a:buSzTx/>
                        <a:buFont typeface="Arial" panose="020B0604020202020204" pitchFamily="34" charset="0"/>
                        <a:buNone/>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rgbClr val="FF0000"/>
                          </a:solidFill>
                          <a:effectLst/>
                          <a:latin typeface="Calibri" panose="020F0502020204030204" pitchFamily="34" charset="0"/>
                          <a:cs typeface="Arial" panose="020B0604020202020204" pitchFamily="34" charset="0"/>
                        </a:rPr>
                        <a:t>Preference for detailed guidance versus general principles and rules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24706"/>
                      </a:srgbClr>
                    </a:solidFill>
                  </a:tcPr>
                </a:tc>
                <a:tc>
                  <a:txBody>
                    <a:bodyPr/>
                    <a:lstStyle>
                      <a:lvl1pPr marL="171450" indent="-171450" eaLnBrk="0" hangingPunct="0">
                        <a:spcBef>
                          <a:spcPct val="10000"/>
                        </a:spcBef>
                        <a:spcAft>
                          <a:spcPct val="10000"/>
                        </a:spcAft>
                        <a:buClr>
                          <a:srgbClr val="C00000"/>
                        </a:buClr>
                        <a:defRPr b="1">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37931725" indent="-37474525" eaLnBrk="0" hangingPunct="0">
                        <a:spcBef>
                          <a:spcPct val="10000"/>
                        </a:spcBef>
                        <a:spcAft>
                          <a:spcPct val="10000"/>
                        </a:spcAft>
                        <a:buClr>
                          <a:schemeClr val="tx1"/>
                        </a:buClr>
                        <a:defRPr b="1">
                          <a:solidFill>
                            <a:srgbClr val="AD1322"/>
                          </a:solidFill>
                          <a:latin typeface="Calibri" panose="020F0502020204030204" pitchFamily="34" charset="0"/>
                          <a:ea typeface="Calibri" panose="020F0502020204030204" pitchFamily="34" charset="0"/>
                          <a:cs typeface="Calibri" panose="020F0502020204030204" pitchFamily="34" charset="0"/>
                        </a:defRPr>
                      </a:lvl2pPr>
                      <a:lvl3pPr eaLnBrk="0" hangingPunct="0">
                        <a:spcBef>
                          <a:spcPct val="10000"/>
                        </a:spcBef>
                        <a:spcAft>
                          <a:spcPct val="10000"/>
                        </a:spcAft>
                        <a:defRPr>
                          <a:solidFill>
                            <a:srgbClr val="323232"/>
                          </a:solidFill>
                          <a:latin typeface="Calibri" panose="020F0502020204030204" pitchFamily="34" charset="0"/>
                          <a:ea typeface="Calibri" panose="020F0502020204030204" pitchFamily="34" charset="0"/>
                          <a:cs typeface="Calibri" panose="020F0502020204030204" pitchFamily="34" charset="0"/>
                        </a:defRPr>
                      </a:lvl3pPr>
                      <a:lvl4pPr eaLnBrk="0" hangingPunct="0">
                        <a:spcBef>
                          <a:spcPct val="10000"/>
                        </a:spcBef>
                        <a:spcAft>
                          <a:spcPct val="10000"/>
                        </a:spcAft>
                        <a:defRPr>
                          <a:solidFill>
                            <a:srgbClr val="AD1322"/>
                          </a:solidFill>
                          <a:latin typeface="Calibri" panose="020F0502020204030204" pitchFamily="34" charset="0"/>
                          <a:ea typeface="Calibri" panose="020F0502020204030204" pitchFamily="34" charset="0"/>
                          <a:cs typeface="Calibri" panose="020F0502020204030204" pitchFamily="34" charset="0"/>
                        </a:defRPr>
                      </a:lvl4pPr>
                      <a:lvl5pPr eaLnBrk="0"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5pPr>
                      <a:lvl6pPr marL="4572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6pPr>
                      <a:lvl7pPr marL="9144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7pPr>
                      <a:lvl8pPr marL="13716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8pPr>
                      <a:lvl9pPr marL="1828800" eaLnBrk="0" fontAlgn="base" hangingPunct="0">
                        <a:spcBef>
                          <a:spcPct val="10000"/>
                        </a:spcBef>
                        <a:spcAft>
                          <a:spcPct val="10000"/>
                        </a:spcAft>
                        <a:defRPr>
                          <a:solidFill>
                            <a:srgbClr val="505050"/>
                          </a:solidFill>
                          <a:latin typeface="Calibri" panose="020F0502020204030204" pitchFamily="34" charset="0"/>
                          <a:ea typeface="Calibri" panose="020F0502020204030204" pitchFamily="34" charset="0"/>
                          <a:cs typeface="Calibri" panose="020F0502020204030204" pitchFamily="34" charset="0"/>
                        </a:defRPr>
                      </a:lvl9pPr>
                    </a:lstStyle>
                    <a:p>
                      <a:pPr marL="171450" marR="0" lvl="0" indent="-171450" algn="l" defTabSz="914400" rtl="0" eaLnBrk="1" fontAlgn="base" latinLnBrk="0" hangingPunct="1">
                        <a:lnSpc>
                          <a:spcPct val="100000"/>
                        </a:lnSpc>
                        <a:spcBef>
                          <a:spcPct val="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A society’s “time horizon,” or the importance attached to the future vs. present.</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long-term oriented societies, people value actions and attitudes that affect the future: persistence, perseverance, thrift, reputation.  </a:t>
                      </a:r>
                    </a:p>
                    <a:p>
                      <a:pPr marL="171450" marR="0" lvl="0" indent="-17145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In short-term oriented societies, people value immediate results.</a:t>
                      </a:r>
                    </a:p>
                    <a:p>
                      <a:pPr marL="0" marR="0" lvl="0" indent="0" algn="l" defTabSz="914400" rtl="0" eaLnBrk="1" fontAlgn="base" latinLnBrk="0" hangingPunct="1">
                        <a:lnSpc>
                          <a:spcPct val="100000"/>
                        </a:lnSpc>
                        <a:spcBef>
                          <a:spcPts val="600"/>
                        </a:spcBef>
                        <a:spcAft>
                          <a:spcPct val="0"/>
                        </a:spcAft>
                        <a:buClr>
                          <a:srgbClr val="C00000"/>
                        </a:buClr>
                        <a:buSzTx/>
                        <a:buFont typeface="Arial" panose="020B0604020202020204" pitchFamily="34" charset="0"/>
                        <a:buNone/>
                        <a:tabLst/>
                      </a:pPr>
                      <a:r>
                        <a:rPr kumimoji="0" lang="en-US" altLang="en-US" sz="1400" b="0" i="0" u="none" strike="noStrike" cap="none" normalizeH="0" baseline="0" dirty="0">
                          <a:ln>
                            <a:noFill/>
                          </a:ln>
                          <a:solidFill>
                            <a:srgbClr val="000000"/>
                          </a:solidFill>
                          <a:effectLst/>
                          <a:latin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rgbClr val="FF0000"/>
                          </a:solidFill>
                          <a:effectLst/>
                          <a:latin typeface="Calibri" panose="020F0502020204030204" pitchFamily="34" charset="0"/>
                          <a:cs typeface="Arial" panose="020B0604020202020204" pitchFamily="34" charset="0"/>
                        </a:rPr>
                        <a:t>Long-term outreach and planning for culture improvement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24706"/>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99256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28588" y="-56444"/>
            <a:ext cx="7796212" cy="935038"/>
          </a:xfrm>
        </p:spPr>
        <p:txBody>
          <a:bodyPr/>
          <a:lstStyle/>
          <a:p>
            <a:r>
              <a:rPr lang="en-US" dirty="0">
                <a:latin typeface="Calibri" panose="020F0502020204030204" pitchFamily="34" charset="0"/>
              </a:rPr>
              <a:t>                         Addressing Human Fallibility</a:t>
            </a:r>
          </a:p>
        </p:txBody>
      </p:sp>
      <p:sp>
        <p:nvSpPr>
          <p:cNvPr id="4" name="Content Placeholder 3"/>
          <p:cNvSpPr>
            <a:spLocks noGrp="1"/>
          </p:cNvSpPr>
          <p:nvPr>
            <p:ph idx="1"/>
          </p:nvPr>
        </p:nvSpPr>
        <p:spPr>
          <a:xfrm>
            <a:off x="251520" y="1196752"/>
            <a:ext cx="8593137" cy="4572000"/>
          </a:xfrm>
        </p:spPr>
        <p:txBody>
          <a:bodyPr anchor="ctr">
            <a:noAutofit/>
          </a:bodyPr>
          <a:lstStyle/>
          <a:p>
            <a:pPr>
              <a:spcBef>
                <a:spcPts val="600"/>
              </a:spcBef>
              <a:spcAft>
                <a:spcPts val="600"/>
              </a:spcAft>
            </a:pPr>
            <a:r>
              <a:rPr lang="en-US" sz="2200" b="1" i="1" dirty="0">
                <a:solidFill>
                  <a:srgbClr val="FF0000"/>
                </a:solidFill>
                <a:latin typeface="Calibri" panose="020F0502020204030204" pitchFamily="34" charset="0"/>
              </a:rPr>
              <a:t>At-risk behaviors</a:t>
            </a:r>
            <a:r>
              <a:rPr lang="en-US" sz="2200" b="0" i="1" dirty="0">
                <a:solidFill>
                  <a:srgbClr val="FF0000"/>
                </a:solidFill>
                <a:latin typeface="Calibri" panose="020F0502020204030204" pitchFamily="34" charset="0"/>
              </a:rPr>
              <a:t> </a:t>
            </a:r>
            <a:r>
              <a:rPr lang="en-US" sz="2200" b="0" dirty="0">
                <a:latin typeface="Calibri" panose="020F0502020204030204" pitchFamily="34" charset="0"/>
              </a:rPr>
              <a:t>are actions that involve </a:t>
            </a:r>
            <a:r>
              <a:rPr lang="en-US" sz="2200" b="1" i="1" dirty="0">
                <a:solidFill>
                  <a:srgbClr val="FF0000"/>
                </a:solidFill>
                <a:latin typeface="Calibri" panose="020F0502020204030204" pitchFamily="34" charset="0"/>
              </a:rPr>
              <a:t>short-cuts, errors, violations, slips, lapses, mistakes or other actions</a:t>
            </a:r>
            <a:r>
              <a:rPr lang="en-US" sz="2200" b="0" dirty="0">
                <a:solidFill>
                  <a:srgbClr val="FF0000"/>
                </a:solidFill>
                <a:latin typeface="Calibri" panose="020F0502020204030204" pitchFamily="34" charset="0"/>
              </a:rPr>
              <a:t> </a:t>
            </a:r>
            <a:r>
              <a:rPr lang="en-US" sz="2200" b="0" dirty="0">
                <a:latin typeface="Calibri" panose="020F0502020204030204" pitchFamily="34" charset="0"/>
              </a:rPr>
              <a:t>intended to improve performance of a task, usually at some expense of safety and security or, on the other hand, intentionally subvert security regime:</a:t>
            </a:r>
          </a:p>
          <a:p>
            <a:pPr lvl="1">
              <a:spcBef>
                <a:spcPts val="600"/>
              </a:spcBef>
              <a:spcAft>
                <a:spcPts val="600"/>
              </a:spcAft>
            </a:pPr>
            <a:r>
              <a:rPr lang="en-US" sz="2200" b="1" i="1" dirty="0">
                <a:solidFill>
                  <a:srgbClr val="FF0000"/>
                </a:solidFill>
                <a:latin typeface="Calibri" panose="020F0502020204030204" pitchFamily="34" charset="0"/>
              </a:rPr>
              <a:t>Error</a:t>
            </a:r>
            <a:r>
              <a:rPr lang="en-US" sz="2200" b="0" dirty="0">
                <a:latin typeface="Calibri" panose="020F0502020204030204" pitchFamily="34" charset="0"/>
              </a:rPr>
              <a:t> is a human action that unintentionally departs from expected behavior. Human errors are provoked by a mismatch between human limitations and work conditions at the job site, including inappropriate management, leadership practices, and organizational weaknesses.</a:t>
            </a:r>
          </a:p>
          <a:p>
            <a:pPr lvl="1">
              <a:spcBef>
                <a:spcPts val="600"/>
              </a:spcBef>
              <a:spcAft>
                <a:spcPts val="600"/>
              </a:spcAft>
            </a:pPr>
            <a:r>
              <a:rPr lang="en-US" sz="2200" b="1" i="1" dirty="0">
                <a:solidFill>
                  <a:srgbClr val="FF0000"/>
                </a:solidFill>
                <a:latin typeface="Calibri" panose="020F0502020204030204" pitchFamily="34" charset="0"/>
              </a:rPr>
              <a:t>Mistakes</a:t>
            </a:r>
            <a:r>
              <a:rPr lang="en-US" sz="2200" b="0" dirty="0">
                <a:latin typeface="Calibri" panose="020F0502020204030204" pitchFamily="34" charset="0"/>
              </a:rPr>
              <a:t> occur when a person uses an inadequate plan to achieve the intended outcome. They usually involve misinterpretations, miscalculation, or lack of knowledge.</a:t>
            </a:r>
            <a:endParaRPr lang="en-US" sz="2200" i="1" dirty="0">
              <a:latin typeface="Calibri" panose="020F0502020204030204" pitchFamily="34" charset="0"/>
            </a:endParaRPr>
          </a:p>
        </p:txBody>
      </p:sp>
    </p:spTree>
    <p:extLst>
      <p:ext uri="{BB962C8B-B14F-4D97-AF65-F5344CB8AC3E}">
        <p14:creationId xmlns:p14="http://schemas.microsoft.com/office/powerpoint/2010/main" val="335021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                         Addressing Human Fallibility</a:t>
            </a:r>
          </a:p>
        </p:txBody>
      </p:sp>
      <p:sp>
        <p:nvSpPr>
          <p:cNvPr id="3" name="Content Placeholder 2"/>
          <p:cNvSpPr>
            <a:spLocks noGrp="1"/>
          </p:cNvSpPr>
          <p:nvPr>
            <p:ph idx="1"/>
          </p:nvPr>
        </p:nvSpPr>
        <p:spPr>
          <a:xfrm>
            <a:off x="107504" y="1340768"/>
            <a:ext cx="8593137" cy="4572000"/>
          </a:xfrm>
        </p:spPr>
        <p:txBody>
          <a:bodyPr anchor="ctr">
            <a:noAutofit/>
          </a:bodyPr>
          <a:lstStyle/>
          <a:p>
            <a:pPr lvl="1">
              <a:spcBef>
                <a:spcPts val="600"/>
              </a:spcBef>
            </a:pPr>
            <a:r>
              <a:rPr lang="en-US" sz="2200" b="1" i="1" dirty="0">
                <a:solidFill>
                  <a:srgbClr val="FF0000"/>
                </a:solidFill>
                <a:latin typeface="Calibri" panose="020F0502020204030204" pitchFamily="34" charset="0"/>
              </a:rPr>
              <a:t>Violations</a:t>
            </a:r>
            <a:r>
              <a:rPr lang="en-US" sz="2200" b="0" dirty="0">
                <a:latin typeface="Calibri" panose="020F0502020204030204" pitchFamily="34" charset="0"/>
              </a:rPr>
              <a:t> (or breaches) are often characterized as the intentional circumvention of known rules and policy or a deliberate departure from an expected behavior or procedure. Some violations are well intentioned, arising from a genuine desire to get a job done. Others may be acts of sabotage or material diversion driven by diverse considerations.</a:t>
            </a:r>
          </a:p>
          <a:p>
            <a:pPr lvl="1">
              <a:spcBef>
                <a:spcPts val="600"/>
              </a:spcBef>
            </a:pPr>
            <a:r>
              <a:rPr lang="en-US" sz="2200" b="1" i="1" dirty="0">
                <a:solidFill>
                  <a:srgbClr val="FF0000"/>
                </a:solidFill>
                <a:latin typeface="Calibri" panose="020F0502020204030204" pitchFamily="34" charset="0"/>
              </a:rPr>
              <a:t>Slips</a:t>
            </a:r>
            <a:r>
              <a:rPr lang="en-US" sz="2200" b="0" dirty="0">
                <a:latin typeface="Calibri" panose="020F0502020204030204" pitchFamily="34" charset="0"/>
              </a:rPr>
              <a:t> occur when physical action fails to achieve the immediate objective.</a:t>
            </a:r>
          </a:p>
          <a:p>
            <a:pPr lvl="1">
              <a:spcBef>
                <a:spcPts val="600"/>
              </a:spcBef>
            </a:pPr>
            <a:r>
              <a:rPr lang="en-US" sz="2200" b="1" i="1" dirty="0">
                <a:solidFill>
                  <a:srgbClr val="FF0000"/>
                </a:solidFill>
                <a:latin typeface="Calibri" panose="020F0502020204030204" pitchFamily="34" charset="0"/>
              </a:rPr>
              <a:t>Lapses</a:t>
            </a:r>
            <a:r>
              <a:rPr lang="en-US" sz="2200" b="0" dirty="0">
                <a:latin typeface="Calibri" panose="020F0502020204030204" pitchFamily="34" charset="0"/>
              </a:rPr>
              <a:t> involve a failure of one’s memory or recall.</a:t>
            </a:r>
            <a:endParaRPr lang="en-US" sz="2200" dirty="0">
              <a:latin typeface="Calibri" panose="020F0502020204030204" pitchFamily="34" charset="0"/>
            </a:endParaRPr>
          </a:p>
          <a:p>
            <a:pPr lvl="1">
              <a:spcBef>
                <a:spcPts val="600"/>
              </a:spcBef>
            </a:pPr>
            <a:r>
              <a:rPr lang="en-US" sz="2200" b="1" i="1" dirty="0">
                <a:solidFill>
                  <a:srgbClr val="FF0000"/>
                </a:solidFill>
                <a:latin typeface="Calibri" panose="020F0502020204030204" pitchFamily="34" charset="0"/>
              </a:rPr>
              <a:t>Short cuts</a:t>
            </a:r>
            <a:r>
              <a:rPr lang="en-US" sz="2200" dirty="0">
                <a:solidFill>
                  <a:srgbClr val="FF0000"/>
                </a:solidFill>
                <a:latin typeface="Calibri" panose="020F0502020204030204" pitchFamily="34" charset="0"/>
              </a:rPr>
              <a:t> </a:t>
            </a:r>
            <a:r>
              <a:rPr lang="en-US" sz="2200" dirty="0">
                <a:latin typeface="Calibri" panose="020F0502020204030204" pitchFamily="34" charset="0"/>
              </a:rPr>
              <a:t>are attempts to simplify the process of following procedures in order to save time and effort.</a:t>
            </a:r>
            <a:endParaRPr lang="en-US" sz="2200" b="1" i="1" dirty="0">
              <a:latin typeface="Calibri" panose="020F0502020204030204" pitchFamily="34" charset="0"/>
            </a:endParaRPr>
          </a:p>
          <a:p>
            <a:pPr>
              <a:spcBef>
                <a:spcPts val="600"/>
              </a:spcBef>
            </a:pPr>
            <a:r>
              <a:rPr lang="en-US" sz="2200" b="0" dirty="0">
                <a:latin typeface="Calibri" panose="020F0502020204030204" pitchFamily="34" charset="0"/>
              </a:rPr>
              <a:t>In most cases, the dividing line between these categories is vague and such acts constitute a combination of them. It often makes an investigation and follow-up action challenging and controversial.</a:t>
            </a:r>
            <a:r>
              <a:rPr lang="en-US" sz="2200" b="0" dirty="0">
                <a:solidFill>
                  <a:srgbClr val="FF0000"/>
                </a:solidFill>
                <a:latin typeface="Calibri" panose="020F0502020204030204" pitchFamily="34" charset="0"/>
              </a:rPr>
              <a:t> A robust security culture is an effective tool to address their root causes.</a:t>
            </a:r>
          </a:p>
        </p:txBody>
      </p:sp>
    </p:spTree>
    <p:extLst>
      <p:ext uri="{BB962C8B-B14F-4D97-AF65-F5344CB8AC3E}">
        <p14:creationId xmlns:p14="http://schemas.microsoft.com/office/powerpoint/2010/main" val="268369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7872412" cy="935038"/>
          </a:xfrm>
        </p:spPr>
        <p:txBody>
          <a:bodyPr/>
          <a:lstStyle/>
          <a:p>
            <a:r>
              <a:rPr lang="en-US" sz="2400" dirty="0"/>
              <a:t>      Human Factor</a:t>
            </a:r>
            <a:r>
              <a:rPr lang="en-US" sz="2400" dirty="0">
                <a:latin typeface="Calibri" panose="020F0502020204030204" pitchFamily="34" charset="0"/>
              </a:rPr>
              <a:t> as a Supporting and Enhancing Element</a:t>
            </a:r>
          </a:p>
        </p:txBody>
      </p:sp>
      <p:sp>
        <p:nvSpPr>
          <p:cNvPr id="5" name="Rectangle 4"/>
          <p:cNvSpPr/>
          <p:nvPr/>
        </p:nvSpPr>
        <p:spPr>
          <a:xfrm>
            <a:off x="251520" y="3356992"/>
            <a:ext cx="2952328" cy="2592288"/>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u="sng" dirty="0">
                <a:solidFill>
                  <a:schemeClr val="tx1"/>
                </a:solidFill>
                <a:latin typeface="Calibri" panose="020F0502020204030204" pitchFamily="34" charset="0"/>
              </a:rPr>
              <a:t>Nuclear Security Culture</a:t>
            </a:r>
          </a:p>
          <a:p>
            <a:pPr algn="ctr"/>
            <a:r>
              <a:rPr lang="en-US" sz="1600" dirty="0">
                <a:solidFill>
                  <a:schemeClr val="tx1"/>
                </a:solidFill>
                <a:latin typeface="Calibri" panose="020F0502020204030204" pitchFamily="34" charset="0"/>
              </a:rPr>
              <a:t>The assembly of characteristics, attitudes and behavior of individuals, organizations and institutions which serves as </a:t>
            </a:r>
            <a:r>
              <a:rPr lang="en-US" sz="1600" b="1" i="1" dirty="0">
                <a:solidFill>
                  <a:schemeClr val="tx1"/>
                </a:solidFill>
                <a:latin typeface="Calibri" panose="020F0502020204030204" pitchFamily="34" charset="0"/>
              </a:rPr>
              <a:t>a means to support and enhance nuclear security. </a:t>
            </a:r>
            <a:r>
              <a:rPr lang="en-US" sz="1600" b="1" i="1" u="sng" dirty="0">
                <a:solidFill>
                  <a:schemeClr val="tx1"/>
                </a:solidFill>
                <a:latin typeface="Calibri" panose="020F0502020204030204" pitchFamily="34" charset="0"/>
              </a:rPr>
              <a:t> </a:t>
            </a:r>
          </a:p>
        </p:txBody>
      </p:sp>
      <p:sp>
        <p:nvSpPr>
          <p:cNvPr id="8" name="Right Arrow 7"/>
          <p:cNvSpPr/>
          <p:nvPr/>
        </p:nvSpPr>
        <p:spPr>
          <a:xfrm rot="19996768">
            <a:off x="3773336" y="3163990"/>
            <a:ext cx="1200094" cy="576064"/>
          </a:xfrm>
          <a:prstGeom prst="rightArrow">
            <a:avLst/>
          </a:prstGeom>
          <a:solidFill>
            <a:schemeClr val="bg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9" name="Rectangle 8"/>
          <p:cNvSpPr/>
          <p:nvPr/>
        </p:nvSpPr>
        <p:spPr>
          <a:xfrm>
            <a:off x="5580112" y="1196752"/>
            <a:ext cx="2880320" cy="2572149"/>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1" u="sng" dirty="0">
                <a:solidFill>
                  <a:schemeClr val="tx1"/>
                </a:solidFill>
                <a:latin typeface="Calibri" panose="020F0502020204030204" pitchFamily="34" charset="0"/>
              </a:rPr>
              <a:t>Nuclear Security</a:t>
            </a:r>
          </a:p>
          <a:p>
            <a:pPr algn="ctr"/>
            <a:r>
              <a:rPr lang="en-US" sz="1600" dirty="0">
                <a:solidFill>
                  <a:schemeClr val="tx1"/>
                </a:solidFill>
                <a:latin typeface="Calibri" panose="020F0502020204030204" pitchFamily="34" charset="0"/>
              </a:rPr>
              <a:t>The prevention and detection of, and response to, theft, sabotage, unauthorized access, illegal transfer or other malicious acts involving nuclear or other radioactive substances in their associated facilities</a:t>
            </a:r>
            <a:r>
              <a:rPr lang="en-US" sz="1400" dirty="0">
                <a:solidFill>
                  <a:schemeClr val="tx1"/>
                </a:solidFill>
                <a:latin typeface="Calibri" panose="020F0502020204030204" pitchFamily="34" charset="0"/>
              </a:rPr>
              <a:t>. </a:t>
            </a:r>
            <a:r>
              <a:rPr lang="en-US" sz="1400" b="1" i="1" u="sng" dirty="0">
                <a:solidFill>
                  <a:schemeClr val="tx1"/>
                </a:solidFill>
                <a:latin typeface="Calibri" panose="020F0502020204030204" pitchFamily="34" charset="0"/>
              </a:rPr>
              <a:t> </a:t>
            </a:r>
          </a:p>
          <a:p>
            <a:pPr algn="ctr"/>
            <a:endParaRPr lang="en-US"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4198166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                      Sources of At-Risk Behavior</a:t>
            </a:r>
          </a:p>
        </p:txBody>
      </p:sp>
      <p:sp>
        <p:nvSpPr>
          <p:cNvPr id="4" name="Content Placeholder 3"/>
          <p:cNvSpPr>
            <a:spLocks noGrp="1"/>
          </p:cNvSpPr>
          <p:nvPr>
            <p:ph sz="quarter" idx="1"/>
          </p:nvPr>
        </p:nvSpPr>
        <p:spPr>
          <a:xfrm>
            <a:off x="107504" y="836712"/>
            <a:ext cx="8784976" cy="5688632"/>
          </a:xfrm>
        </p:spPr>
        <p:txBody>
          <a:bodyPr anchor="ctr">
            <a:noAutofit/>
          </a:bodyPr>
          <a:lstStyle/>
          <a:p>
            <a:pPr>
              <a:spcBef>
                <a:spcPts val="0"/>
              </a:spcBef>
            </a:pPr>
            <a:r>
              <a:rPr lang="en-US" sz="2600" b="1" i="1" dirty="0">
                <a:solidFill>
                  <a:srgbClr val="FF0000"/>
                </a:solidFill>
                <a:latin typeface="Calibri" panose="020F0502020204030204" pitchFamily="34" charset="0"/>
              </a:rPr>
              <a:t>Unfamiliarity</a:t>
            </a:r>
            <a:r>
              <a:rPr lang="en-US" sz="2600" dirty="0">
                <a:latin typeface="Calibri" panose="020F0502020204030204" pitchFamily="34" charset="0"/>
              </a:rPr>
              <a:t>: a situation is important but occurs infrequently or is novel,</a:t>
            </a:r>
          </a:p>
          <a:p>
            <a:pPr>
              <a:spcBef>
                <a:spcPts val="0"/>
              </a:spcBef>
            </a:pPr>
            <a:r>
              <a:rPr lang="en-US" sz="2600" b="1" i="1" dirty="0">
                <a:solidFill>
                  <a:srgbClr val="FF0000"/>
                </a:solidFill>
                <a:latin typeface="Calibri" panose="020F0502020204030204" pitchFamily="34" charset="0"/>
              </a:rPr>
              <a:t>Time shortage</a:t>
            </a:r>
            <a:r>
              <a:rPr lang="en-US" sz="2600" dirty="0">
                <a:latin typeface="Calibri" panose="020F0502020204030204" pitchFamily="34" charset="0"/>
              </a:rPr>
              <a:t>: not enough time is available for error detection and correction,</a:t>
            </a:r>
          </a:p>
          <a:p>
            <a:pPr>
              <a:spcBef>
                <a:spcPts val="0"/>
              </a:spcBef>
            </a:pPr>
            <a:r>
              <a:rPr lang="en-US" sz="2600" b="1" i="1" dirty="0">
                <a:solidFill>
                  <a:srgbClr val="FF0000"/>
                </a:solidFill>
                <a:latin typeface="Calibri" panose="020F0502020204030204" pitchFamily="34" charset="0"/>
              </a:rPr>
              <a:t>Understanding</a:t>
            </a:r>
            <a:r>
              <a:rPr lang="en-US" sz="2600" dirty="0">
                <a:latin typeface="Calibri" panose="020F0502020204030204" pitchFamily="34" charset="0"/>
              </a:rPr>
              <a:t>: no means available to convey information such that it is easy to understand,</a:t>
            </a:r>
          </a:p>
          <a:p>
            <a:pPr>
              <a:spcBef>
                <a:spcPts val="0"/>
              </a:spcBef>
            </a:pPr>
            <a:r>
              <a:rPr lang="en-US" sz="2600" b="1" i="1" dirty="0">
                <a:solidFill>
                  <a:srgbClr val="FF0000"/>
                </a:solidFill>
                <a:latin typeface="Calibri" panose="020F0502020204030204" pitchFamily="34" charset="0"/>
              </a:rPr>
              <a:t>Information overload</a:t>
            </a:r>
            <a:r>
              <a:rPr lang="en-US" sz="2600" dirty="0">
                <a:latin typeface="Calibri" panose="020F0502020204030204" pitchFamily="34" charset="0"/>
              </a:rPr>
              <a:t>: simultaneous presentation of information goes beyond a person’s capacity to understand,</a:t>
            </a:r>
          </a:p>
          <a:p>
            <a:pPr>
              <a:spcBef>
                <a:spcPts val="0"/>
              </a:spcBef>
            </a:pPr>
            <a:r>
              <a:rPr lang="en-US" sz="2600" b="1" i="1" dirty="0">
                <a:solidFill>
                  <a:srgbClr val="FF0000"/>
                </a:solidFill>
                <a:latin typeface="Calibri" panose="020F0502020204030204" pitchFamily="34" charset="0"/>
              </a:rPr>
              <a:t>New techniques</a:t>
            </a:r>
            <a:r>
              <a:rPr lang="en-US" sz="2600" dirty="0">
                <a:latin typeface="Calibri" panose="020F0502020204030204" pitchFamily="34" charset="0"/>
              </a:rPr>
              <a:t>: the need to learn new techniques which may follow philosophies opposing those that have been used previously.</a:t>
            </a:r>
          </a:p>
          <a:p>
            <a:pPr>
              <a:spcBef>
                <a:spcPts val="0"/>
              </a:spcBef>
            </a:pPr>
            <a:endParaRPr lang="en-US" sz="2000" dirty="0">
              <a:latin typeface="Calibri" panose="020F0502020204030204" pitchFamily="34" charset="0"/>
            </a:endParaRPr>
          </a:p>
        </p:txBody>
      </p:sp>
    </p:spTree>
    <p:extLst>
      <p:ext uri="{BB962C8B-B14F-4D97-AF65-F5344CB8AC3E}">
        <p14:creationId xmlns:p14="http://schemas.microsoft.com/office/powerpoint/2010/main" val="174717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                    Sources of At-Risk Behavior</a:t>
            </a:r>
            <a:endParaRPr lang="en-US" dirty="0"/>
          </a:p>
        </p:txBody>
      </p:sp>
      <p:sp>
        <p:nvSpPr>
          <p:cNvPr id="3" name="Content Placeholder 2"/>
          <p:cNvSpPr>
            <a:spLocks noGrp="1"/>
          </p:cNvSpPr>
          <p:nvPr>
            <p:ph idx="1"/>
          </p:nvPr>
        </p:nvSpPr>
        <p:spPr>
          <a:xfrm>
            <a:off x="179512" y="1340768"/>
            <a:ext cx="8593137" cy="4572000"/>
          </a:xfrm>
        </p:spPr>
        <p:txBody>
          <a:bodyPr/>
          <a:lstStyle/>
          <a:p>
            <a:pPr>
              <a:spcBef>
                <a:spcPts val="0"/>
              </a:spcBef>
            </a:pPr>
            <a:r>
              <a:rPr lang="en-US" sz="2600" b="1" i="1" dirty="0">
                <a:solidFill>
                  <a:srgbClr val="FF0000"/>
                </a:solidFill>
                <a:latin typeface="Calibri" panose="020F0502020204030204" pitchFamily="34" charset="0"/>
              </a:rPr>
              <a:t>Perceived risk</a:t>
            </a:r>
            <a:r>
              <a:rPr lang="en-US" sz="2600" dirty="0">
                <a:latin typeface="Calibri" panose="020F0502020204030204" pitchFamily="34" charset="0"/>
              </a:rPr>
              <a:t>: the actual risks present are greater than the person involved realizes,</a:t>
            </a:r>
          </a:p>
          <a:p>
            <a:pPr>
              <a:spcBef>
                <a:spcPts val="0"/>
              </a:spcBef>
            </a:pPr>
            <a:r>
              <a:rPr lang="en-US" sz="2600" b="1" i="1" dirty="0">
                <a:solidFill>
                  <a:srgbClr val="FF0000"/>
                </a:solidFill>
                <a:latin typeface="Calibri" panose="020F0502020204030204" pitchFamily="34" charset="0"/>
              </a:rPr>
              <a:t>Physical ability</a:t>
            </a:r>
            <a:r>
              <a:rPr lang="en-US" sz="2600" dirty="0">
                <a:latin typeface="Calibri" panose="020F0502020204030204" pitchFamily="34" charset="0"/>
              </a:rPr>
              <a:t>: the person does not have the physical ability to perform the required tasks,</a:t>
            </a:r>
          </a:p>
          <a:p>
            <a:pPr>
              <a:spcBef>
                <a:spcPts val="0"/>
              </a:spcBef>
            </a:pPr>
            <a:r>
              <a:rPr lang="en-US" sz="2600" b="1" i="1" dirty="0">
                <a:solidFill>
                  <a:srgbClr val="FF0000"/>
                </a:solidFill>
                <a:latin typeface="Calibri" panose="020F0502020204030204" pitchFamily="34" charset="0"/>
              </a:rPr>
              <a:t>Mental stimulation</a:t>
            </a:r>
            <a:r>
              <a:rPr lang="en-US" sz="2600" dirty="0">
                <a:latin typeface="Calibri" panose="020F0502020204030204" pitchFamily="34" charset="0"/>
              </a:rPr>
              <a:t>: the person is required to spend a lot of time either inactive or involved in highly repetitive, menial tasks,</a:t>
            </a:r>
          </a:p>
          <a:p>
            <a:pPr>
              <a:spcBef>
                <a:spcPts val="0"/>
              </a:spcBef>
            </a:pPr>
            <a:r>
              <a:rPr lang="en-US" sz="2600" b="1" i="1" dirty="0">
                <a:solidFill>
                  <a:srgbClr val="FF0000"/>
                </a:solidFill>
                <a:latin typeface="Calibri" panose="020F0502020204030204" pitchFamily="34" charset="0"/>
              </a:rPr>
              <a:t>Disruption</a:t>
            </a:r>
            <a:r>
              <a:rPr lang="en-US" sz="2600" dirty="0">
                <a:latin typeface="Calibri" panose="020F0502020204030204" pitchFamily="34" charset="0"/>
              </a:rPr>
              <a:t>: work patterns cause disruption to normal sleep and rest cycles,</a:t>
            </a:r>
          </a:p>
          <a:p>
            <a:pPr>
              <a:spcBef>
                <a:spcPts val="0"/>
              </a:spcBef>
            </a:pPr>
            <a:r>
              <a:rPr lang="en-US" sz="2600" b="1" i="1" dirty="0">
                <a:solidFill>
                  <a:srgbClr val="FF0000"/>
                </a:solidFill>
                <a:latin typeface="Calibri" panose="020F0502020204030204" pitchFamily="34" charset="0"/>
              </a:rPr>
              <a:t>Pacing</a:t>
            </a:r>
            <a:r>
              <a:rPr lang="en-US" sz="2600" dirty="0">
                <a:latin typeface="Calibri" panose="020F0502020204030204" pitchFamily="34" charset="0"/>
              </a:rPr>
              <a:t>: other people influence the pace at which tasks can be performed.</a:t>
            </a:r>
          </a:p>
          <a:p>
            <a:endParaRPr lang="en-US" dirty="0"/>
          </a:p>
        </p:txBody>
      </p:sp>
    </p:spTree>
    <p:extLst>
      <p:ext uri="{BB962C8B-B14F-4D97-AF65-F5344CB8AC3E}">
        <p14:creationId xmlns:p14="http://schemas.microsoft.com/office/powerpoint/2010/main" val="3290170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      Performance Modes and Security Culture</a:t>
            </a:r>
          </a:p>
        </p:txBody>
      </p:sp>
      <p:sp>
        <p:nvSpPr>
          <p:cNvPr id="3" name="Content Placeholder 2"/>
          <p:cNvSpPr>
            <a:spLocks noGrp="1"/>
          </p:cNvSpPr>
          <p:nvPr>
            <p:ph idx="1"/>
          </p:nvPr>
        </p:nvSpPr>
        <p:spPr>
          <a:xfrm>
            <a:off x="107504" y="1052736"/>
            <a:ext cx="8593137" cy="4896544"/>
          </a:xfrm>
        </p:spPr>
        <p:txBody>
          <a:bodyPr anchor="ctr">
            <a:noAutofit/>
          </a:bodyPr>
          <a:lstStyle/>
          <a:p>
            <a:pPr>
              <a:spcBef>
                <a:spcPts val="0"/>
              </a:spcBef>
            </a:pPr>
            <a:r>
              <a:rPr lang="en-US" sz="2000" dirty="0">
                <a:latin typeface="Calibri" panose="020F0502020204030204" pitchFamily="34" charset="0"/>
              </a:rPr>
              <a:t>There are </a:t>
            </a:r>
            <a:r>
              <a:rPr lang="en-US" sz="2000" dirty="0">
                <a:solidFill>
                  <a:srgbClr val="FF0000"/>
                </a:solidFill>
                <a:latin typeface="Calibri" panose="020F0502020204030204" pitchFamily="34" charset="0"/>
              </a:rPr>
              <a:t>four basic culture driven elements </a:t>
            </a:r>
            <a:r>
              <a:rPr lang="en-US" sz="2000" dirty="0">
                <a:latin typeface="Calibri" panose="020F0502020204030204" pitchFamily="34" charset="0"/>
              </a:rPr>
              <a:t>of human performance which can contribute to efficient nuclear security:</a:t>
            </a:r>
          </a:p>
          <a:p>
            <a:pPr marL="914400" lvl="1" indent="-457200">
              <a:spcBef>
                <a:spcPts val="0"/>
              </a:spcBef>
              <a:buFont typeface="+mj-lt"/>
              <a:buAutoNum type="arabicPeriod"/>
            </a:pPr>
            <a:r>
              <a:rPr lang="en-US" sz="2000" b="1" i="1" dirty="0">
                <a:solidFill>
                  <a:srgbClr val="FF0000"/>
                </a:solidFill>
                <a:latin typeface="Calibri" panose="020F0502020204030204" pitchFamily="34" charset="0"/>
              </a:rPr>
              <a:t>Skill-based performance</a:t>
            </a:r>
            <a:r>
              <a:rPr lang="en-US" sz="2000" b="1" dirty="0">
                <a:solidFill>
                  <a:srgbClr val="FF0000"/>
                </a:solidFill>
                <a:latin typeface="Calibri" panose="020F0502020204030204" pitchFamily="34" charset="0"/>
              </a:rPr>
              <a:t> </a:t>
            </a:r>
            <a:r>
              <a:rPr lang="en-US" sz="2000" dirty="0">
                <a:latin typeface="Calibri" panose="020F0502020204030204" pitchFamily="34" charset="0"/>
              </a:rPr>
              <a:t>involves highly practical, largely physical actions in very familiar situations in which there is little conscious monitoring. Culture helps to avoid confusion.</a:t>
            </a:r>
          </a:p>
          <a:p>
            <a:pPr marL="914400" lvl="1" indent="-457200">
              <a:spcBef>
                <a:spcPts val="0"/>
              </a:spcBef>
              <a:buFont typeface="+mj-lt"/>
              <a:buAutoNum type="arabicPeriod"/>
            </a:pPr>
            <a:r>
              <a:rPr lang="en-US" sz="2000" b="1" i="1" dirty="0">
                <a:solidFill>
                  <a:srgbClr val="FF0000"/>
                </a:solidFill>
                <a:latin typeface="Calibri" panose="020F0502020204030204" pitchFamily="34" charset="0"/>
              </a:rPr>
              <a:t>Rule-based performance</a:t>
            </a:r>
            <a:r>
              <a:rPr lang="en-US" sz="2000" b="1" dirty="0">
                <a:solidFill>
                  <a:srgbClr val="FF0000"/>
                </a:solidFill>
                <a:latin typeface="Calibri" panose="020F0502020204030204" pitchFamily="34" charset="0"/>
              </a:rPr>
              <a:t> </a:t>
            </a:r>
            <a:r>
              <a:rPr lang="en-US" sz="2000" dirty="0">
                <a:latin typeface="Calibri" panose="020F0502020204030204" pitchFamily="34" charset="0"/>
              </a:rPr>
              <a:t>requires people to apply memorized or written rules. It is mostly a rule recognition exercise by matching the signs of the problem to the stored information. Culture serves as a guidance.</a:t>
            </a:r>
          </a:p>
          <a:p>
            <a:pPr marL="914400" lvl="1" indent="-457200">
              <a:spcBef>
                <a:spcPts val="0"/>
              </a:spcBef>
              <a:buFont typeface="+mj-lt"/>
              <a:buAutoNum type="arabicPeriod"/>
            </a:pPr>
            <a:r>
              <a:rPr lang="en-US" sz="2000" b="1" i="1" dirty="0">
                <a:solidFill>
                  <a:srgbClr val="FF0000"/>
                </a:solidFill>
                <a:latin typeface="Calibri" panose="020F0502020204030204" pitchFamily="34" charset="0"/>
              </a:rPr>
              <a:t>Knowledge-based performance</a:t>
            </a:r>
            <a:r>
              <a:rPr lang="en-US" sz="2000" b="1" dirty="0">
                <a:solidFill>
                  <a:srgbClr val="FF0000"/>
                </a:solidFill>
                <a:latin typeface="Calibri" panose="020F0502020204030204" pitchFamily="34" charset="0"/>
              </a:rPr>
              <a:t> </a:t>
            </a:r>
            <a:r>
              <a:rPr lang="en-US" sz="2000" dirty="0">
                <a:latin typeface="Calibri" panose="020F0502020204030204" pitchFamily="34" charset="0"/>
              </a:rPr>
              <a:t>is a response to a totally unfamiliar situation where no skill or no rule is recognizable. Nuclear security culture is a significant enabler.</a:t>
            </a:r>
          </a:p>
          <a:p>
            <a:pPr marL="914400" lvl="1" indent="-457200">
              <a:spcBef>
                <a:spcPts val="0"/>
              </a:spcBef>
              <a:buFont typeface="+mj-lt"/>
              <a:buAutoNum type="arabicPeriod"/>
            </a:pPr>
            <a:r>
              <a:rPr lang="en-US" sz="2000" b="1" i="1" dirty="0">
                <a:solidFill>
                  <a:srgbClr val="FF0000"/>
                </a:solidFill>
                <a:latin typeface="Calibri" panose="020F0502020204030204" pitchFamily="34" charset="0"/>
              </a:rPr>
              <a:t>Work experience </a:t>
            </a:r>
            <a:r>
              <a:rPr lang="en-US" sz="2000" dirty="0">
                <a:latin typeface="Calibri" panose="020F0502020204030204" pitchFamily="34" charset="0"/>
              </a:rPr>
              <a:t>is an assembly of skills, rule recognition and accumulated knowledge on a solid basis of security culture. </a:t>
            </a:r>
          </a:p>
        </p:txBody>
      </p:sp>
    </p:spTree>
    <p:extLst>
      <p:ext uri="{BB962C8B-B14F-4D97-AF65-F5344CB8AC3E}">
        <p14:creationId xmlns:p14="http://schemas.microsoft.com/office/powerpoint/2010/main" val="368197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661400" cy="935038"/>
          </a:xfrm>
        </p:spPr>
        <p:txBody>
          <a:bodyPr>
            <a:normAutofit/>
          </a:bodyPr>
          <a:lstStyle/>
          <a:p>
            <a:pPr algn="ctr"/>
            <a:r>
              <a:rPr lang="en-US" dirty="0">
                <a:latin typeface="Calibri" panose="020F0502020204030204" pitchFamily="34" charset="0"/>
              </a:rPr>
              <a:t>TEAM Model: Training, Education, Awareness, Motivation, Culture</a:t>
            </a:r>
          </a:p>
        </p:txBody>
      </p:sp>
      <p:graphicFrame>
        <p:nvGraphicFramePr>
          <p:cNvPr id="4" name="Content Placeholder 3"/>
          <p:cNvGraphicFramePr>
            <a:graphicFrameLocks noGrp="1"/>
          </p:cNvGraphicFramePr>
          <p:nvPr>
            <p:ph idx="1"/>
          </p:nvPr>
        </p:nvGraphicFramePr>
        <p:xfrm>
          <a:off x="228600" y="2057400"/>
          <a:ext cx="8661400" cy="2590800"/>
        </p:xfrm>
        <a:graphic>
          <a:graphicData uri="http://schemas.openxmlformats.org/drawingml/2006/table">
            <a:tbl>
              <a:tblPr firstRow="1" bandRow="1">
                <a:tableStyleId>{073A0DAA-6AF3-43AB-8588-CEC1D06C72B9}</a:tableStyleId>
              </a:tblPr>
              <a:tblGrid>
                <a:gridCol w="4330700">
                  <a:extLst>
                    <a:ext uri="{9D8B030D-6E8A-4147-A177-3AD203B41FA5}">
                      <a16:colId xmlns:a16="http://schemas.microsoft.com/office/drawing/2014/main" val="20000"/>
                    </a:ext>
                  </a:extLst>
                </a:gridCol>
                <a:gridCol w="4330700">
                  <a:extLst>
                    <a:ext uri="{9D8B030D-6E8A-4147-A177-3AD203B41FA5}">
                      <a16:colId xmlns:a16="http://schemas.microsoft.com/office/drawing/2014/main" val="20001"/>
                    </a:ext>
                  </a:extLst>
                </a:gridCol>
              </a:tblGrid>
              <a:tr h="370840">
                <a:tc>
                  <a:txBody>
                    <a:bodyPr/>
                    <a:lstStyle/>
                    <a:p>
                      <a:pPr algn="ctr"/>
                      <a:r>
                        <a:rPr lang="en-US" sz="2000" dirty="0"/>
                        <a:t>People will not do…</a:t>
                      </a:r>
                      <a:endParaRPr lang="en-US" sz="2000" dirty="0">
                        <a:latin typeface="Calibri" panose="020F0502020204030204" pitchFamily="34" charset="0"/>
                      </a:endParaRPr>
                    </a:p>
                  </a:txBody>
                  <a:tcPr/>
                </a:tc>
                <a:tc>
                  <a:txBody>
                    <a:bodyPr/>
                    <a:lstStyle/>
                    <a:p>
                      <a:pPr algn="ctr"/>
                      <a:r>
                        <a:rPr lang="en-US" sz="2000" dirty="0"/>
                        <a:t>So we do:</a:t>
                      </a:r>
                      <a:endParaRPr lang="en-US" sz="2000" dirty="0">
                        <a:latin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pPr algn="ctr"/>
                      <a:r>
                        <a:rPr lang="en-US" sz="2000" dirty="0"/>
                        <a:t>What they don’t know they should do or don’t know how to do</a:t>
                      </a:r>
                      <a:endParaRPr lang="en-US" sz="2000" dirty="0">
                        <a:latin typeface="Calibri" panose="020F0502020204030204" pitchFamily="34" charset="0"/>
                      </a:endParaRPr>
                    </a:p>
                  </a:txBody>
                  <a:tcPr/>
                </a:tc>
                <a:tc>
                  <a:txBody>
                    <a:bodyPr/>
                    <a:lstStyle/>
                    <a:p>
                      <a:pPr algn="ctr"/>
                      <a:r>
                        <a:rPr lang="en-US" sz="2000" dirty="0"/>
                        <a:t>Training</a:t>
                      </a:r>
                      <a:endParaRPr lang="en-US" sz="2000" dirty="0">
                        <a:latin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pPr algn="ctr"/>
                      <a:r>
                        <a:rPr lang="en-US" sz="2000" dirty="0"/>
                        <a:t>What they don’t think makes sense</a:t>
                      </a:r>
                      <a:endParaRPr lang="en-US" sz="2000" dirty="0">
                        <a:latin typeface="Calibri" panose="020F0502020204030204" pitchFamily="34" charset="0"/>
                      </a:endParaRPr>
                    </a:p>
                  </a:txBody>
                  <a:tcPr/>
                </a:tc>
                <a:tc>
                  <a:txBody>
                    <a:bodyPr/>
                    <a:lstStyle/>
                    <a:p>
                      <a:pPr algn="ctr"/>
                      <a:r>
                        <a:rPr lang="en-US" sz="2000" dirty="0"/>
                        <a:t>Education</a:t>
                      </a:r>
                      <a:endParaRPr lang="en-US" sz="2000" dirty="0">
                        <a:latin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pPr algn="ctr"/>
                      <a:r>
                        <a:rPr lang="en-US" sz="2000" dirty="0"/>
                        <a:t>What they never think of doing</a:t>
                      </a:r>
                      <a:endParaRPr lang="en-US" sz="2000" dirty="0">
                        <a:latin typeface="Calibri" panose="020F0502020204030204" pitchFamily="34" charset="0"/>
                      </a:endParaRPr>
                    </a:p>
                  </a:txBody>
                  <a:tcPr/>
                </a:tc>
                <a:tc>
                  <a:txBody>
                    <a:bodyPr/>
                    <a:lstStyle/>
                    <a:p>
                      <a:pPr algn="ctr"/>
                      <a:r>
                        <a:rPr lang="en-US" sz="2000" dirty="0"/>
                        <a:t>Awareness</a:t>
                      </a:r>
                      <a:endParaRPr lang="en-US" sz="2000" dirty="0">
                        <a:latin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pPr algn="ctr"/>
                      <a:r>
                        <a:rPr lang="en-US" sz="2000" dirty="0"/>
                        <a:t>What they think </a:t>
                      </a:r>
                    </a:p>
                    <a:p>
                      <a:pPr algn="ctr"/>
                      <a:r>
                        <a:rPr lang="en-US" sz="2000" dirty="0"/>
                        <a:t>they have no reason to do</a:t>
                      </a:r>
                      <a:endParaRPr lang="en-US" sz="2000" dirty="0">
                        <a:latin typeface="Calibri" panose="020F0502020204030204" pitchFamily="34" charset="0"/>
                      </a:endParaRPr>
                    </a:p>
                  </a:txBody>
                  <a:tcPr/>
                </a:tc>
                <a:tc>
                  <a:txBody>
                    <a:bodyPr/>
                    <a:lstStyle/>
                    <a:p>
                      <a:pPr algn="ctr"/>
                      <a:r>
                        <a:rPr lang="en-US" sz="2000" dirty="0"/>
                        <a:t>Motivation</a:t>
                      </a:r>
                      <a:endParaRPr lang="en-US" sz="2000" dirty="0">
                        <a:latin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
        <p:nvSpPr>
          <p:cNvPr id="5" name="Down Arrow 4"/>
          <p:cNvSpPr/>
          <p:nvPr/>
        </p:nvSpPr>
        <p:spPr bwMode="auto">
          <a:xfrm>
            <a:off x="6544942" y="5128860"/>
            <a:ext cx="533400" cy="327184"/>
          </a:xfrm>
          <a:prstGeom prst="downArrow">
            <a:avLst/>
          </a:prstGeom>
          <a:solidFill>
            <a:schemeClr val="accent2">
              <a:lumMod val="40000"/>
              <a:lumOff val="60000"/>
            </a:schemeClr>
          </a:solidFill>
          <a:ln w="12700" cap="flat" cmpd="sng" algn="ctr">
            <a:solidFill>
              <a:schemeClr val="tx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Calibri" panose="020F0502020204030204" pitchFamily="34" charset="0"/>
              <a:cs typeface="Arial" charset="0"/>
            </a:endParaRPr>
          </a:p>
        </p:txBody>
      </p:sp>
      <p:sp>
        <p:nvSpPr>
          <p:cNvPr id="6" name="TextBox 5"/>
          <p:cNvSpPr txBox="1"/>
          <p:nvPr/>
        </p:nvSpPr>
        <p:spPr>
          <a:xfrm>
            <a:off x="4724400" y="5936704"/>
            <a:ext cx="3962400" cy="400110"/>
          </a:xfrm>
          <a:prstGeom prst="rect">
            <a:avLst/>
          </a:prstGeom>
          <a:solidFill>
            <a:schemeClr val="bg1">
              <a:lumMod val="85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latin typeface="Calibri" panose="020F0502020204030204" pitchFamily="34" charset="0"/>
                <a:cs typeface="Century"/>
              </a:rPr>
              <a:t>Security culture</a:t>
            </a:r>
          </a:p>
        </p:txBody>
      </p:sp>
    </p:spTree>
    <p:extLst>
      <p:ext uri="{BB962C8B-B14F-4D97-AF65-F5344CB8AC3E}">
        <p14:creationId xmlns:p14="http://schemas.microsoft.com/office/powerpoint/2010/main" val="3637921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52401" y="18549"/>
            <a:ext cx="7619999" cy="994172"/>
          </a:xfrm>
        </p:spPr>
        <p:txBody>
          <a:bodyPr>
            <a:noAutofit/>
          </a:bodyPr>
          <a:lstStyle/>
          <a:p>
            <a:r>
              <a:rPr lang="en-US" sz="2000" dirty="0">
                <a:latin typeface="Calibri" panose="020F0502020204030204" pitchFamily="34" charset="0"/>
              </a:rPr>
              <a:t>                      </a:t>
            </a:r>
            <a:r>
              <a:rPr lang="en-US" sz="2400" dirty="0">
                <a:latin typeface="Calibri" panose="020F0502020204030204" pitchFamily="34" charset="0"/>
              </a:rPr>
              <a:t>Nuclear Security Culture: Where Are We Now?</a:t>
            </a:r>
            <a:endParaRPr lang="en-GB" sz="2400" dirty="0">
              <a:latin typeface="Calibri" panose="020F0502020204030204" pitchFamily="34" charset="0"/>
            </a:endParaRPr>
          </a:p>
        </p:txBody>
      </p:sp>
      <p:sp>
        <p:nvSpPr>
          <p:cNvPr id="2" name="Content Placeholder 1"/>
          <p:cNvSpPr>
            <a:spLocks noGrp="1"/>
          </p:cNvSpPr>
          <p:nvPr>
            <p:ph idx="1"/>
          </p:nvPr>
        </p:nvSpPr>
        <p:spPr>
          <a:xfrm>
            <a:off x="570844" y="1574522"/>
            <a:ext cx="7886700" cy="3263504"/>
          </a:xfrm>
        </p:spPr>
        <p:txBody>
          <a:bodyPr/>
          <a:lstStyle/>
          <a:p>
            <a:pPr marL="385763" indent="-385763">
              <a:buClrTx/>
              <a:buAutoNum type="arabicPeriod"/>
            </a:pPr>
            <a:r>
              <a:rPr lang="en-US" dirty="0">
                <a:latin typeface="Calibri" panose="020F0502020204030204" pitchFamily="34" charset="0"/>
              </a:rPr>
              <a:t>IAEA</a:t>
            </a:r>
          </a:p>
          <a:p>
            <a:pPr lvl="1"/>
            <a:r>
              <a:rPr lang="en-US" sz="1500" dirty="0">
                <a:latin typeface="Calibri" panose="020F0502020204030204" pitchFamily="34" charset="0"/>
              </a:rPr>
              <a:t>Over 25 international, regional, and national training workshops</a:t>
            </a:r>
          </a:p>
          <a:p>
            <a:pPr lvl="1"/>
            <a:r>
              <a:rPr lang="en-US" sz="1500" dirty="0">
                <a:latin typeface="Calibri" panose="020F0502020204030204" pitchFamily="34" charset="0"/>
              </a:rPr>
              <a:t>3 pilot self-assessment projects (Indonesia, Bulgaria, Malaysia)</a:t>
            </a:r>
          </a:p>
        </p:txBody>
      </p:sp>
      <p:sp>
        <p:nvSpPr>
          <p:cNvPr id="12" name="TextBox 11"/>
          <p:cNvSpPr txBox="1"/>
          <p:nvPr/>
        </p:nvSpPr>
        <p:spPr>
          <a:xfrm>
            <a:off x="2978175" y="4529422"/>
            <a:ext cx="2304730" cy="992579"/>
          </a:xfrm>
          <a:prstGeom prst="rect">
            <a:avLst/>
          </a:prstGeom>
          <a:solidFill>
            <a:schemeClr val="accent2">
              <a:lumMod val="20000"/>
              <a:lumOff val="80000"/>
              <a:alpha val="17000"/>
            </a:schemeClr>
          </a:solidFill>
          <a:ln>
            <a:solidFill>
              <a:schemeClr val="tx1"/>
            </a:solidFill>
          </a:ln>
        </p:spPr>
        <p:txBody>
          <a:bodyPr wrap="square" rtlCol="0">
            <a:spAutoFit/>
          </a:bodyPr>
          <a:lstStyle/>
          <a:p>
            <a:pPr>
              <a:defRPr/>
            </a:pPr>
            <a:r>
              <a:rPr lang="en-US" sz="1200" b="1" dirty="0">
                <a:latin typeface="Calibri" panose="020F0502020204030204" pitchFamily="34" charset="0"/>
              </a:rPr>
              <a:t>NSS No. 28-T</a:t>
            </a:r>
          </a:p>
          <a:p>
            <a:pPr algn="l">
              <a:defRPr/>
            </a:pPr>
            <a:r>
              <a:rPr lang="en-US" sz="1200" b="1" dirty="0">
                <a:latin typeface="Calibri" panose="020F0502020204030204" pitchFamily="34" charset="0"/>
              </a:rPr>
              <a:t>“</a:t>
            </a:r>
            <a:r>
              <a:rPr lang="en-GB" sz="1200" b="1" dirty="0">
                <a:solidFill>
                  <a:srgbClr val="FF0000"/>
                </a:solidFill>
                <a:latin typeface="Calibri" panose="020F0502020204030204" pitchFamily="34" charset="0"/>
              </a:rPr>
              <a:t>SELF‐ASSESSMENT</a:t>
            </a:r>
            <a:r>
              <a:rPr lang="en-GB" sz="1500" b="1" dirty="0">
                <a:solidFill>
                  <a:srgbClr val="FF0000"/>
                </a:solidFill>
                <a:latin typeface="Calibri" panose="020F0502020204030204" pitchFamily="34" charset="0"/>
              </a:rPr>
              <a:t> </a:t>
            </a:r>
            <a:r>
              <a:rPr lang="en-GB" sz="1200" b="1" dirty="0">
                <a:latin typeface="Calibri" panose="020F0502020204030204" pitchFamily="34" charset="0"/>
              </a:rPr>
              <a:t>of Nuclear Security Culture in Facilities and Activities</a:t>
            </a:r>
            <a:endParaRPr lang="en-US" sz="1200" b="1" dirty="0">
              <a:latin typeface="Calibri" panose="020F0502020204030204" pitchFamily="34" charset="0"/>
            </a:endParaRPr>
          </a:p>
        </p:txBody>
      </p:sp>
      <p:sp>
        <p:nvSpPr>
          <p:cNvPr id="13" name="TextBox 12"/>
          <p:cNvSpPr txBox="1"/>
          <p:nvPr/>
        </p:nvSpPr>
        <p:spPr>
          <a:xfrm>
            <a:off x="5354438" y="4529422"/>
            <a:ext cx="2214246" cy="1269578"/>
          </a:xfrm>
          <a:prstGeom prst="rect">
            <a:avLst/>
          </a:prstGeom>
          <a:solidFill>
            <a:schemeClr val="accent2">
              <a:lumMod val="20000"/>
              <a:lumOff val="80000"/>
              <a:alpha val="17000"/>
            </a:schemeClr>
          </a:solidFill>
          <a:ln>
            <a:solidFill>
              <a:schemeClr val="tx1"/>
            </a:solidFill>
          </a:ln>
        </p:spPr>
        <p:txBody>
          <a:bodyPr wrap="square" rtlCol="0">
            <a:spAutoFit/>
          </a:bodyPr>
          <a:lstStyle/>
          <a:p>
            <a:pPr>
              <a:defRPr/>
            </a:pPr>
            <a:r>
              <a:rPr lang="en-US" sz="1200" b="1" dirty="0">
                <a:latin typeface="Calibri" panose="020F0502020204030204" pitchFamily="34" charset="0"/>
              </a:rPr>
              <a:t>NST027</a:t>
            </a:r>
          </a:p>
          <a:p>
            <a:pPr>
              <a:defRPr/>
            </a:pPr>
            <a:r>
              <a:rPr lang="en-US" sz="1200" dirty="0">
                <a:latin typeface="Calibri" panose="020F0502020204030204" pitchFamily="34" charset="0"/>
              </a:rPr>
              <a:t>(Still under Development)</a:t>
            </a:r>
            <a:endParaRPr lang="en-US" sz="1200" b="1" dirty="0">
              <a:latin typeface="Calibri" panose="020F0502020204030204" pitchFamily="34" charset="0"/>
            </a:endParaRPr>
          </a:p>
          <a:p>
            <a:pPr algn="l">
              <a:defRPr/>
            </a:pPr>
            <a:r>
              <a:rPr lang="en-US" sz="1200" b="1" dirty="0">
                <a:latin typeface="Calibri" panose="020F0502020204030204" pitchFamily="34" charset="0"/>
              </a:rPr>
              <a:t>“</a:t>
            </a:r>
            <a:r>
              <a:rPr lang="en-GB" sz="1200" b="1" dirty="0">
                <a:solidFill>
                  <a:srgbClr val="FF0000"/>
                </a:solidFill>
                <a:latin typeface="Calibri" panose="020F0502020204030204" pitchFamily="34" charset="0"/>
              </a:rPr>
              <a:t>ENHANCEMENT </a:t>
            </a:r>
            <a:r>
              <a:rPr lang="en-GB" sz="1200" b="1" dirty="0">
                <a:latin typeface="Calibri" panose="020F0502020204030204" pitchFamily="34" charset="0"/>
              </a:rPr>
              <a:t>of</a:t>
            </a:r>
            <a:r>
              <a:rPr lang="en-GB" sz="1500" b="1" dirty="0">
                <a:solidFill>
                  <a:srgbClr val="FF0000"/>
                </a:solidFill>
                <a:latin typeface="Calibri" panose="020F0502020204030204" pitchFamily="34" charset="0"/>
              </a:rPr>
              <a:t> </a:t>
            </a:r>
            <a:r>
              <a:rPr lang="en-GB" sz="1200" b="1" dirty="0">
                <a:latin typeface="Calibri" panose="020F0502020204030204" pitchFamily="34" charset="0"/>
              </a:rPr>
              <a:t>Nuclear Security Culture in Facilities and Activities</a:t>
            </a:r>
            <a:endParaRPr lang="en-US" sz="525" i="1" dirty="0">
              <a:solidFill>
                <a:schemeClr val="accent1">
                  <a:lumMod val="50000"/>
                </a:schemeClr>
              </a:solidFill>
              <a:latin typeface="Calibri" panose="020F0502020204030204" pitchFamily="34" charset="0"/>
            </a:endParaRPr>
          </a:p>
        </p:txBody>
      </p:sp>
      <p:sp>
        <p:nvSpPr>
          <p:cNvPr id="15" name="Bent-Up Arrow 14"/>
          <p:cNvSpPr/>
          <p:nvPr/>
        </p:nvSpPr>
        <p:spPr>
          <a:xfrm rot="5400000">
            <a:off x="2186347" y="4299038"/>
            <a:ext cx="1021793" cy="267245"/>
          </a:xfrm>
          <a:prstGeom prst="bentUpArrow">
            <a:avLst>
              <a:gd name="adj1" fmla="val 12335"/>
              <a:gd name="adj2" fmla="val 25000"/>
              <a:gd name="adj3" fmla="val 35554"/>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ndParaRPr>
          </a:p>
        </p:txBody>
      </p:sp>
      <p:pic>
        <p:nvPicPr>
          <p:cNvPr id="17" name="Picture 1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14194" y="2657910"/>
            <a:ext cx="1311364" cy="1667481"/>
          </a:xfrm>
          <a:prstGeom prst="rect">
            <a:avLst/>
          </a:prstGeom>
        </p:spPr>
      </p:pic>
      <p:pic>
        <p:nvPicPr>
          <p:cNvPr id="18" name="Picture 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41971" y="2592081"/>
            <a:ext cx="1274017" cy="137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5"/>
          <p:cNvSpPr txBox="1"/>
          <p:nvPr/>
        </p:nvSpPr>
        <p:spPr>
          <a:xfrm>
            <a:off x="2006065" y="2693216"/>
            <a:ext cx="1255115" cy="300082"/>
          </a:xfrm>
          <a:prstGeom prst="rect">
            <a:avLst/>
          </a:prstGeom>
          <a:noFill/>
        </p:spPr>
        <p:txBody>
          <a:bodyPr wrap="square">
            <a:spAutoFit/>
          </a:bodyPr>
          <a:lstStyle/>
          <a:p>
            <a:pPr>
              <a:defRPr/>
            </a:pPr>
            <a:r>
              <a:rPr lang="en-US" sz="1350" dirty="0">
                <a:latin typeface="Calibri" panose="020F0502020204030204" pitchFamily="34" charset="0"/>
              </a:rPr>
              <a:t>Fundamentals </a:t>
            </a:r>
          </a:p>
        </p:txBody>
      </p:sp>
      <p:sp>
        <p:nvSpPr>
          <p:cNvPr id="20" name="TextBox 6"/>
          <p:cNvSpPr txBox="1"/>
          <p:nvPr/>
        </p:nvSpPr>
        <p:spPr>
          <a:xfrm>
            <a:off x="2082068" y="3016779"/>
            <a:ext cx="1526765" cy="300082"/>
          </a:xfrm>
          <a:prstGeom prst="rect">
            <a:avLst/>
          </a:prstGeom>
          <a:noFill/>
        </p:spPr>
        <p:txBody>
          <a:bodyPr wrap="square">
            <a:spAutoFit/>
          </a:bodyPr>
          <a:lstStyle/>
          <a:p>
            <a:pPr>
              <a:defRPr/>
            </a:pPr>
            <a:r>
              <a:rPr lang="en-US" sz="1350" dirty="0">
                <a:latin typeface="Calibri" panose="020F0502020204030204" pitchFamily="34" charset="0"/>
              </a:rPr>
              <a:t>Recommendations</a:t>
            </a:r>
          </a:p>
        </p:txBody>
      </p:sp>
      <p:sp>
        <p:nvSpPr>
          <p:cNvPr id="21" name="TextBox 7"/>
          <p:cNvSpPr txBox="1"/>
          <p:nvPr/>
        </p:nvSpPr>
        <p:spPr>
          <a:xfrm>
            <a:off x="2205014" y="3309878"/>
            <a:ext cx="1757386" cy="300082"/>
          </a:xfrm>
          <a:prstGeom prst="rect">
            <a:avLst/>
          </a:prstGeom>
          <a:noFill/>
        </p:spPr>
        <p:txBody>
          <a:bodyPr wrap="square">
            <a:spAutoFit/>
          </a:bodyPr>
          <a:lstStyle/>
          <a:p>
            <a:pPr>
              <a:defRPr/>
            </a:pPr>
            <a:r>
              <a:rPr lang="en-US" sz="1350" dirty="0">
                <a:latin typeface="Calibri" panose="020F0502020204030204" pitchFamily="34" charset="0"/>
              </a:rPr>
              <a:t>Implementing Guides</a:t>
            </a:r>
          </a:p>
        </p:txBody>
      </p:sp>
      <p:sp>
        <p:nvSpPr>
          <p:cNvPr id="22" name="TextBox 8"/>
          <p:cNvSpPr txBox="1"/>
          <p:nvPr/>
        </p:nvSpPr>
        <p:spPr>
          <a:xfrm>
            <a:off x="2355219" y="3627407"/>
            <a:ext cx="2107199" cy="300082"/>
          </a:xfrm>
          <a:prstGeom prst="rect">
            <a:avLst/>
          </a:prstGeom>
          <a:noFill/>
        </p:spPr>
        <p:txBody>
          <a:bodyPr wrap="square">
            <a:spAutoFit/>
          </a:bodyPr>
          <a:lstStyle/>
          <a:p>
            <a:pPr>
              <a:defRPr/>
            </a:pPr>
            <a:r>
              <a:rPr lang="en-US" sz="1350" dirty="0">
                <a:latin typeface="Calibri" panose="020F0502020204030204" pitchFamily="34" charset="0"/>
              </a:rPr>
              <a:t>Technical Guidance</a:t>
            </a:r>
          </a:p>
        </p:txBody>
      </p:sp>
      <p:sp>
        <p:nvSpPr>
          <p:cNvPr id="16" name="TextBox 15"/>
          <p:cNvSpPr txBox="1"/>
          <p:nvPr/>
        </p:nvSpPr>
        <p:spPr>
          <a:xfrm>
            <a:off x="5948504" y="3017253"/>
            <a:ext cx="1620180" cy="530915"/>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350" dirty="0">
                <a:latin typeface="Calibri" panose="020F0502020204030204" pitchFamily="34" charset="0"/>
              </a:rPr>
              <a:t>Nuclear Security Series (</a:t>
            </a:r>
            <a:r>
              <a:rPr lang="en-US" sz="1350" dirty="0" err="1">
                <a:latin typeface="Calibri" panose="020F0502020204030204" pitchFamily="34" charset="0"/>
              </a:rPr>
              <a:t>NSS</a:t>
            </a:r>
            <a:r>
              <a:rPr lang="en-US" sz="1350" dirty="0">
                <a:latin typeface="Calibri" panose="020F0502020204030204" pitchFamily="34" charset="0"/>
              </a:rPr>
              <a:t>) No. </a:t>
            </a:r>
            <a:r>
              <a:rPr lang="en-US" sz="1500" dirty="0">
                <a:latin typeface="Calibri" panose="020F0502020204030204" pitchFamily="34" charset="0"/>
              </a:rPr>
              <a:t>7 </a:t>
            </a:r>
          </a:p>
        </p:txBody>
      </p:sp>
      <p:sp>
        <p:nvSpPr>
          <p:cNvPr id="26" name="Bent-Up Arrow 25"/>
          <p:cNvSpPr/>
          <p:nvPr/>
        </p:nvSpPr>
        <p:spPr>
          <a:xfrm rot="5400000" flipH="1">
            <a:off x="3869272" y="2774227"/>
            <a:ext cx="270030" cy="864095"/>
          </a:xfrm>
          <a:prstGeom prst="bentUpArrow">
            <a:avLst>
              <a:gd name="adj1" fmla="val 12335"/>
              <a:gd name="adj2" fmla="val 25000"/>
              <a:gd name="adj3" fmla="val 35554"/>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ndParaRPr>
          </a:p>
        </p:txBody>
      </p:sp>
    </p:spTree>
    <p:extLst>
      <p:ext uri="{BB962C8B-B14F-4D97-AF65-F5344CB8AC3E}">
        <p14:creationId xmlns:p14="http://schemas.microsoft.com/office/powerpoint/2010/main" val="2451060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 y="0"/>
            <a:ext cx="8572053" cy="935038"/>
          </a:xfrm>
        </p:spPr>
        <p:txBody>
          <a:bodyPr>
            <a:normAutofit/>
          </a:bodyPr>
          <a:lstStyle/>
          <a:p>
            <a:r>
              <a:rPr lang="en-US" sz="2000" dirty="0">
                <a:latin typeface="Calibri" panose="020F0502020204030204" pitchFamily="34" charset="0"/>
              </a:rPr>
              <a:t>                              </a:t>
            </a:r>
            <a:r>
              <a:rPr lang="en-US" sz="2400" dirty="0">
                <a:latin typeface="Calibri" panose="020F0502020204030204" pitchFamily="34" charset="0"/>
              </a:rPr>
              <a:t>Nuclear Security Culture: Where Are We Now?</a:t>
            </a:r>
          </a:p>
        </p:txBody>
      </p:sp>
      <p:sp>
        <p:nvSpPr>
          <p:cNvPr id="3" name="Content Placeholder 2"/>
          <p:cNvSpPr>
            <a:spLocks noGrp="1"/>
          </p:cNvSpPr>
          <p:nvPr>
            <p:ph idx="1"/>
          </p:nvPr>
        </p:nvSpPr>
        <p:spPr>
          <a:xfrm>
            <a:off x="107504" y="1052736"/>
            <a:ext cx="8593137" cy="5328592"/>
          </a:xfrm>
        </p:spPr>
        <p:txBody>
          <a:bodyPr anchor="ctr">
            <a:normAutofit fontScale="70000" lnSpcReduction="20000"/>
          </a:bodyPr>
          <a:lstStyle/>
          <a:p>
            <a:pPr marL="0" indent="0">
              <a:lnSpc>
                <a:spcPct val="150000"/>
              </a:lnSpc>
              <a:buNone/>
            </a:pPr>
            <a:r>
              <a:rPr lang="en-US" sz="2400" b="0" dirty="0">
                <a:latin typeface="Calibri" panose="020F0502020204030204" pitchFamily="34" charset="0"/>
              </a:rPr>
              <a:t>2. </a:t>
            </a:r>
            <a:r>
              <a:rPr lang="en-US" sz="2900" b="0" dirty="0"/>
              <a:t>Legal</a:t>
            </a:r>
            <a:r>
              <a:rPr lang="en-US" sz="2900" b="0" dirty="0">
                <a:latin typeface="Calibri" panose="020F0502020204030204" pitchFamily="34" charset="0"/>
              </a:rPr>
              <a:t> Framework and Enhancement Practice</a:t>
            </a:r>
          </a:p>
          <a:p>
            <a:pPr lvl="1">
              <a:lnSpc>
                <a:spcPct val="150000"/>
              </a:lnSpc>
            </a:pPr>
            <a:r>
              <a:rPr lang="en-US" sz="2900" b="0" dirty="0">
                <a:latin typeface="Calibri" panose="020F0502020204030204" pitchFamily="34" charset="0"/>
              </a:rPr>
              <a:t>NSC is</a:t>
            </a:r>
            <a:r>
              <a:rPr lang="en-US" sz="2900" dirty="0">
                <a:latin typeface="Calibri" panose="020F0502020204030204" pitchFamily="34" charset="0"/>
              </a:rPr>
              <a:t> </a:t>
            </a:r>
            <a:r>
              <a:rPr lang="en-US" sz="2900" b="1" i="1" dirty="0">
                <a:solidFill>
                  <a:srgbClr val="FF0000"/>
                </a:solidFill>
                <a:latin typeface="Calibri" panose="020F0502020204030204" pitchFamily="34" charset="0"/>
              </a:rPr>
              <a:t>Fundamental Principle F </a:t>
            </a:r>
            <a:r>
              <a:rPr lang="en-US" sz="2900" b="0" dirty="0">
                <a:latin typeface="Calibri" panose="020F0502020204030204" pitchFamily="34" charset="0"/>
              </a:rPr>
              <a:t>in the Amendment of the Convention on Physical Protection of Nuclear Material which came into force in May 2016</a:t>
            </a:r>
          </a:p>
          <a:p>
            <a:pPr lvl="1">
              <a:lnSpc>
                <a:spcPct val="150000"/>
              </a:lnSpc>
            </a:pPr>
            <a:r>
              <a:rPr lang="en-US" sz="2900" b="0" dirty="0">
                <a:latin typeface="Calibri" panose="020F0502020204030204" pitchFamily="34" charset="0"/>
              </a:rPr>
              <a:t>NSC is </a:t>
            </a:r>
            <a:r>
              <a:rPr lang="en-US" sz="2900" b="1" i="1" dirty="0">
                <a:solidFill>
                  <a:srgbClr val="FF0000"/>
                </a:solidFill>
                <a:latin typeface="Calibri" panose="020F0502020204030204" pitchFamily="34" charset="0"/>
              </a:rPr>
              <a:t>a cross-cutting element </a:t>
            </a:r>
            <a:r>
              <a:rPr lang="en-US" sz="2900" b="0" dirty="0">
                <a:latin typeface="Calibri" panose="020F0502020204030204" pitchFamily="34" charset="0"/>
              </a:rPr>
              <a:t>of NS as evidenced by IAEA publications in which numerous references are made to the key role of culture applicable to diverse aspects of NS.</a:t>
            </a:r>
          </a:p>
          <a:p>
            <a:pPr lvl="1">
              <a:lnSpc>
                <a:spcPct val="150000"/>
              </a:lnSpc>
            </a:pPr>
            <a:r>
              <a:rPr lang="en-US" sz="2900" b="0" dirty="0">
                <a:latin typeface="Calibri" panose="020F0502020204030204" pitchFamily="34" charset="0"/>
              </a:rPr>
              <a:t>NSC integrates relevant </a:t>
            </a:r>
            <a:r>
              <a:rPr lang="en-US" sz="2900" b="1" i="1" dirty="0">
                <a:solidFill>
                  <a:srgbClr val="FF0000"/>
                </a:solidFill>
                <a:latin typeface="Calibri" panose="020F0502020204030204" pitchFamily="34" charset="0"/>
              </a:rPr>
              <a:t>elements of national culture, tradition, and indigenous good practice</a:t>
            </a:r>
            <a:r>
              <a:rPr lang="en-US" sz="2900" dirty="0">
                <a:solidFill>
                  <a:srgbClr val="FF0000"/>
                </a:solidFill>
                <a:latin typeface="Calibri" panose="020F0502020204030204" pitchFamily="34" charset="0"/>
              </a:rPr>
              <a:t> </a:t>
            </a:r>
            <a:r>
              <a:rPr lang="en-US" sz="2900" b="0" dirty="0">
                <a:latin typeface="Calibri" panose="020F0502020204030204" pitchFamily="34" charset="0"/>
              </a:rPr>
              <a:t>to make culture sustainable</a:t>
            </a:r>
          </a:p>
          <a:p>
            <a:pPr lvl="1">
              <a:lnSpc>
                <a:spcPct val="150000"/>
              </a:lnSpc>
            </a:pPr>
            <a:r>
              <a:rPr lang="en-US" sz="2900" b="0" dirty="0">
                <a:latin typeface="Calibri" panose="020F0502020204030204" pitchFamily="34" charset="0"/>
              </a:rPr>
              <a:t>NSC is treated as </a:t>
            </a:r>
            <a:r>
              <a:rPr lang="en-US" sz="2900" b="1" i="1" dirty="0">
                <a:solidFill>
                  <a:srgbClr val="FF0000"/>
                </a:solidFill>
                <a:latin typeface="Calibri" panose="020F0502020204030204" pitchFamily="34" charset="0"/>
              </a:rPr>
              <a:t>a continuously evolving educational and training discipline </a:t>
            </a:r>
            <a:r>
              <a:rPr lang="en-US" sz="2900" b="0" dirty="0">
                <a:latin typeface="Calibri" panose="020F0502020204030204" pitchFamily="34" charset="0"/>
              </a:rPr>
              <a:t>which requires effective communication and interaction between educators and practitioners</a:t>
            </a:r>
          </a:p>
        </p:txBody>
      </p:sp>
    </p:spTree>
    <p:extLst>
      <p:ext uri="{BB962C8B-B14F-4D97-AF65-F5344CB8AC3E}">
        <p14:creationId xmlns:p14="http://schemas.microsoft.com/office/powerpoint/2010/main" val="2516554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0756"/>
            <a:ext cx="8366844" cy="914400"/>
          </a:xfrm>
        </p:spPr>
        <p:txBody>
          <a:bodyPr>
            <a:normAutofit/>
          </a:bodyPr>
          <a:lstStyle/>
          <a:p>
            <a:r>
              <a:rPr lang="en-US" sz="2400" dirty="0">
                <a:latin typeface="Calibri" panose="020F0502020204030204" pitchFamily="34" charset="0"/>
              </a:rPr>
              <a:t>     NSC as a Cross-Cutting Element of Nuclear Security Culture   </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7618"/>
          <a:stretch/>
        </p:blipFill>
        <p:spPr bwMode="auto">
          <a:xfrm>
            <a:off x="251520" y="1484784"/>
            <a:ext cx="8366844" cy="360896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66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6340" y="210924"/>
            <a:ext cx="7391400" cy="935038"/>
          </a:xfrm>
        </p:spPr>
        <p:txBody>
          <a:bodyPr/>
          <a:lstStyle/>
          <a:p>
            <a:r>
              <a:rPr lang="en-US" sz="2400" dirty="0"/>
              <a:t>NSC as a Cross-Cutting Element Nuclear Security Culture</a:t>
            </a:r>
          </a:p>
        </p:txBody>
      </p:sp>
      <p:pic>
        <p:nvPicPr>
          <p:cNvPr id="5"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92" t="52025" b="-547"/>
          <a:stretch/>
        </p:blipFill>
        <p:spPr bwMode="auto">
          <a:xfrm>
            <a:off x="251520" y="1628800"/>
            <a:ext cx="8652472" cy="358940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3491880" y="2708920"/>
            <a:ext cx="1440160" cy="0"/>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61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405812" cy="935038"/>
          </a:xfrm>
        </p:spPr>
        <p:txBody>
          <a:bodyPr>
            <a:normAutofit/>
          </a:bodyPr>
          <a:lstStyle/>
          <a:p>
            <a:r>
              <a:rPr lang="en-US" sz="2700" dirty="0">
                <a:latin typeface="Calibri" panose="020F0502020204030204" pitchFamily="34" charset="0"/>
              </a:rPr>
              <a:t>            Nuclear Security Culture: Global </a:t>
            </a:r>
            <a:r>
              <a:rPr lang="en-US" sz="2700" dirty="0"/>
              <a:t>Outreach</a:t>
            </a:r>
            <a:br>
              <a:rPr lang="en-US" dirty="0">
                <a:latin typeface="Calibri" panose="020F0502020204030204" pitchFamily="34" charset="0"/>
              </a:rPr>
            </a:br>
            <a:endParaRPr lang="en-US" dirty="0">
              <a:latin typeface="Calibri" panose="020F0502020204030204" pitchFamily="34" charset="0"/>
            </a:endParaRPr>
          </a:p>
        </p:txBody>
      </p:sp>
      <p:sp>
        <p:nvSpPr>
          <p:cNvPr id="4" name="Content Placeholder 2"/>
          <p:cNvSpPr>
            <a:spLocks noGrp="1"/>
          </p:cNvSpPr>
          <p:nvPr>
            <p:ph idx="1"/>
          </p:nvPr>
        </p:nvSpPr>
        <p:spPr>
          <a:xfrm>
            <a:off x="253770" y="1151978"/>
            <a:ext cx="8661400" cy="1371600"/>
          </a:xfrm>
        </p:spPr>
        <p:txBody>
          <a:bodyPr>
            <a:normAutofit/>
          </a:bodyPr>
          <a:lstStyle/>
          <a:p>
            <a:pPr marL="0" indent="0">
              <a:buNone/>
            </a:pPr>
            <a:r>
              <a:rPr lang="en-US" sz="1700" b="0" dirty="0">
                <a:latin typeface="Calibri" panose="020F0502020204030204" pitchFamily="34" charset="0"/>
              </a:rPr>
              <a:t>3. Nuclear Security Summits</a:t>
            </a:r>
          </a:p>
          <a:p>
            <a:pPr lvl="1"/>
            <a:r>
              <a:rPr lang="en-US" sz="1500" b="0" dirty="0">
                <a:latin typeface="Calibri" panose="020F0502020204030204" pitchFamily="34" charset="0"/>
              </a:rPr>
              <a:t>Communiqués, work plans, gift baskets, joint statements at Washington NSS (2010), Seoul NSS (2012), the Hague NSS (2014), and Washington NSS (2016)</a:t>
            </a:r>
          </a:p>
          <a:p>
            <a:pPr lvl="1"/>
            <a:r>
              <a:rPr lang="en-US" sz="1500" b="0" dirty="0">
                <a:latin typeface="Calibri" panose="020F0502020204030204" pitchFamily="34" charset="0"/>
              </a:rPr>
              <a:t>Five Action Plans at Washington NSS </a:t>
            </a:r>
          </a:p>
        </p:txBody>
      </p:sp>
      <p:cxnSp>
        <p:nvCxnSpPr>
          <p:cNvPr id="22" name="Straight Arrow Connector 21"/>
          <p:cNvCxnSpPr/>
          <p:nvPr/>
        </p:nvCxnSpPr>
        <p:spPr>
          <a:xfrm flipH="1">
            <a:off x="7858896" y="4823779"/>
            <a:ext cx="1" cy="497359"/>
          </a:xfrm>
          <a:prstGeom prst="straightConnector1">
            <a:avLst/>
          </a:prstGeom>
          <a:noFill/>
          <a:ln w="38100" cap="flat" cmpd="sng" algn="ctr">
            <a:solidFill>
              <a:sysClr val="windowText" lastClr="000000"/>
            </a:solidFill>
            <a:prstDash val="solid"/>
            <a:miter lim="800000"/>
            <a:tailEnd type="triangle"/>
          </a:ln>
          <a:effectLst/>
        </p:spPr>
      </p:cxnSp>
      <p:cxnSp>
        <p:nvCxnSpPr>
          <p:cNvPr id="23" name="Straight Arrow Connector 22"/>
          <p:cNvCxnSpPr/>
          <p:nvPr/>
        </p:nvCxnSpPr>
        <p:spPr>
          <a:xfrm flipH="1">
            <a:off x="4193057" y="4639456"/>
            <a:ext cx="1" cy="497359"/>
          </a:xfrm>
          <a:prstGeom prst="straightConnector1">
            <a:avLst/>
          </a:prstGeom>
          <a:noFill/>
          <a:ln w="38100" cap="flat" cmpd="sng" algn="ctr">
            <a:solidFill>
              <a:sysClr val="windowText" lastClr="000000"/>
            </a:solidFill>
            <a:prstDash val="solid"/>
            <a:miter lim="800000"/>
            <a:tailEnd type="triangle"/>
          </a:ln>
          <a:effectLst/>
        </p:spPr>
      </p:cxnSp>
      <p:cxnSp>
        <p:nvCxnSpPr>
          <p:cNvPr id="24" name="Straight Connector 23"/>
          <p:cNvCxnSpPr/>
          <p:nvPr/>
        </p:nvCxnSpPr>
        <p:spPr>
          <a:xfrm flipH="1" flipV="1">
            <a:off x="2543433" y="3075298"/>
            <a:ext cx="774358" cy="142102"/>
          </a:xfrm>
          <a:prstGeom prst="line">
            <a:avLst/>
          </a:prstGeom>
          <a:noFill/>
          <a:ln w="38100" cap="flat" cmpd="sng" algn="ctr">
            <a:solidFill>
              <a:sysClr val="windowText" lastClr="000000"/>
            </a:solidFill>
            <a:prstDash val="solid"/>
            <a:miter lim="800000"/>
          </a:ln>
          <a:effectLst/>
        </p:spPr>
      </p:cxnSp>
      <p:cxnSp>
        <p:nvCxnSpPr>
          <p:cNvPr id="25" name="Straight Connector 24"/>
          <p:cNvCxnSpPr>
            <a:stCxn id="30" idx="1"/>
          </p:cNvCxnSpPr>
          <p:nvPr/>
        </p:nvCxnSpPr>
        <p:spPr>
          <a:xfrm flipH="1">
            <a:off x="5090472" y="2950051"/>
            <a:ext cx="605993" cy="203771"/>
          </a:xfrm>
          <a:prstGeom prst="line">
            <a:avLst/>
          </a:prstGeom>
          <a:noFill/>
          <a:ln w="38100" cap="flat" cmpd="sng" algn="ctr">
            <a:solidFill>
              <a:sysClr val="windowText" lastClr="000000"/>
            </a:solidFill>
            <a:prstDash val="solid"/>
            <a:miter lim="800000"/>
          </a:ln>
          <a:effectLst/>
        </p:spPr>
      </p:cxnSp>
      <p:cxnSp>
        <p:nvCxnSpPr>
          <p:cNvPr id="26" name="Straight Connector 25"/>
          <p:cNvCxnSpPr/>
          <p:nvPr/>
        </p:nvCxnSpPr>
        <p:spPr>
          <a:xfrm flipH="1">
            <a:off x="1696993" y="3698692"/>
            <a:ext cx="1709349" cy="533507"/>
          </a:xfrm>
          <a:prstGeom prst="line">
            <a:avLst/>
          </a:prstGeom>
          <a:noFill/>
          <a:ln w="38100" cap="flat" cmpd="sng" algn="ctr">
            <a:solidFill>
              <a:sysClr val="windowText" lastClr="000000"/>
            </a:solidFill>
            <a:prstDash val="solid"/>
            <a:miter lim="800000"/>
          </a:ln>
          <a:effectLst/>
        </p:spPr>
      </p:cxnSp>
      <p:cxnSp>
        <p:nvCxnSpPr>
          <p:cNvPr id="27" name="Straight Connector 26"/>
          <p:cNvCxnSpPr/>
          <p:nvPr/>
        </p:nvCxnSpPr>
        <p:spPr>
          <a:xfrm flipH="1" flipV="1">
            <a:off x="5052885" y="3643087"/>
            <a:ext cx="2152135" cy="625239"/>
          </a:xfrm>
          <a:prstGeom prst="line">
            <a:avLst/>
          </a:prstGeom>
          <a:noFill/>
          <a:ln w="38100" cap="flat" cmpd="sng" algn="ctr">
            <a:solidFill>
              <a:sysClr val="windowText" lastClr="000000"/>
            </a:solidFill>
            <a:prstDash val="solid"/>
            <a:miter lim="800000"/>
          </a:ln>
          <a:effectLst/>
        </p:spPr>
      </p:cxnSp>
      <p:sp>
        <p:nvSpPr>
          <p:cNvPr id="28" name="Oval 27"/>
          <p:cNvSpPr/>
          <p:nvPr/>
        </p:nvSpPr>
        <p:spPr>
          <a:xfrm>
            <a:off x="3260123" y="2676095"/>
            <a:ext cx="1865871" cy="1396601"/>
          </a:xfrm>
          <a:prstGeom prst="ellipse">
            <a:avLst/>
          </a:prstGeom>
          <a:solidFill>
            <a:schemeClr val="accent2">
              <a:lumMod val="60000"/>
              <a:lumOff val="40000"/>
            </a:schemeClr>
          </a:solidFill>
          <a:ln w="12700" cap="flat" cmpd="sng" algn="ctr">
            <a:solidFill>
              <a:schemeClr val="accent2">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rPr>
              <a:t>Five Action Plans at Washington NSS (2016)</a:t>
            </a:r>
          </a:p>
        </p:txBody>
      </p:sp>
      <p:sp>
        <p:nvSpPr>
          <p:cNvPr id="29" name="Rectangle 28"/>
          <p:cNvSpPr/>
          <p:nvPr/>
        </p:nvSpPr>
        <p:spPr>
          <a:xfrm>
            <a:off x="381000" y="2552956"/>
            <a:ext cx="2162433" cy="794190"/>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latin typeface="Calibri" panose="020F0502020204030204" pitchFamily="34" charset="0"/>
              </a:rPr>
              <a:t>Global Initiative to Combat Nuclear Terrorism</a:t>
            </a:r>
          </a:p>
        </p:txBody>
      </p:sp>
      <p:sp>
        <p:nvSpPr>
          <p:cNvPr id="30" name="Rectangle 29"/>
          <p:cNvSpPr/>
          <p:nvPr/>
        </p:nvSpPr>
        <p:spPr>
          <a:xfrm>
            <a:off x="5696465" y="2552956"/>
            <a:ext cx="2162433" cy="794190"/>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2"/>
                </a:solidFill>
                <a:effectLst/>
                <a:uLnTx/>
                <a:uFillTx/>
                <a:latin typeface="Calibri" panose="020F0502020204030204" pitchFamily="34" charset="0"/>
              </a:rPr>
              <a:t>International Criminal Police Organization</a:t>
            </a:r>
          </a:p>
        </p:txBody>
      </p:sp>
      <p:sp>
        <p:nvSpPr>
          <p:cNvPr id="32" name="Rectangle 31"/>
          <p:cNvSpPr/>
          <p:nvPr/>
        </p:nvSpPr>
        <p:spPr>
          <a:xfrm>
            <a:off x="2866769" y="4282450"/>
            <a:ext cx="2829696" cy="644611"/>
          </a:xfrm>
          <a:prstGeom prst="rect">
            <a:avLst/>
          </a:prstGeom>
          <a:solidFill>
            <a:schemeClr val="accent6">
              <a:lumMod val="40000"/>
              <a:lumOff val="60000"/>
            </a:schemeClr>
          </a:solidFill>
          <a:ln w="12700" cap="flat" cmpd="sng" algn="ctr">
            <a:solidFill>
              <a:schemeClr val="accent2">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rPr>
              <a:t>International Atomic Energy Agency</a:t>
            </a:r>
          </a:p>
        </p:txBody>
      </p:sp>
      <p:sp>
        <p:nvSpPr>
          <p:cNvPr id="33" name="Rectangle 32"/>
          <p:cNvSpPr/>
          <p:nvPr/>
        </p:nvSpPr>
        <p:spPr>
          <a:xfrm>
            <a:off x="6777681" y="4041007"/>
            <a:ext cx="2162433" cy="920578"/>
          </a:xfrm>
          <a:prstGeom prst="rect">
            <a:avLst/>
          </a:prstGeom>
          <a:solidFill>
            <a:schemeClr val="accent6">
              <a:lumMod val="40000"/>
              <a:lumOff val="60000"/>
            </a:schemeClr>
          </a:solidFill>
          <a:ln w="12700" cap="flat" cmpd="sng" algn="ctr">
            <a:solidFill>
              <a:schemeClr val="accent2">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pitchFamily="34" charset="0"/>
              </a:rPr>
              <a:t>Global Partnership Against the Spread of Weapons and Materials of Mass Destruction</a:t>
            </a:r>
          </a:p>
        </p:txBody>
      </p:sp>
      <p:sp>
        <p:nvSpPr>
          <p:cNvPr id="34" name="Rectangle 33"/>
          <p:cNvSpPr/>
          <p:nvPr/>
        </p:nvSpPr>
        <p:spPr>
          <a:xfrm>
            <a:off x="80213" y="5210265"/>
            <a:ext cx="2162433" cy="772821"/>
          </a:xfrm>
          <a:prstGeom prst="rect">
            <a:avLst/>
          </a:prstGeom>
          <a:solidFill>
            <a:sysClr val="window" lastClr="FFFFFF"/>
          </a:solidFill>
          <a:ln w="12700" cap="flat" cmpd="sng" algn="ctr">
            <a:solidFill>
              <a:schemeClr val="accent2">
                <a:lumMod val="40000"/>
                <a:lumOff val="6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rPr>
              <a:t>“provide assistance to improve NSC”</a:t>
            </a:r>
          </a:p>
        </p:txBody>
      </p:sp>
      <p:sp>
        <p:nvSpPr>
          <p:cNvPr id="35" name="Rectangle 34"/>
          <p:cNvSpPr/>
          <p:nvPr/>
        </p:nvSpPr>
        <p:spPr>
          <a:xfrm>
            <a:off x="6777681" y="5337360"/>
            <a:ext cx="2162433" cy="920578"/>
          </a:xfrm>
          <a:prstGeom prst="rect">
            <a:avLst/>
          </a:prstGeom>
          <a:solidFill>
            <a:sysClr val="window" lastClr="FFFFFF"/>
          </a:solidFill>
          <a:ln w="12700" cap="flat" cmpd="sng" algn="ctr">
            <a:solidFill>
              <a:schemeClr val="accent2">
                <a:lumMod val="40000"/>
                <a:lumOff val="6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rPr>
              <a:t>“Provide assistance to and coordinate programs and activities on the development of NSC and PRP”</a:t>
            </a:r>
          </a:p>
        </p:txBody>
      </p:sp>
      <p:cxnSp>
        <p:nvCxnSpPr>
          <p:cNvPr id="41" name="Straight Arrow Connector 40"/>
          <p:cNvCxnSpPr/>
          <p:nvPr/>
        </p:nvCxnSpPr>
        <p:spPr>
          <a:xfrm flipH="1">
            <a:off x="975087" y="4712906"/>
            <a:ext cx="1" cy="497359"/>
          </a:xfrm>
          <a:prstGeom prst="straightConnector1">
            <a:avLst/>
          </a:prstGeom>
          <a:noFill/>
          <a:ln w="38100" cap="flat" cmpd="sng" algn="ctr">
            <a:solidFill>
              <a:sysClr val="windowText" lastClr="000000"/>
            </a:solidFill>
            <a:prstDash val="solid"/>
            <a:miter lim="800000"/>
            <a:tailEnd type="triangle"/>
          </a:ln>
          <a:effectLst/>
        </p:spPr>
      </p:cxnSp>
      <p:sp>
        <p:nvSpPr>
          <p:cNvPr id="36" name="Rectangle 35"/>
          <p:cNvSpPr/>
          <p:nvPr/>
        </p:nvSpPr>
        <p:spPr>
          <a:xfrm>
            <a:off x="2699792" y="5210264"/>
            <a:ext cx="2996673" cy="1047673"/>
          </a:xfrm>
          <a:prstGeom prst="rect">
            <a:avLst/>
          </a:prstGeom>
          <a:solidFill>
            <a:sysClr val="window" lastClr="FFFFFF"/>
          </a:solidFill>
          <a:ln w="12700" cap="flat" cmpd="sng" algn="ctr">
            <a:solidFill>
              <a:schemeClr val="accent2">
                <a:lumMod val="40000"/>
                <a:lumOff val="6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alibri" panose="020F0502020204030204" pitchFamily="34" charset="0"/>
              </a:rPr>
              <a:t>“1. Enhance the practice of NSC such that it is infused into all elements of national NS regimes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Calibri" panose="020F0502020204030204" pitchFamily="34" charset="0"/>
              </a:rPr>
              <a:t>2. Advocate for the IAEA to increase its assistance to states to develop and foster NSC, including through published guidance and related self-assessment and training materials”</a:t>
            </a:r>
          </a:p>
        </p:txBody>
      </p:sp>
      <p:sp>
        <p:nvSpPr>
          <p:cNvPr id="31" name="Rectangle 30"/>
          <p:cNvSpPr/>
          <p:nvPr/>
        </p:nvSpPr>
        <p:spPr>
          <a:xfrm>
            <a:off x="228600" y="4136760"/>
            <a:ext cx="1468394" cy="717911"/>
          </a:xfrm>
          <a:prstGeom prst="rect">
            <a:avLst/>
          </a:prstGeom>
          <a:solidFill>
            <a:schemeClr val="accent6">
              <a:lumMod val="40000"/>
              <a:lumOff val="60000"/>
            </a:schemeClr>
          </a:solidFill>
          <a:ln w="12700" cap="flat" cmpd="sng" algn="ctr">
            <a:solidFill>
              <a:schemeClr val="accent2">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rPr>
              <a:t>United Nations</a:t>
            </a:r>
          </a:p>
        </p:txBody>
      </p:sp>
    </p:spTree>
    <p:extLst>
      <p:ext uri="{BB962C8B-B14F-4D97-AF65-F5344CB8AC3E}">
        <p14:creationId xmlns:p14="http://schemas.microsoft.com/office/powerpoint/2010/main" val="393405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0"/>
            <a:ext cx="8558212" cy="935038"/>
          </a:xfrm>
        </p:spPr>
        <p:txBody>
          <a:bodyPr>
            <a:normAutofit/>
          </a:bodyPr>
          <a:lstStyle/>
          <a:p>
            <a:r>
              <a:rPr lang="en-US" dirty="0">
                <a:latin typeface="Calibri" panose="020F0502020204030204" pitchFamily="34" charset="0"/>
              </a:rPr>
              <a:t>          Culture and Security: A Vision from the Past</a:t>
            </a: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086" y="1268760"/>
            <a:ext cx="541972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4"/>
          <p:cNvSpPr>
            <a:spLocks/>
          </p:cNvSpPr>
          <p:nvPr/>
        </p:nvSpPr>
        <p:spPr bwMode="auto">
          <a:xfrm>
            <a:off x="213449" y="5638800"/>
            <a:ext cx="876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110000"/>
              <a:buChar char="•"/>
              <a:defRPr sz="2800">
                <a:solidFill>
                  <a:schemeClr val="tx2"/>
                </a:solidFill>
                <a:latin typeface="Arial" pitchFamily="34" charset="0"/>
              </a:defRPr>
            </a:lvl1pPr>
            <a:lvl2pPr marL="742950" indent="-285750" eaLnBrk="0" hangingPunct="0">
              <a:spcBef>
                <a:spcPct val="20000"/>
              </a:spcBef>
              <a:buClr>
                <a:schemeClr val="folHlink"/>
              </a:buClr>
              <a:buSzPct val="110000"/>
              <a:buChar char="•"/>
              <a:defRPr sz="2800">
                <a:solidFill>
                  <a:schemeClr val="tx2"/>
                </a:solidFill>
                <a:latin typeface="Arial" pitchFamily="34" charset="0"/>
              </a:defRPr>
            </a:lvl2pPr>
            <a:lvl3pPr marL="1143000" indent="-228600" eaLnBrk="0" hangingPunct="0">
              <a:spcBef>
                <a:spcPct val="20000"/>
              </a:spcBef>
              <a:buClr>
                <a:schemeClr val="folHlink"/>
              </a:buClr>
              <a:buSzPct val="110000"/>
              <a:buChar char="•"/>
              <a:defRPr sz="2400">
                <a:solidFill>
                  <a:schemeClr val="tx2"/>
                </a:solidFill>
                <a:latin typeface="Arial" pitchFamily="34" charset="0"/>
              </a:defRPr>
            </a:lvl3pPr>
            <a:lvl4pPr marL="1600200" indent="-228600" eaLnBrk="0" hangingPunct="0">
              <a:spcBef>
                <a:spcPct val="20000"/>
              </a:spcBef>
              <a:buClr>
                <a:schemeClr val="folHlink"/>
              </a:buClr>
              <a:buSzPct val="110000"/>
              <a:buChar char="•"/>
              <a:defRPr sz="2400">
                <a:solidFill>
                  <a:schemeClr val="tx2"/>
                </a:solidFill>
                <a:latin typeface="Arial" pitchFamily="34" charset="0"/>
              </a:defRPr>
            </a:lvl4pPr>
            <a:lvl5pPr marL="2057400" indent="-228600" eaLnBrk="0" hangingPunct="0">
              <a:spcBef>
                <a:spcPct val="20000"/>
              </a:spcBef>
              <a:buClr>
                <a:schemeClr val="folHlink"/>
              </a:buClr>
              <a:buSzPct val="110000"/>
              <a:buChar char="•"/>
              <a:defRPr sz="2400">
                <a:solidFill>
                  <a:schemeClr val="tx2"/>
                </a:solidFill>
                <a:latin typeface="Arial" pitchFamily="34" charset="0"/>
              </a:defRPr>
            </a:lvl5pPr>
            <a:lvl6pPr marL="2514600" indent="-228600" eaLnBrk="0" fontAlgn="base" hangingPunct="0">
              <a:spcBef>
                <a:spcPct val="20000"/>
              </a:spcBef>
              <a:spcAft>
                <a:spcPct val="0"/>
              </a:spcAft>
              <a:buClr>
                <a:schemeClr val="folHlink"/>
              </a:buClr>
              <a:buSzPct val="110000"/>
              <a:buChar char="•"/>
              <a:defRPr sz="2400">
                <a:solidFill>
                  <a:schemeClr val="tx2"/>
                </a:solidFill>
                <a:latin typeface="Arial" pitchFamily="34" charset="0"/>
              </a:defRPr>
            </a:lvl6pPr>
            <a:lvl7pPr marL="2971800" indent="-228600" eaLnBrk="0" fontAlgn="base" hangingPunct="0">
              <a:spcBef>
                <a:spcPct val="20000"/>
              </a:spcBef>
              <a:spcAft>
                <a:spcPct val="0"/>
              </a:spcAft>
              <a:buClr>
                <a:schemeClr val="folHlink"/>
              </a:buClr>
              <a:buSzPct val="110000"/>
              <a:buChar char="•"/>
              <a:defRPr sz="2400">
                <a:solidFill>
                  <a:schemeClr val="tx2"/>
                </a:solidFill>
                <a:latin typeface="Arial" pitchFamily="34" charset="0"/>
              </a:defRPr>
            </a:lvl7pPr>
            <a:lvl8pPr marL="3429000" indent="-228600" eaLnBrk="0" fontAlgn="base" hangingPunct="0">
              <a:spcBef>
                <a:spcPct val="20000"/>
              </a:spcBef>
              <a:spcAft>
                <a:spcPct val="0"/>
              </a:spcAft>
              <a:buClr>
                <a:schemeClr val="folHlink"/>
              </a:buClr>
              <a:buSzPct val="110000"/>
              <a:buChar char="•"/>
              <a:defRPr sz="2400">
                <a:solidFill>
                  <a:schemeClr val="tx2"/>
                </a:solidFill>
                <a:latin typeface="Arial" pitchFamily="34" charset="0"/>
              </a:defRPr>
            </a:lvl8pPr>
            <a:lvl9pPr marL="3886200" indent="-228600" eaLnBrk="0" fontAlgn="base" hangingPunct="0">
              <a:spcBef>
                <a:spcPct val="20000"/>
              </a:spcBef>
              <a:spcAft>
                <a:spcPct val="0"/>
              </a:spcAft>
              <a:buClr>
                <a:schemeClr val="folHlink"/>
              </a:buClr>
              <a:buSzPct val="110000"/>
              <a:buChar char="•"/>
              <a:defRPr sz="2400">
                <a:solidFill>
                  <a:schemeClr val="tx2"/>
                </a:solidFill>
                <a:latin typeface="Arial" pitchFamily="34" charset="0"/>
              </a:defRPr>
            </a:lvl9pPr>
          </a:lstStyle>
          <a:p>
            <a:pPr algn="ctr" eaLnBrk="1" hangingPunct="1">
              <a:spcBef>
                <a:spcPct val="10000"/>
              </a:spcBef>
              <a:spcAft>
                <a:spcPct val="10000"/>
              </a:spcAft>
              <a:buClr>
                <a:srgbClr val="C00000"/>
              </a:buClr>
              <a:buSzTx/>
              <a:buFontTx/>
              <a:buNone/>
            </a:pPr>
            <a:r>
              <a:rPr lang="en-US" altLang="en-US" sz="2200" dirty="0">
                <a:solidFill>
                  <a:schemeClr val="tx1"/>
                </a:solidFill>
                <a:latin typeface="Calibri" panose="020F0502020204030204" pitchFamily="34" charset="0"/>
              </a:rPr>
              <a:t>“The thickness of a wall is less important than the will to defend it”</a:t>
            </a:r>
          </a:p>
          <a:p>
            <a:pPr algn="ctr" eaLnBrk="1" hangingPunct="1">
              <a:spcBef>
                <a:spcPct val="10000"/>
              </a:spcBef>
              <a:spcAft>
                <a:spcPct val="10000"/>
              </a:spcAft>
              <a:buClr>
                <a:srgbClr val="C00000"/>
              </a:buClr>
              <a:buSzTx/>
              <a:buFontTx/>
              <a:buNone/>
            </a:pPr>
            <a:r>
              <a:rPr lang="en-US" altLang="en-US" sz="1800" i="1" dirty="0">
                <a:solidFill>
                  <a:schemeClr val="tx1"/>
                </a:solidFill>
                <a:latin typeface="Calibri" panose="020F0502020204030204" pitchFamily="34" charset="0"/>
              </a:rPr>
              <a:t>- Thucydides, Greek historian from the 5</a:t>
            </a:r>
            <a:r>
              <a:rPr lang="en-US" altLang="en-US" sz="1800" i="1" baseline="30000" dirty="0">
                <a:solidFill>
                  <a:schemeClr val="tx1"/>
                </a:solidFill>
                <a:latin typeface="Calibri" panose="020F0502020204030204" pitchFamily="34" charset="0"/>
              </a:rPr>
              <a:t>th</a:t>
            </a:r>
            <a:r>
              <a:rPr lang="en-US" altLang="en-US" sz="1800" i="1" dirty="0">
                <a:solidFill>
                  <a:schemeClr val="tx1"/>
                </a:solidFill>
                <a:latin typeface="Calibri" panose="020F0502020204030204" pitchFamily="34" charset="0"/>
              </a:rPr>
              <a:t> Century B.C.</a:t>
            </a:r>
          </a:p>
        </p:txBody>
      </p:sp>
    </p:spTree>
    <p:extLst>
      <p:ext uri="{BB962C8B-B14F-4D97-AF65-F5344CB8AC3E}">
        <p14:creationId xmlns:p14="http://schemas.microsoft.com/office/powerpoint/2010/main" val="252330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30AB-C5A1-E148-B192-16EEB5095C42}"/>
              </a:ext>
            </a:extLst>
          </p:cNvPr>
          <p:cNvSpPr>
            <a:spLocks noGrp="1"/>
          </p:cNvSpPr>
          <p:nvPr>
            <p:ph type="title"/>
          </p:nvPr>
        </p:nvSpPr>
        <p:spPr>
          <a:xfrm>
            <a:off x="152400" y="0"/>
            <a:ext cx="7886700" cy="766681"/>
          </a:xfrm>
        </p:spPr>
        <p:txBody>
          <a:bodyPr/>
          <a:lstStyle/>
          <a:p>
            <a:r>
              <a:rPr lang="en-US" dirty="0"/>
              <a:t>           Human Factor as an Asset and Liability</a:t>
            </a:r>
          </a:p>
        </p:txBody>
      </p:sp>
      <p:sp>
        <p:nvSpPr>
          <p:cNvPr id="3" name="Content Placeholder 2">
            <a:extLst>
              <a:ext uri="{FF2B5EF4-FFF2-40B4-BE49-F238E27FC236}">
                <a16:creationId xmlns:a16="http://schemas.microsoft.com/office/drawing/2014/main" id="{EFF9A240-7326-B24F-94B1-C40B76691BC7}"/>
              </a:ext>
            </a:extLst>
          </p:cNvPr>
          <p:cNvSpPr>
            <a:spLocks noGrp="1"/>
          </p:cNvSpPr>
          <p:nvPr>
            <p:ph idx="1"/>
          </p:nvPr>
        </p:nvSpPr>
        <p:spPr>
          <a:xfrm>
            <a:off x="152400" y="993004"/>
            <a:ext cx="8458200" cy="5636396"/>
          </a:xfrm>
        </p:spPr>
        <p:txBody>
          <a:bodyPr>
            <a:normAutofit/>
          </a:bodyPr>
          <a:lstStyle/>
          <a:p>
            <a:r>
              <a:rPr lang="en-US" dirty="0"/>
              <a:t>A human factor works both ways: to strengthen and support nuclear security or contribute to nuclear security related incidents as well as system malfunctions</a:t>
            </a:r>
          </a:p>
          <a:p>
            <a:r>
              <a:rPr lang="en-US" dirty="0"/>
              <a:t>The latter includes:</a:t>
            </a:r>
          </a:p>
          <a:p>
            <a:pPr lvl="1"/>
            <a:r>
              <a:rPr lang="en-US" dirty="0"/>
              <a:t>Deliberate and malicious acts</a:t>
            </a:r>
          </a:p>
          <a:p>
            <a:pPr lvl="1"/>
            <a:r>
              <a:rPr lang="en-US" dirty="0"/>
              <a:t>Unintentional inadvertent personnel errors</a:t>
            </a:r>
          </a:p>
          <a:p>
            <a:pPr lvl="1"/>
            <a:r>
              <a:rPr lang="en-US" dirty="0"/>
              <a:t>Ergonomic issues (design and layout of software and hardware)</a:t>
            </a:r>
          </a:p>
          <a:p>
            <a:pPr lvl="1"/>
            <a:r>
              <a:rPr lang="en-US" dirty="0"/>
              <a:t>Inadequate organizational procedure and processes</a:t>
            </a:r>
          </a:p>
          <a:p>
            <a:pPr lvl="1"/>
            <a:r>
              <a:rPr lang="en-US" dirty="0"/>
              <a:t>Management miscalculations and failures</a:t>
            </a:r>
          </a:p>
          <a:p>
            <a:r>
              <a:rPr lang="en-US" dirty="0"/>
              <a:t>The human-machine interface is the part of a system through which personnel interact with the security regime to perform their functions and tasks including procedures, communication, alarms, and controls</a:t>
            </a:r>
          </a:p>
          <a:p>
            <a:r>
              <a:rPr lang="en-US" dirty="0"/>
              <a:t>How efficiently and professionally the workforce accomplishes this mission is contingent on the management and status of nuclear security culture</a:t>
            </a:r>
          </a:p>
        </p:txBody>
      </p:sp>
    </p:spTree>
    <p:extLst>
      <p:ext uri="{BB962C8B-B14F-4D97-AF65-F5344CB8AC3E}">
        <p14:creationId xmlns:p14="http://schemas.microsoft.com/office/powerpoint/2010/main" val="1187335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62" y="1486093"/>
            <a:ext cx="4827786" cy="333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5029886" y="1486093"/>
            <a:ext cx="3733800" cy="2954655"/>
          </a:xfrm>
          <a:prstGeom prst="rect">
            <a:avLst/>
          </a:prstGeom>
          <a:noFill/>
        </p:spPr>
        <p:txBody>
          <a:bodyPr wrap="square" rtlCol="0">
            <a:spAutoFit/>
          </a:bodyPr>
          <a:lstStyle/>
          <a:p>
            <a:endParaRPr kumimoji="1" lang="en-US" altLang="ja-JP" b="1" dirty="0">
              <a:latin typeface="Calibri" panose="020F0502020204030204" pitchFamily="34" charset="0"/>
            </a:endParaRPr>
          </a:p>
          <a:p>
            <a:r>
              <a:rPr kumimoji="1" lang="en-US" altLang="ja-JP" sz="4400" b="1" dirty="0">
                <a:latin typeface="Calibri" panose="020F0502020204030204" pitchFamily="34" charset="0"/>
              </a:rPr>
              <a:t>Thank you for your attention!</a:t>
            </a:r>
          </a:p>
          <a:p>
            <a:r>
              <a:rPr kumimoji="1" lang="en-US" altLang="ja-JP" sz="4400" b="1" dirty="0">
                <a:latin typeface="Calibri" panose="020F0502020204030204" pitchFamily="34" charset="0"/>
              </a:rPr>
              <a:t>Questions?</a:t>
            </a:r>
            <a:endParaRPr kumimoji="1" lang="ja-JP" altLang="en-US" sz="4400" b="1" dirty="0">
              <a:latin typeface="Calibri" panose="020F0502020204030204" pitchFamily="34" charset="0"/>
            </a:endParaRPr>
          </a:p>
        </p:txBody>
      </p:sp>
    </p:spTree>
    <p:extLst>
      <p:ext uri="{BB962C8B-B14F-4D97-AF65-F5344CB8AC3E}">
        <p14:creationId xmlns:p14="http://schemas.microsoft.com/office/powerpoint/2010/main" val="72985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71" y="266849"/>
            <a:ext cx="7811815" cy="701279"/>
          </a:xfrm>
        </p:spPr>
        <p:txBody>
          <a:bodyPr>
            <a:noAutofit/>
          </a:bodyPr>
          <a:lstStyle/>
          <a:p>
            <a:r>
              <a:rPr lang="en-US" dirty="0">
                <a:cs typeface="Times New Roman" panose="02020603050405020304" pitchFamily="18" charset="0"/>
              </a:rPr>
              <a:t>Loss of Control of Radioactive Sources and Possible Consequences </a:t>
            </a:r>
          </a:p>
        </p:txBody>
      </p:sp>
      <p:pic>
        <p:nvPicPr>
          <p:cNvPr id="1027" name="Picture 1"/>
          <p:cNvPicPr>
            <a:picLocks noChangeAspect="1" noChangeArrowheads="1"/>
          </p:cNvPicPr>
          <p:nvPr/>
        </p:nvPicPr>
        <p:blipFill>
          <a:blip r:embed="rId2">
            <a:extLst>
              <a:ext uri="{28A0092B-C50C-407E-A947-70E740481C1C}">
                <a14:useLocalDpi xmlns:a14="http://schemas.microsoft.com/office/drawing/2010/main" val="0"/>
              </a:ext>
            </a:extLst>
          </a:blip>
          <a:srcRect l="31570" t="31624" r="25058" b="9686"/>
          <a:stretch>
            <a:fillRect/>
          </a:stretch>
        </p:blipFill>
        <p:spPr bwMode="auto">
          <a:xfrm>
            <a:off x="479196" y="867459"/>
            <a:ext cx="8332716" cy="507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39423" y="6107795"/>
            <a:ext cx="6804212" cy="750205"/>
          </a:xfrm>
          <a:prstGeom prst="rect">
            <a:avLst/>
          </a:prstGeom>
          <a:noFill/>
        </p:spPr>
        <p:txBody>
          <a:bodyPr wrap="square" rtlCol="0">
            <a:spAutoFit/>
          </a:bodyPr>
          <a:lstStyle/>
          <a:p>
            <a:pPr marL="128588" indent="-128588">
              <a:buFont typeface="Arial" panose="020B0604020202020204" pitchFamily="34" charset="0"/>
              <a:buChar char="•"/>
            </a:pPr>
            <a:r>
              <a:rPr lang="en-US" sz="900" dirty="0"/>
              <a:t>This chart illustrates how unintentional (inadvertent) and intentional loss of control may lead to serious consequences</a:t>
            </a:r>
          </a:p>
          <a:p>
            <a:pPr marL="128588" indent="-128588">
              <a:buFont typeface="Arial" panose="020B0604020202020204" pitchFamily="34" charset="0"/>
              <a:buChar char="•"/>
            </a:pPr>
            <a:r>
              <a:rPr lang="en-US" sz="900" dirty="0"/>
              <a:t>Based on IAEA, “Strengthening Control over Radioactive Sources in Authorized Source use and Regaining Control over Orphan Sources”, IAEA-TECDOC-1388, February 2004, pg.9.</a:t>
            </a:r>
          </a:p>
          <a:p>
            <a:endParaRPr lang="en-US" sz="750" dirty="0"/>
          </a:p>
        </p:txBody>
      </p:sp>
      <p:sp>
        <p:nvSpPr>
          <p:cNvPr id="3" name="TextBox 2">
            <a:extLst>
              <a:ext uri="{FF2B5EF4-FFF2-40B4-BE49-F238E27FC236}">
                <a16:creationId xmlns:a16="http://schemas.microsoft.com/office/drawing/2014/main" id="{601FBEB4-15E5-4343-85A5-2CCFA0B6A1DC}"/>
              </a:ext>
            </a:extLst>
          </p:cNvPr>
          <p:cNvSpPr txBox="1"/>
          <p:nvPr/>
        </p:nvSpPr>
        <p:spPr>
          <a:xfrm>
            <a:off x="3276600" y="1102272"/>
            <a:ext cx="1504308" cy="196208"/>
          </a:xfrm>
          <a:prstGeom prst="rect">
            <a:avLst/>
          </a:prstGeom>
          <a:solidFill>
            <a:schemeClr val="accent1">
              <a:lumMod val="20000"/>
              <a:lumOff val="80000"/>
            </a:schemeClr>
          </a:solidFill>
        </p:spPr>
        <p:txBody>
          <a:bodyPr wrap="square" rtlCol="0">
            <a:spAutoFit/>
          </a:bodyPr>
          <a:lstStyle/>
          <a:p>
            <a:r>
              <a:rPr lang="en-US" sz="675" u="sng" dirty="0"/>
              <a:t>Unintentional (Inadvertent)</a:t>
            </a:r>
          </a:p>
        </p:txBody>
      </p:sp>
    </p:spTree>
    <p:extLst>
      <p:ext uri="{BB962C8B-B14F-4D97-AF65-F5344CB8AC3E}">
        <p14:creationId xmlns:p14="http://schemas.microsoft.com/office/powerpoint/2010/main" val="275860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30AB-C5A1-E148-B192-16EEB5095C42}"/>
              </a:ext>
            </a:extLst>
          </p:cNvPr>
          <p:cNvSpPr>
            <a:spLocks noGrp="1"/>
          </p:cNvSpPr>
          <p:nvPr>
            <p:ph type="title"/>
          </p:nvPr>
        </p:nvSpPr>
        <p:spPr/>
        <p:txBody>
          <a:bodyPr>
            <a:normAutofit/>
          </a:bodyPr>
          <a:lstStyle/>
          <a:p>
            <a:r>
              <a:rPr lang="en-US" dirty="0"/>
              <a:t>The Case of an Orphan Source and Radiological Event in Goiania, Brazil (1985)</a:t>
            </a:r>
          </a:p>
        </p:txBody>
      </p:sp>
      <p:sp>
        <p:nvSpPr>
          <p:cNvPr id="3" name="Content Placeholder 2">
            <a:extLst>
              <a:ext uri="{FF2B5EF4-FFF2-40B4-BE49-F238E27FC236}">
                <a16:creationId xmlns:a16="http://schemas.microsoft.com/office/drawing/2014/main" id="{EFF9A240-7326-B24F-94B1-C40B76691BC7}"/>
              </a:ext>
            </a:extLst>
          </p:cNvPr>
          <p:cNvSpPr>
            <a:spLocks noGrp="1"/>
          </p:cNvSpPr>
          <p:nvPr>
            <p:ph sz="half" idx="1"/>
          </p:nvPr>
        </p:nvSpPr>
        <p:spPr/>
        <p:txBody>
          <a:bodyPr>
            <a:normAutofit fontScale="70000" lnSpcReduction="20000"/>
          </a:bodyPr>
          <a:lstStyle/>
          <a:p>
            <a:r>
              <a:rPr lang="en-US" dirty="0"/>
              <a:t>A private radiotherapy institute moved to new premises leaving in place a caesium-137 teletherapy unit without notifying the licensing authorities</a:t>
            </a:r>
          </a:p>
          <a:p>
            <a:r>
              <a:rPr lang="en-US" dirty="0"/>
              <a:t>Two persons removed the source assembly and </a:t>
            </a:r>
            <a:r>
              <a:rPr lang="en-US" dirty="0">
                <a:solidFill>
                  <a:srgbClr val="FF0000"/>
                </a:solidFill>
              </a:rPr>
              <a:t>ruptured the capsule</a:t>
            </a:r>
          </a:p>
          <a:p>
            <a:r>
              <a:rPr lang="en-US" dirty="0"/>
              <a:t>The </a:t>
            </a:r>
            <a:r>
              <a:rPr lang="en-US" dirty="0" err="1">
                <a:solidFill>
                  <a:srgbClr val="FF0000"/>
                </a:solidFill>
              </a:rPr>
              <a:t>caesium</a:t>
            </a:r>
            <a:r>
              <a:rPr lang="en-US" dirty="0">
                <a:solidFill>
                  <a:srgbClr val="FF0000"/>
                </a:solidFill>
              </a:rPr>
              <a:t> chloride salt </a:t>
            </a:r>
            <a:r>
              <a:rPr lang="en-US" dirty="0"/>
              <a:t>spread throughout the city of Goiania</a:t>
            </a:r>
          </a:p>
          <a:p>
            <a:r>
              <a:rPr lang="en-US" dirty="0"/>
              <a:t>Impact on Goiania City:</a:t>
            </a:r>
          </a:p>
          <a:p>
            <a:pPr lvl="1"/>
            <a:r>
              <a:rPr lang="en-US" dirty="0"/>
              <a:t>260 persons contaminated including 124 with internal and/or external contamination</a:t>
            </a:r>
          </a:p>
          <a:p>
            <a:pPr lvl="1"/>
            <a:r>
              <a:rPr lang="en-US" dirty="0"/>
              <a:t>4 persons died within four weeks</a:t>
            </a:r>
          </a:p>
          <a:p>
            <a:pPr lvl="1"/>
            <a:r>
              <a:rPr lang="en-US" dirty="0"/>
              <a:t>About 125,000 persons monitored until February 1988 over an area of 67km</a:t>
            </a:r>
            <a:r>
              <a:rPr lang="en-US" baseline="30000" dirty="0"/>
              <a:t>2</a:t>
            </a:r>
          </a:p>
          <a:p>
            <a:pPr lvl="1"/>
            <a:r>
              <a:rPr lang="en-US" dirty="0"/>
              <a:t>4 hospitals, 42 residences, numerous public buses and private cars heavily contaminated</a:t>
            </a:r>
          </a:p>
        </p:txBody>
      </p:sp>
      <p:sp>
        <p:nvSpPr>
          <p:cNvPr id="4" name="Content Placeholder 3">
            <a:extLst>
              <a:ext uri="{FF2B5EF4-FFF2-40B4-BE49-F238E27FC236}">
                <a16:creationId xmlns:a16="http://schemas.microsoft.com/office/drawing/2014/main" id="{8B1326D2-E769-2D45-8FF4-10E5E9C8898B}"/>
              </a:ext>
            </a:extLst>
          </p:cNvPr>
          <p:cNvSpPr>
            <a:spLocks noGrp="1"/>
          </p:cNvSpPr>
          <p:nvPr>
            <p:ph sz="half" idx="2"/>
          </p:nvPr>
        </p:nvSpPr>
        <p:spPr/>
        <p:txBody>
          <a:bodyPr>
            <a:normAutofit fontScale="70000" lnSpcReduction="20000"/>
          </a:bodyPr>
          <a:lstStyle/>
          <a:p>
            <a:r>
              <a:rPr lang="en-US" dirty="0"/>
              <a:t>Over 3500m</a:t>
            </a:r>
            <a:r>
              <a:rPr lang="en-US" baseline="30000" dirty="0"/>
              <a:t>3</a:t>
            </a:r>
            <a:r>
              <a:rPr lang="en-US" dirty="0"/>
              <a:t> of accumulated radioactive waste</a:t>
            </a:r>
          </a:p>
          <a:p>
            <a:r>
              <a:rPr lang="en-US" dirty="0"/>
              <a:t>Long-term consequences for the economy, employment, and living standard</a:t>
            </a:r>
          </a:p>
          <a:p>
            <a:r>
              <a:rPr lang="en-US" dirty="0"/>
              <a:t>Long lasting severe psychological trauma and national stigma</a:t>
            </a:r>
          </a:p>
        </p:txBody>
      </p:sp>
      <p:sp>
        <p:nvSpPr>
          <p:cNvPr id="5" name="TextBox 4">
            <a:extLst>
              <a:ext uri="{FF2B5EF4-FFF2-40B4-BE49-F238E27FC236}">
                <a16:creationId xmlns:a16="http://schemas.microsoft.com/office/drawing/2014/main" id="{E7457E4C-9034-5D42-A4E4-C2D64C7DD31D}"/>
              </a:ext>
            </a:extLst>
          </p:cNvPr>
          <p:cNvSpPr txBox="1"/>
          <p:nvPr/>
        </p:nvSpPr>
        <p:spPr>
          <a:xfrm>
            <a:off x="348366" y="6303962"/>
            <a:ext cx="8541634" cy="369332"/>
          </a:xfrm>
          <a:prstGeom prst="rect">
            <a:avLst/>
          </a:prstGeom>
          <a:solidFill>
            <a:schemeClr val="bg1"/>
          </a:solidFill>
          <a:ln>
            <a:solidFill>
              <a:schemeClr val="tx1"/>
            </a:solidFill>
          </a:ln>
        </p:spPr>
        <p:txBody>
          <a:bodyPr wrap="none" rtlCol="0">
            <a:spAutoFit/>
          </a:bodyPr>
          <a:lstStyle/>
          <a:p>
            <a:r>
              <a:rPr lang="en-US" sz="1800" dirty="0">
                <a:ln>
                  <a:solidFill>
                    <a:schemeClr val="tx1"/>
                  </a:solidFill>
                </a:ln>
              </a:rPr>
              <a:t>Is the event in Goiania a result of oversight, complacency, negligence, or…?</a:t>
            </a:r>
          </a:p>
        </p:txBody>
      </p:sp>
    </p:spTree>
    <p:extLst>
      <p:ext uri="{BB962C8B-B14F-4D97-AF65-F5344CB8AC3E}">
        <p14:creationId xmlns:p14="http://schemas.microsoft.com/office/powerpoint/2010/main" val="66971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588" y="0"/>
            <a:ext cx="8482012" cy="935038"/>
          </a:xfrm>
        </p:spPr>
        <p:txBody>
          <a:bodyPr/>
          <a:lstStyle/>
          <a:p>
            <a:r>
              <a:rPr lang="en-US" dirty="0"/>
              <a:t>                  </a:t>
            </a:r>
            <a:r>
              <a:rPr lang="en-US" dirty="0" err="1"/>
              <a:t>Pelindaba</a:t>
            </a:r>
            <a:r>
              <a:rPr lang="en-US" dirty="0"/>
              <a:t> Break-In, South Africa</a:t>
            </a:r>
          </a:p>
        </p:txBody>
      </p:sp>
      <p:sp>
        <p:nvSpPr>
          <p:cNvPr id="2" name="Slide Number Placeholder 1"/>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19275-B674-F946-AE83-77A2758653C5}" type="slidenum">
              <a:rPr lang="en-US" smtClean="0"/>
              <a:pPr/>
              <a:t>7</a:t>
            </a:fld>
            <a:endParaRPr lang="en-GB" dirty="0"/>
          </a:p>
        </p:txBody>
      </p:sp>
      <p:pic>
        <p:nvPicPr>
          <p:cNvPr id="7" name="Picture Placeholder 6" descr="South_Africa-Pelindaba01.jpg"/>
          <p:cNvPicPr>
            <a:picLocks noGrp="1" noChangeAspect="1"/>
          </p:cNvPicPr>
          <p:nvPr>
            <p:ph sz="quarter" idx="1"/>
          </p:nvPr>
        </p:nvPicPr>
        <p:blipFill>
          <a:blip r:embed="rId2"/>
          <a:stretch>
            <a:fillRect/>
          </a:stretch>
        </p:blipFill>
        <p:spPr>
          <a:xfrm>
            <a:off x="410400" y="1485900"/>
            <a:ext cx="8323200" cy="3886200"/>
          </a:xfrm>
          <a:effectLst>
            <a:outerShdw blurRad="190500" algn="tl" rotWithShape="0">
              <a:srgbClr val="000000">
                <a:alpha val="70000"/>
              </a:srgbClr>
            </a:outerShdw>
          </a:effectLst>
        </p:spPr>
      </p:pic>
      <p:sp>
        <p:nvSpPr>
          <p:cNvPr id="27651" name="Text Placeholder 5"/>
          <p:cNvSpPr>
            <a:spLocks noGrp="1"/>
          </p:cNvSpPr>
          <p:nvPr>
            <p:ph type="body" sz="half" idx="4294967295"/>
          </p:nvPr>
        </p:nvSpPr>
        <p:spPr>
          <a:xfrm>
            <a:off x="1320838" y="5591890"/>
            <a:ext cx="6603962" cy="840414"/>
          </a:xfrm>
        </p:spPr>
        <p:txBody>
          <a:bodyPr/>
          <a:lstStyle/>
          <a:p>
            <a:pPr marL="0" indent="0" algn="ctr">
              <a:buNone/>
            </a:pPr>
            <a:r>
              <a:rPr lang="en-US" altLang="en-US" sz="1500" dirty="0" err="1">
                <a:ea typeface="ＭＳ Ｐゴシック" pitchFamily="34" charset="-128"/>
              </a:rPr>
              <a:t>Pelindaba</a:t>
            </a:r>
            <a:r>
              <a:rPr lang="en-US" altLang="en-US" sz="1500" dirty="0">
                <a:ea typeface="ＭＳ Ｐゴシック" pitchFamily="34" charset="-128"/>
              </a:rPr>
              <a:t> nuclear facility, 18 miles west of Pretoria, the capital of South Africa</a:t>
            </a:r>
          </a:p>
        </p:txBody>
      </p:sp>
    </p:spTree>
    <p:extLst>
      <p:ext uri="{BB962C8B-B14F-4D97-AF65-F5344CB8AC3E}">
        <p14:creationId xmlns:p14="http://schemas.microsoft.com/office/powerpoint/2010/main" val="32116900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152400" y="136526"/>
            <a:ext cx="8458200" cy="838265"/>
          </a:xfrm>
        </p:spPr>
        <p:txBody>
          <a:bodyPr>
            <a:normAutofit/>
          </a:bodyPr>
          <a:lstStyle/>
          <a:p>
            <a:pPr eaLnBrk="1" hangingPunct="1"/>
            <a:r>
              <a:rPr lang="en-US" altLang="en-US" dirty="0">
                <a:ea typeface="ＭＳ Ｐゴシック" pitchFamily="34" charset="-128"/>
              </a:rPr>
              <a:t>                              </a:t>
            </a:r>
            <a:r>
              <a:rPr lang="en-US" altLang="en-US" dirty="0" err="1">
                <a:ea typeface="ＭＳ Ｐゴシック" pitchFamily="34" charset="-128"/>
              </a:rPr>
              <a:t>Pelindaba</a:t>
            </a:r>
            <a:r>
              <a:rPr lang="en-US" altLang="en-US" dirty="0">
                <a:ea typeface="ＭＳ Ｐゴシック" pitchFamily="34" charset="-128"/>
              </a:rPr>
              <a:t> Break-In</a:t>
            </a:r>
          </a:p>
        </p:txBody>
      </p:sp>
      <p:sp>
        <p:nvSpPr>
          <p:cNvPr id="5" name="Content Placeholder 4"/>
          <p:cNvSpPr>
            <a:spLocks noGrp="1"/>
          </p:cNvSpPr>
          <p:nvPr>
            <p:ph idx="1"/>
          </p:nvPr>
        </p:nvSpPr>
        <p:spPr>
          <a:xfrm>
            <a:off x="304800" y="1143001"/>
            <a:ext cx="8462319" cy="5578474"/>
          </a:xfrm>
        </p:spPr>
        <p:txBody>
          <a:bodyPr rtlCol="0">
            <a:normAutofit fontScale="62500" lnSpcReduction="20000"/>
          </a:bodyPr>
          <a:lstStyle/>
          <a:p>
            <a:pPr>
              <a:spcBef>
                <a:spcPts val="450"/>
              </a:spcBef>
              <a:spcAft>
                <a:spcPts val="450"/>
              </a:spcAft>
              <a:defRPr/>
            </a:pPr>
            <a:r>
              <a:rPr lang="en-US" sz="3750" dirty="0"/>
              <a:t>In November 2007, a group of armed men broke into the </a:t>
            </a:r>
            <a:r>
              <a:rPr lang="en-US" sz="3750" dirty="0" err="1"/>
              <a:t>Pelindaba</a:t>
            </a:r>
            <a:r>
              <a:rPr lang="en-US" sz="3750" dirty="0"/>
              <a:t> Nuclear Facility, a site at which hundreds of kilograms of weapons-grade uranium are stored – enough for 25 bombs. </a:t>
            </a:r>
          </a:p>
          <a:p>
            <a:pPr>
              <a:spcBef>
                <a:spcPts val="450"/>
              </a:spcBef>
              <a:spcAft>
                <a:spcPts val="450"/>
              </a:spcAft>
              <a:defRPr/>
            </a:pPr>
            <a:r>
              <a:rPr lang="en-US" sz="3750" dirty="0"/>
              <a:t>Perpetrators deactivated several layers of security, including a 10,000-volt electrical fence, suggesting insider knowledge of the system. Though their images were captured on closed-circuit television, </a:t>
            </a:r>
            <a:r>
              <a:rPr lang="en-US" sz="3750" dirty="0">
                <a:solidFill>
                  <a:srgbClr val="FF0000"/>
                </a:solidFill>
              </a:rPr>
              <a:t>they were not detected by security officers </a:t>
            </a:r>
            <a:r>
              <a:rPr lang="en-US" sz="3750" dirty="0"/>
              <a:t>because no one was monitoring the cameras at the time. </a:t>
            </a:r>
          </a:p>
          <a:p>
            <a:pPr>
              <a:spcBef>
                <a:spcPts val="450"/>
              </a:spcBef>
              <a:spcAft>
                <a:spcPts val="450"/>
              </a:spcAft>
              <a:defRPr/>
            </a:pPr>
            <a:r>
              <a:rPr lang="en-US" sz="3750" dirty="0"/>
              <a:t>The intruders broke into the emergency control center in the middle of the facility. After running into an off-duty emergency services officer who was there by chance, the intruders had to retreat, leaving the facility via the same route used for their entry. They were never apprehended.</a:t>
            </a:r>
          </a:p>
          <a:p>
            <a:pPr>
              <a:spcBef>
                <a:spcPts val="450"/>
              </a:spcBef>
              <a:spcAft>
                <a:spcPts val="450"/>
              </a:spcAft>
              <a:defRPr/>
            </a:pPr>
            <a:r>
              <a:rPr lang="en-US" sz="3750" dirty="0"/>
              <a:t>This dangerous lapse in security at the nation’s most sensitive nuclear facility did not stem from inadequate physical protection equipment, but rather </a:t>
            </a:r>
            <a:r>
              <a:rPr lang="en-US" sz="3750" dirty="0">
                <a:solidFill>
                  <a:srgbClr val="FF0000"/>
                </a:solidFill>
              </a:rPr>
              <a:t>a breakdown of the human factor </a:t>
            </a:r>
            <a:r>
              <a:rPr lang="en-US" sz="3750" dirty="0"/>
              <a:t>within the security force and beyond and </a:t>
            </a:r>
            <a:r>
              <a:rPr lang="en-US" sz="3750" i="1" dirty="0">
                <a:solidFill>
                  <a:srgbClr val="FF0000"/>
                </a:solidFill>
              </a:rPr>
              <a:t>deficient security culture</a:t>
            </a:r>
            <a:r>
              <a:rPr lang="en-US" sz="3750" dirty="0">
                <a:solidFill>
                  <a:srgbClr val="FF0000"/>
                </a:solidFill>
              </a:rPr>
              <a:t>.</a:t>
            </a:r>
          </a:p>
          <a:p>
            <a:pPr>
              <a:defRPr/>
            </a:pPr>
            <a:endParaRPr lang="en-US" dirty="0"/>
          </a:p>
        </p:txBody>
      </p:sp>
      <p:sp>
        <p:nvSpPr>
          <p:cNvPr id="2" name="Slide Number Placeholder 1"/>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719275-B674-F946-AE83-77A2758653C5}" type="slidenum">
              <a:rPr lang="en-US" smtClean="0"/>
              <a:pPr/>
              <a:t>8</a:t>
            </a:fld>
            <a:endParaRPr lang="en-GB" dirty="0"/>
          </a:p>
        </p:txBody>
      </p:sp>
    </p:spTree>
    <p:extLst>
      <p:ext uri="{BB962C8B-B14F-4D97-AF65-F5344CB8AC3E}">
        <p14:creationId xmlns:p14="http://schemas.microsoft.com/office/powerpoint/2010/main" val="6425603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18CAD0D-BABD-D44A-97E5-FDE98854B843}"/>
              </a:ext>
            </a:extLst>
          </p:cNvPr>
          <p:cNvSpPr>
            <a:spLocks noGrp="1" noChangeArrowheads="1"/>
          </p:cNvSpPr>
          <p:nvPr>
            <p:ph type="title"/>
          </p:nvPr>
        </p:nvSpPr>
        <p:spPr>
          <a:xfrm>
            <a:off x="508000" y="518583"/>
            <a:ext cx="7886700" cy="994172"/>
          </a:xfrm>
        </p:spPr>
        <p:txBody>
          <a:bodyPr>
            <a:normAutofit/>
          </a:bodyPr>
          <a:lstStyle/>
          <a:p>
            <a:pPr eaLnBrk="1" hangingPunct="1"/>
            <a:r>
              <a:rPr lang="en-US" altLang="en-US" sz="2400" dirty="0">
                <a:ea typeface="ＭＳ Ｐゴシック" panose="020B0600070205080204" pitchFamily="34" charset="-128"/>
              </a:rPr>
              <a:t>      Complacency as a Root Cause of Weak Security Culture</a:t>
            </a:r>
          </a:p>
        </p:txBody>
      </p:sp>
      <p:graphicFrame>
        <p:nvGraphicFramePr>
          <p:cNvPr id="4" name="Diagram 3">
            <a:extLst>
              <a:ext uri="{FF2B5EF4-FFF2-40B4-BE49-F238E27FC236}">
                <a16:creationId xmlns:a16="http://schemas.microsoft.com/office/drawing/2014/main" id="{549C6093-5AF4-3542-B9A8-E24E625FBAA5}"/>
              </a:ext>
            </a:extLst>
          </p:cNvPr>
          <p:cNvGraphicFramePr/>
          <p:nvPr>
            <p:extLst>
              <p:ext uri="{D42A27DB-BD31-4B8C-83A1-F6EECF244321}">
                <p14:modId xmlns:p14="http://schemas.microsoft.com/office/powerpoint/2010/main" val="1917131025"/>
              </p:ext>
            </p:extLst>
          </p:nvPr>
        </p:nvGraphicFramePr>
        <p:xfrm>
          <a:off x="533400" y="1543050"/>
          <a:ext cx="8153400" cy="493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166876"/>
      </p:ext>
    </p:extLst>
  </p:cSld>
  <p:clrMapOvr>
    <a:masterClrMapping/>
  </p:clrMapOvr>
</p:sld>
</file>

<file path=ppt/theme/theme1.xml><?xml version="1.0" encoding="utf-8"?>
<a:theme xmlns:a="http://schemas.openxmlformats.org/drawingml/2006/main" name="1_new CIT">
  <a:themeElements>
    <a:clrScheme name="1_new CI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1_new CIT">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new CI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new CI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new CI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new CI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new CI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new CI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new CI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new CI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3756</Words>
  <Application>Microsoft Macintosh PowerPoint</Application>
  <PresentationFormat>On-screen Show (4:3)</PresentationFormat>
  <Paragraphs>392</Paragraphs>
  <Slides>40</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Gill Sans</vt:lpstr>
      <vt:lpstr>Lucida Grande</vt:lpstr>
      <vt:lpstr>Times New Roman</vt:lpstr>
      <vt:lpstr>Tw Cen MT</vt:lpstr>
      <vt:lpstr>Wingdings</vt:lpstr>
      <vt:lpstr>1_new CIT</vt:lpstr>
      <vt:lpstr>Human Factor in Nuclear Security  Dr. Igor Khripunov Nonresident Fellow Stimson Center USA   at the Annual Meeting of the International Nuclear Security Education Network  13-18 July, 2020, Vienna, Austria  </vt:lpstr>
      <vt:lpstr>Summary </vt:lpstr>
      <vt:lpstr>      Human Factor as a Supporting and Enhancing Element</vt:lpstr>
      <vt:lpstr>           Human Factor as an Asset and Liability</vt:lpstr>
      <vt:lpstr>Loss of Control of Radioactive Sources and Possible Consequences </vt:lpstr>
      <vt:lpstr>The Case of an Orphan Source and Radiological Event in Goiania, Brazil (1985)</vt:lpstr>
      <vt:lpstr>                  Pelindaba Break-In, South Africa</vt:lpstr>
      <vt:lpstr>                              Pelindaba Break-In</vt:lpstr>
      <vt:lpstr>      Complacency as a Root Cause of Weak Security Culture</vt:lpstr>
      <vt:lpstr>         Safety Culture and Security Culture: Shared Objectives </vt:lpstr>
      <vt:lpstr>PowerPoint Presentation</vt:lpstr>
      <vt:lpstr>                     Avoiding “Security Fukushima”</vt:lpstr>
      <vt:lpstr>                             Nuclear Security Concerns</vt:lpstr>
      <vt:lpstr>Scenarios of Nuclear and Other Radiological Events</vt:lpstr>
      <vt:lpstr>              The Human Factor: Asset or Liability?</vt:lpstr>
      <vt:lpstr>          Human Factor and Security Technologies</vt:lpstr>
      <vt:lpstr>     Challenge of Unforeseen Circumstances and the Role of Culture</vt:lpstr>
      <vt:lpstr>                     Human Factor and Automation</vt:lpstr>
      <vt:lpstr>Diverse Attitudes Towards Security:  From Negative to Positive</vt:lpstr>
      <vt:lpstr>Diverse Attitudes Toward Security:  From Negative to Positive</vt:lpstr>
      <vt:lpstr>Diverse Attitudes Towards Security:  From Negative to Positive</vt:lpstr>
      <vt:lpstr>Diverse Attitudes Towards Security: From Negative to Positive</vt:lpstr>
      <vt:lpstr>Diverse Attitudes Towards Security: From Negative to Positive</vt:lpstr>
      <vt:lpstr>Diverse Attitudes Towards Security: From Negative to Positive</vt:lpstr>
      <vt:lpstr>Diverse Attitude Toward Security: From Negative to Positive</vt:lpstr>
      <vt:lpstr>Security Culture as a Subset of Organizational Culture</vt:lpstr>
      <vt:lpstr>PowerPoint Presentation</vt:lpstr>
      <vt:lpstr>                         Addressing Human Fallibility</vt:lpstr>
      <vt:lpstr>                         Addressing Human Fallibility</vt:lpstr>
      <vt:lpstr>                      Sources of At-Risk Behavior</vt:lpstr>
      <vt:lpstr>                    Sources of At-Risk Behavior</vt:lpstr>
      <vt:lpstr>      Performance Modes and Security Culture</vt:lpstr>
      <vt:lpstr>TEAM Model: Training, Education, Awareness, Motivation, Culture</vt:lpstr>
      <vt:lpstr>                      Nuclear Security Culture: Where Are We Now?</vt:lpstr>
      <vt:lpstr>                              Nuclear Security Culture: Where Are We Now?</vt:lpstr>
      <vt:lpstr>     NSC as a Cross-Cutting Element of Nuclear Security Culture   </vt:lpstr>
      <vt:lpstr>NSC as a Cross-Cutting Element Nuclear Security Culture</vt:lpstr>
      <vt:lpstr>            Nuclear Security Culture: Global Outreach </vt:lpstr>
      <vt:lpstr>          Culture and Security: A Vision from the Past</vt:lpstr>
      <vt:lpstr>PowerPoint Presentation</vt:lpstr>
    </vt:vector>
  </TitlesOfParts>
  <Manager>sga</Manager>
  <Company>CITS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all ITT Deemed</dc:title>
  <dc:subject>ppt for 4th Academy</dc:subject>
  <dc:creator>sga</dc:creator>
  <cp:lastModifiedBy>Sidik Permana</cp:lastModifiedBy>
  <cp:revision>626</cp:revision>
  <cp:lastPrinted>2020-07-07T23:44:43Z</cp:lastPrinted>
  <dcterms:created xsi:type="dcterms:W3CDTF">2002-05-10T02:55:46Z</dcterms:created>
  <dcterms:modified xsi:type="dcterms:W3CDTF">2022-11-16T14:01:27Z</dcterms:modified>
</cp:coreProperties>
</file>