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459" r:id="rId3"/>
    <p:sldId id="566" r:id="rId4"/>
    <p:sldId id="565" r:id="rId5"/>
    <p:sldId id="564" r:id="rId6"/>
    <p:sldId id="563" r:id="rId7"/>
    <p:sldId id="567" r:id="rId8"/>
    <p:sldId id="513" r:id="rId9"/>
    <p:sldId id="586" r:id="rId10"/>
    <p:sldId id="562" r:id="rId11"/>
    <p:sldId id="568" r:id="rId12"/>
    <p:sldId id="569" r:id="rId13"/>
    <p:sldId id="570" r:id="rId14"/>
    <p:sldId id="571" r:id="rId15"/>
    <p:sldId id="572" r:id="rId16"/>
    <p:sldId id="573" r:id="rId17"/>
    <p:sldId id="574" r:id="rId18"/>
    <p:sldId id="575" r:id="rId19"/>
    <p:sldId id="585" r:id="rId20"/>
    <p:sldId id="587" r:id="rId21"/>
    <p:sldId id="588" r:id="rId22"/>
    <p:sldId id="578" r:id="rId23"/>
    <p:sldId id="577" r:id="rId24"/>
    <p:sldId id="579" r:id="rId25"/>
    <p:sldId id="580" r:id="rId26"/>
    <p:sldId id="581" r:id="rId27"/>
    <p:sldId id="582" r:id="rId28"/>
    <p:sldId id="583" r:id="rId29"/>
    <p:sldId id="584" r:id="rId30"/>
    <p:sldId id="590" r:id="rId31"/>
    <p:sldId id="589" r:id="rId32"/>
    <p:sldId id="591" r:id="rId33"/>
    <p:sldId id="487" r:id="rId34"/>
  </p:sldIdLst>
  <p:sldSz cx="9144000" cy="5143500" type="screen16x9"/>
  <p:notesSz cx="7315200" cy="12344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7" autoAdjust="0"/>
    <p:restoredTop sz="88289" autoAdjust="0"/>
  </p:normalViewPr>
  <p:slideViewPr>
    <p:cSldViewPr>
      <p:cViewPr varScale="1">
        <p:scale>
          <a:sx n="83" d="100"/>
          <a:sy n="83" d="100"/>
        </p:scale>
        <p:origin x="84" y="6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71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5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80" y="5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/>
          <a:lstStyle>
            <a:lvl1pPr algn="r">
              <a:defRPr sz="1600"/>
            </a:lvl1pPr>
          </a:lstStyle>
          <a:p>
            <a:fld id="{32836D55-C9C6-41FB-B0E7-05088DC87CF3}" type="datetimeFigureOut">
              <a:rPr lang="en-US" smtClean="0"/>
              <a:pPr/>
              <a:t>8/30/2022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5" y="11725960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 anchor="b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80" y="11725960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 anchor="b"/>
          <a:lstStyle>
            <a:lvl1pPr algn="r">
              <a:defRPr sz="1600"/>
            </a:lvl1pPr>
          </a:lstStyle>
          <a:p>
            <a:fld id="{94A01664-0125-4083-8587-AFF99C9973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/>
          <a:lstStyle>
            <a:lvl1pPr algn="l"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/>
          <a:lstStyle>
            <a:lvl1pPr algn="r">
              <a:defRPr sz="1600"/>
            </a:lvl1pPr>
          </a:lstStyle>
          <a:p>
            <a:pPr>
              <a:defRPr/>
            </a:pPr>
            <a:fld id="{7890D98F-6777-4E6F-ABF9-57B8519804F8}" type="datetimeFigureOut">
              <a:rPr lang="en-US"/>
              <a:pPr>
                <a:defRPr/>
              </a:pPr>
              <a:t>8/30/2022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55613" y="922338"/>
            <a:ext cx="8231188" cy="4629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0502" tIns="65253" rIns="130502" bIns="65253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3" y="5863591"/>
            <a:ext cx="5852159" cy="5554983"/>
          </a:xfrm>
          <a:prstGeom prst="rect">
            <a:avLst/>
          </a:prstGeom>
        </p:spPr>
        <p:txBody>
          <a:bodyPr vert="horz" lIns="130502" tIns="65253" rIns="130502" bIns="65253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11725038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 anchor="b"/>
          <a:lstStyle>
            <a:lvl1pPr algn="l"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11725038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 anchor="b"/>
          <a:lstStyle>
            <a:lvl1pPr algn="r">
              <a:defRPr sz="1600"/>
            </a:lvl1pPr>
          </a:lstStyle>
          <a:p>
            <a:pPr>
              <a:defRPr/>
            </a:pPr>
            <a:fld id="{09AF5637-508C-4270-9C07-7A6F74887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83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6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2022-11-15 | 40132 | +62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9E59A-8EC2-4DC5-999D-DAA8D02502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3048000" y="2857500"/>
            <a:ext cx="6096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2022-11-15 | 40132 | +62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B966E-8C2D-4BC1-8E0A-7B3027E9F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2022-11-15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DF35C-936D-46A5-8698-4D5B43DAAF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399" y="205980"/>
            <a:ext cx="2057401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1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2022-11-15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7D3F1-DC93-4A28-AD18-25E4200373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597821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2022-11-15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179C8-1349-4548-830D-DF332C660C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2022-11-15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76344D-F0A0-4571-8A46-68688683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2022-11-15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5F2195-D903-4C08-986A-275315ADD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2022-11-15 | 40132 | +62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82B95-DEC4-4DAB-B860-318CD0CDE3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2022-11-15 | 40132 | +62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2EDE7-420D-4568-80FC-2440922981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2022-11-15 | 40132 | +62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D2A85-AE74-436B-B7CE-78D8E73A9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2022-11-15 | 40132 | +62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0713E-C24A-4DA9-9E2B-69657B8B78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0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2022-11-15 | 40132 | +62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E43FF-E978-4C0D-9E32-2BB2C2A56A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362201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4767264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2022-11-15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3A9E59A-8EC2-4DC5-999D-DAA8D02502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2857500"/>
            <a:ext cx="228601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5281/zenodo.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ertic.org/media/assets/VI%202015/VI%20Chapter%204.pdf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orld-nuclear.org/information-library/country-profiles/others/emerging-nuclear-energy-countries.aspx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ritannica.com/dictionary/safety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uclear-power.com/nuclear-power/reactor-physics/nuclear-safety/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akademik.itb.ac.id/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hbr.org/2013/05/what-is-organizational-culture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ertic.org/media/assets/VI%202015/VI%20Chapter%204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hbr.org/2013/05/what-is-organizational-culture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RN6086</a:t>
            </a:r>
          </a:p>
        </p:txBody>
      </p:sp>
      <p:sp>
        <p:nvSpPr>
          <p:cNvPr id="205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2022-11-15 | 40132 | +62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E2BD2-9046-4A03-9863-E4C5FD7D6D94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2857500"/>
            <a:ext cx="9144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54" name="Title 1"/>
          <p:cNvSpPr>
            <a:spLocks noGrp="1"/>
          </p:cNvSpPr>
          <p:nvPr>
            <p:ph type="ctrTitle"/>
          </p:nvPr>
        </p:nvSpPr>
        <p:spPr>
          <a:xfrm>
            <a:off x="342900" y="514350"/>
            <a:ext cx="8458201" cy="1843088"/>
          </a:xfrm>
        </p:spPr>
        <p:txBody>
          <a:bodyPr/>
          <a:lstStyle/>
          <a:p>
            <a:pPr eaLnBrk="1" hangingPunct="1"/>
            <a:r>
              <a:rPr lang="en-US" err="1"/>
              <a:t>Budaya</a:t>
            </a:r>
            <a:r>
              <a:rPr lang="en-US"/>
              <a:t> </a:t>
            </a:r>
            <a:r>
              <a:rPr lang="en-US" err="1"/>
              <a:t>Organisasi</a:t>
            </a:r>
            <a:r>
              <a:rPr lang="en-US"/>
              <a:t> </a:t>
            </a:r>
            <a:r>
              <a:rPr lang="en-US" err="1"/>
              <a:t>untuk</a:t>
            </a:r>
            <a:r>
              <a:rPr lang="en-US"/>
              <a:t> Keselamatan, </a:t>
            </a:r>
            <a:r>
              <a:rPr lang="en-US" err="1"/>
              <a:t>Keamanan</a:t>
            </a:r>
            <a:r>
              <a:rPr lang="en-US"/>
              <a:t>, dan </a:t>
            </a:r>
            <a:r>
              <a:rPr lang="en-US" err="1"/>
              <a:t>Perlindungan</a:t>
            </a:r>
            <a:r>
              <a:rPr lang="en-US"/>
              <a:t> di Negara-negara Tenaga </a:t>
            </a:r>
            <a:r>
              <a:rPr lang="en-US" err="1"/>
              <a:t>Nuklir</a:t>
            </a:r>
            <a:r>
              <a:rPr lang="en-US"/>
              <a:t> </a:t>
            </a:r>
            <a:r>
              <a:rPr lang="en-US" err="1"/>
              <a:t>Baru</a:t>
            </a:r>
            <a:endParaRPr lang="en-US" sz="3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55" name="Subtitle 2"/>
          <p:cNvSpPr>
            <a:spLocks noGrp="1"/>
          </p:cNvSpPr>
          <p:nvPr>
            <p:ph type="subTitle" idx="1"/>
          </p:nvPr>
        </p:nvSpPr>
        <p:spPr>
          <a:xfrm>
            <a:off x="838202" y="2929000"/>
            <a:ext cx="7391398" cy="1066800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pt-BR" sz="1800">
                <a:solidFill>
                  <a:schemeClr val="bg1"/>
                </a:solidFill>
              </a:rPr>
              <a:t>Sidik Permana, Sparisoma Viridi</a:t>
            </a:r>
            <a:endParaRPr lang="pt-BR" sz="300" baseline="3000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400">
                <a:solidFill>
                  <a:schemeClr val="bg1"/>
                </a:solidFill>
              </a:rPr>
              <a:t>Nuclear Physics and Biophysics Research Division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400">
                <a:solidFill>
                  <a:schemeClr val="bg1"/>
                </a:solidFill>
              </a:rPr>
              <a:t>Department of Physics, </a:t>
            </a:r>
            <a:r>
              <a:rPr lang="en-US" sz="1400" err="1">
                <a:solidFill>
                  <a:schemeClr val="bg1"/>
                </a:solidFill>
              </a:rPr>
              <a:t>Institut</a:t>
            </a:r>
            <a:r>
              <a:rPr lang="en-US" sz="1400">
                <a:solidFill>
                  <a:schemeClr val="bg1"/>
                </a:solidFill>
              </a:rPr>
              <a:t> </a:t>
            </a:r>
            <a:r>
              <a:rPr lang="en-US" sz="1400" err="1">
                <a:solidFill>
                  <a:schemeClr val="bg1"/>
                </a:solidFill>
              </a:rPr>
              <a:t>Teknologi</a:t>
            </a:r>
            <a:r>
              <a:rPr lang="en-US" sz="1400">
                <a:solidFill>
                  <a:schemeClr val="bg1"/>
                </a:solidFill>
              </a:rPr>
              <a:t> Bandung, Bandung 40132, Indonesia</a:t>
            </a:r>
          </a:p>
          <a:p>
            <a:pPr algn="l" eaLnBrk="1" hangingPunct="1">
              <a:lnSpc>
                <a:spcPct val="80000"/>
              </a:lnSpc>
            </a:pPr>
            <a:endParaRPr lang="en-US" sz="100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100">
                <a:solidFill>
                  <a:schemeClr val="bg1"/>
                </a:solidFill>
              </a:rPr>
              <a:t>20220830-v5 | https://doi.org/10.5281/zenodo.</a:t>
            </a:r>
          </a:p>
        </p:txBody>
      </p:sp>
      <p:sp>
        <p:nvSpPr>
          <p:cNvPr id="8" name="Rectangle 7">
            <a:hlinkClick r:id="rId3"/>
          </p:cNvPr>
          <p:cNvSpPr/>
          <p:nvPr/>
        </p:nvSpPr>
        <p:spPr>
          <a:xfrm>
            <a:off x="1770190" y="3967100"/>
            <a:ext cx="2423160" cy="23812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107A93A-78E2-3EF9-1558-361EC686A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Bagaimana organisasi bekerja</a:t>
            </a:r>
            <a:endParaRPr lang="en-ID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CFE5C16-FD16-C03C-0B3D-981E08777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Budaya bersifat konsisten dan tercermin dari perilaku dalam organisasi.</a:t>
            </a:r>
          </a:p>
          <a:p>
            <a:r>
              <a:rPr lang="en-ID"/>
              <a:t>Kebiasaan yang berulang merupakan inti dari budaya dan tidak menekankan pada apa yang dirasa, dipikirkan, atau dipercaya orang.</a:t>
            </a:r>
          </a:p>
          <a:p>
            <a:r>
              <a:rPr lang="en-ID"/>
              <a:t>Budaya memusatkan perhatian kita pada kekuatan-kekuatan yang membentuk perilaku dalam organisasi.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4D968-90D4-D0D2-748D-C1B002E97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53A15-94A2-E142-E273-C52513BAC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2022-11-15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1A55E-9D2B-3356-CC13-90E0BD64B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748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F3BC1-8174-CDCF-30BE-CF6903ECF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Produk kompensasi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097BA-AEDD-E062-57C5-82074BCE2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Budaya dibentuk dengan kuat oleh insentif.</a:t>
            </a:r>
          </a:p>
          <a:p>
            <a:r>
              <a:rPr lang="en-US"/>
              <a:t>Perkiraan terbaik mengenai apa yang akan dilakukan orang adalah apa (insentif) yang mendorong mereka.</a:t>
            </a:r>
          </a:p>
          <a:p>
            <a:r>
              <a:rPr lang="en-US"/>
              <a:t>Insentif yang dimaksud memiliki arti luas, yang dapat berupa penghargaan secara moneter, non-moneter seperti status, pengakuan dan kenaikan pangkat, dan sanksi, yang diberikan pada anggota organisasi.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8AEEC-9BA0-9E9B-B33E-2C3BEED85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02ED-3B9E-699D-E27B-E984760D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2022-11-15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76A2B-1AFA-3D69-850B-73498A1BF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97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977E4-D14B-A994-D52A-35D899308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Deskripsi internal bersama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8EF2D-3B64-5D77-2A9A-533621D93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Budaya merupakan suatu proses memaknai dalam organisasi.</a:t>
            </a:r>
          </a:p>
          <a:p>
            <a:r>
              <a:rPr lang="en-US"/>
              <a:t>Memaknai merupakan suatu proses kolaboratif untuk menciptakan kesadaran dan pemahaman bersama dari perspektif berbeda dan minat beragam individu-individu.</a:t>
            </a:r>
          </a:p>
          <a:p>
            <a:r>
              <a:rPr lang="en-US"/>
              <a:t>Dengan demikian tujuan penting dari budaya adalah untuk membantu mengarahkan anggotanya pada “kenyataan” sebagai jalan yang memberikan dasar bagi penyelarasan tujuan dan tindakan bersama.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BB6F5-62C6-4F39-424E-D0E80C58A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1134B-E1D8-FFD2-A707-3685F0EDE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2022-11-15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41142-BE9C-EA34-F015-EF8E4D0E9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69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EF166-392E-4934-7461-B5A4FE85A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Perekat anggota organisasi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CE257-C306-B642-9188-3BF1DA65C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Budaya merupakan pembawa makna.</a:t>
            </a:r>
          </a:p>
          <a:p>
            <a:r>
              <a:rPr lang="en-US"/>
              <a:t>Budaya tidak lagi hanya memberikan cara pandangan bersama “apa”, akan tetapi juga “mengapa”.</a:t>
            </a:r>
          </a:p>
          <a:p>
            <a:r>
              <a:rPr lang="en-US"/>
              <a:t>Dalam cara pandang ini budaya adalah mengenai “kisah” di mana orang-orang dalam organisasi tertanamkan, dan nilai-nilai serta ritual yang memperkuat narasi tersebut.</a:t>
            </a:r>
          </a:p>
          <a:p>
            <a:r>
              <a:rPr lang="en-ID"/>
              <a:t>Perlu memperhatikan pentingnya simbol-simbol dan kebutuh-an untuk memahaminya, dalam rangka memahami budaya.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28865-F16E-53F9-B857-4C1DDC41A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DC8B7-BD59-1FCB-0489-16872354C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2022-11-15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6E558-2B6C-034A-DF3E-924E0D1DA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97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FDC16-4803-F33F-D6BC-4AF2AF7E0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Peradaban di tempat kerja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617F2-8861-6DB2-4705-AD01EAD89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Budaya merupakan suatu sistem kontrol sosial.</a:t>
            </a:r>
          </a:p>
          <a:p>
            <a:r>
              <a:rPr lang="en-US"/>
              <a:t>Penekanan di sini adalah pada peran budaya mempromosikan dan memperkuat pemikiran dan perilaku yang “benar”, dan menghukum pemikiran dan perilaku yang “salah”.</a:t>
            </a:r>
          </a:p>
          <a:p>
            <a:r>
              <a:rPr lang="en-US"/>
              <a:t>Terdapat gagasan “norma” perilaku yang harus dijunjung tinggi, dan terkait dengan sanksi sosial yang diberikan pada mereka yang tidak “berada pada garisnya”.</a:t>
            </a:r>
          </a:p>
          <a:p>
            <a:r>
              <a:rPr lang="en-US"/>
              <a:t>Di sini evolusi organisasi akan membentuk budaya.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29D55-6EC9-ECA2-9ED0-32EF122B0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A9541-549C-56AB-444D-16D40D0A0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2022-11-15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3CA40-ED87-93C9-7D09-1A67F6F5D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200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1D01E-4824-4B8A-F6D4-792D01983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Sistem kekebalan organisasi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A5F4E-13EE-F1BA-0F04-78C6DAAC3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Budaya merupakan suatu bentuk proteksi yang berevolusi dari tekanan situasional.</a:t>
            </a:r>
          </a:p>
          <a:p>
            <a:r>
              <a:rPr lang="en-US"/>
              <a:t>Budaya mencegah “pemikiran yang salah” dan “orang yang tidak tepat” untuk masuk ke organisasi sejak awal.</a:t>
            </a:r>
          </a:p>
          <a:p>
            <a:r>
              <a:rPr lang="en-US"/>
              <a:t>Secara positif sistem kekebalan ini akan mencegah rusaknya organisasi, akan tetapi secara negatif juga dapat menyerang agen-agen perubahan yang diperlukan, sehingga berimplikasi pada penempatan personal secara sementara atau permanen.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2953B-3F71-3985-34E1-DCE7DB278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FAE8D-6B8F-CDC8-CDDF-9D278B9C5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2022-11-15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48FBC-EEDF-216E-7192-4BB7477F2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48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5356C-0B5C-E605-D27A-E4B22D076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Budaya lokal komunitas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BB1D1-59E2-AE69-B2EB-D4F2BA40B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Budaya organisasi dibentuk oleh dan beririsan dengan budaya lain, terutama dengan budaya yang lebih luas dari komunitas sosial di mana organisasi beroperasi.</a:t>
            </a:r>
          </a:p>
          <a:p>
            <a:r>
              <a:rPr lang="en-US"/>
              <a:t>Hal ini merupakan suatu tantangan yang dihadapi organisasi global dalam membangun dan mempertahankan budaya paduan dalam konteks berbagai budaya nasional, regional, dan lokal.</a:t>
            </a:r>
          </a:p>
          <a:p>
            <a:r>
              <a:rPr lang="en-US"/>
              <a:t>Perlu dicapai keseimbangan antara mempromosikan “suatu budaya” dengan tetap membiarkan pengaruh budaya lokal.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4A799-EF42-81A4-E6BD-3397EA850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11BB5-A3A1-D1C8-F367-D5F1C8090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2022-11-15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77752-EBD5-43EC-CFA1-C20F93B2D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18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59148-173C-4034-0964-2B3FBD362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Keberagaman budaya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119CD-4685-818D-6AA6-E16540CB0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Ragam budaya dalam suatu organisasi tidak pernah tunggal.</a:t>
            </a:r>
          </a:p>
          <a:p>
            <a:r>
              <a:rPr lang="en-US"/>
              <a:t>Terdapat banyak faktor yang mendorong variasi internal budaya fungsi-fungsi bisnis (kecepatan respons berbagai divisi dapat berbeda bergantung sifatnya).</a:t>
            </a:r>
          </a:p>
          <a:p>
            <a:r>
              <a:rPr lang="en-US"/>
              <a:t>Bila sempat ada penggabungan organisasi, perlu dicermati keberagaman budaya dan sub-budaya, yang secara mengejut-kan budaya warisan dapat bertahan cukup lama.</a:t>
            </a:r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BD537-B0BE-EBE7-E0F7-0CC36C9EA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25B4D-6D13-6203-460E-19A79E4B9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2022-11-15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4C688-65D6-6746-575A-6223D7EE0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25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D07D7-6970-AA93-D63C-3EB27F885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Bersifat dinamis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B6C3D-D52A-11EE-73B4-66447CF1D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Budaya merupakan sesuatu yang dinamis, yang berubah secara perlahan dan terus menerus, sebagai respons terhadap perubahan internal dan eksternal.</a:t>
            </a:r>
          </a:p>
          <a:p>
            <a:r>
              <a:rPr lang="en-US"/>
              <a:t>Menilai budaya suatu organisasi merupakan hal yang rumit, sebagaimana ingin mengenai target yang bergerak.</a:t>
            </a:r>
          </a:p>
          <a:p>
            <a:r>
              <a:rPr lang="en-US"/>
              <a:t>Terbuka kemungkinan bahwa pengubahan budaya dapat dike-lola sebagai suatu proses berkelanjutan ketimbang melalui suatu perubahan besar-besaran, sebagai respons suatu krisis.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A0DF3-7FB6-A1A4-D131-B7662C81E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69084-6FFB-B111-3C7D-989488D70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2022-11-15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82F9D-BE4D-8CE5-DB59-3B6AFBF31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91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4D79B-A620-F1F1-41FA-89CA18EF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Budaya organisasi #2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0DE2E-BE56-DD43-D349-3BF90AA37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Budaya organisasi merupakan kumpulan nilai dan persepsi bersama yang dapat diterima dan tidak dapat diterima.</a:t>
            </a:r>
          </a:p>
          <a:p>
            <a:r>
              <a:rPr lang="en-ID"/>
              <a:t>Budaya merupakan suatu fenomena yang didorong secara sosial, sehingga orang menyesuaikan diri denga norma-norma untuk mendapatkan penerimaan dalam suatu kelompok dan hasil manfaat.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7713D-9EF8-A5D0-6284-C9105F9A7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2C157-6D09-B183-B8CC-983B981EB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2022-11-15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F1F7D-1230-F78A-965B-78F7F5620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8" name="Rectangle 7">
            <a:hlinkClick r:id="rId2"/>
            <a:extLst>
              <a:ext uri="{FF2B5EF4-FFF2-40B4-BE49-F238E27FC236}">
                <a16:creationId xmlns:a16="http://schemas.microsoft.com/office/drawing/2014/main" id="{7A015C41-2F1E-0D16-1F7F-8AF2880C178E}"/>
              </a:ext>
            </a:extLst>
          </p:cNvPr>
          <p:cNvSpPr/>
          <p:nvPr/>
        </p:nvSpPr>
        <p:spPr>
          <a:xfrm>
            <a:off x="469075" y="4206675"/>
            <a:ext cx="821772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Donald Kovacic, “Organisational culture for safety, security and safeguards in new nuclear power countries”, chapter 4 in Verification &amp; Implementation, A biennial collection of analysis on international agreements for security and development, VERTIC, 2015, pp 65-86,</a:t>
            </a:r>
            <a:br>
              <a:rPr lang="en-US" sz="1000"/>
            </a:br>
            <a:r>
              <a:rPr lang="en-US" sz="1000" err="1"/>
              <a:t>url</a:t>
            </a:r>
            <a:r>
              <a:rPr lang="en-US" sz="1000"/>
              <a:t> </a:t>
            </a:r>
            <a:r>
              <a:rPr lang="en-US" sz="1000">
                <a:solidFill>
                  <a:srgbClr val="0070C0"/>
                </a:solidFill>
              </a:rPr>
              <a:t>http://www.vertic.org/media/assets/VI%202015/VI%20Chapter%204.pdf</a:t>
            </a:r>
            <a:r>
              <a:rPr lang="en-US" sz="1000"/>
              <a:t> [20220830].</a:t>
            </a:r>
          </a:p>
        </p:txBody>
      </p:sp>
    </p:spTree>
    <p:extLst>
      <p:ext uri="{BB962C8B-B14F-4D97-AF65-F5344CB8AC3E}">
        <p14:creationId xmlns:p14="http://schemas.microsoft.com/office/powerpoint/2010/main" val="4144965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Kerangka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1B10E3-EFF8-3EBF-AFD1-C93A2FBC3F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tabLst>
                <a:tab pos="3859213" algn="r"/>
              </a:tabLst>
            </a:pPr>
            <a:r>
              <a:rPr lang="en-US"/>
              <a:t>Satuan acara perkuliahan	3</a:t>
            </a:r>
          </a:p>
          <a:p>
            <a:pPr>
              <a:tabLst>
                <a:tab pos="3859213" algn="r"/>
              </a:tabLst>
            </a:pPr>
            <a:r>
              <a:rPr lang="en-US"/>
              <a:t>Referensi	5</a:t>
            </a:r>
          </a:p>
          <a:p>
            <a:pPr>
              <a:tabLst>
                <a:tab pos="3859213" algn="r"/>
              </a:tabLst>
            </a:pPr>
            <a:r>
              <a:rPr lang="en-US"/>
              <a:t>Budaya organisasi	8</a:t>
            </a:r>
          </a:p>
          <a:p>
            <a:pPr>
              <a:tabLst>
                <a:tab pos="3859213" algn="r"/>
              </a:tabLst>
            </a:pPr>
            <a:r>
              <a:rPr lang="en-US"/>
              <a:t>Negara-negara “Ber-kembang” Nuklir	22</a:t>
            </a:r>
          </a:p>
          <a:p>
            <a:pPr>
              <a:tabLst>
                <a:tab pos="3859213" algn="r"/>
              </a:tabLst>
            </a:pPr>
            <a:r>
              <a:rPr lang="en-US"/>
              <a:t>Keselamatan	30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6D206-766C-E539-D68F-40B2430711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tabLst>
                <a:tab pos="3859213" algn="r"/>
              </a:tabLst>
            </a:pPr>
            <a:endParaRPr lang="en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2022-11-15 | 40132 | +62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611AE-E730-F7E1-343E-513008035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Membutuhkan waktu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6B2D0-D28C-1C37-D23B-98048FD54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Budaya tidak dapat dipaksakan secara langsung oleh para pemimpin organisasi.</a:t>
            </a:r>
          </a:p>
          <a:p>
            <a:r>
              <a:rPr lang="en-US"/>
              <a:t>Budaya dibangun perlahan-lahan melalui kombinasi dari kepemimpinan sebagai contoh, komunikasi, dan kepatuhan dengan sistem manajemen.</a:t>
            </a:r>
          </a:p>
          <a:p>
            <a:r>
              <a:rPr lang="en-US"/>
              <a:t>Perilaku yang didorong atau dipaksakan dari waktu ke waktu mempengaruhi atau mendefinisikan suatu budaya.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D465A-7AE4-18EF-503B-A48C4964E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25BDB-8BCA-8858-3A55-F918F8AFA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2022-11-15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BCC88-D6DA-0912-9D79-E82474D73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32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B2192-821B-E2B3-883B-A55288D52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Organisasi yang baik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96FD4-070A-4FD6-7D32-397A2473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Menghargai keadilan.</a:t>
            </a:r>
          </a:p>
          <a:p>
            <a:r>
              <a:rPr lang="en-US"/>
              <a:t>Mendorong bertanggung jawab atas perilaku seseorang.</a:t>
            </a:r>
          </a:p>
          <a:p>
            <a:r>
              <a:rPr lang="en-US"/>
              <a:t>Mempromosikan perasaan bahwa individu penting dalam suatu organisasi.</a:t>
            </a:r>
          </a:p>
          <a:p>
            <a:r>
              <a:rPr lang="en-US"/>
              <a:t>Mengajarkan perlunya memelihara sikap mempertanyakan.</a:t>
            </a:r>
          </a:p>
          <a:p>
            <a:r>
              <a:rPr lang="en-US"/>
              <a:t>Memiliki tujuan umum untuk mencapai keunggulan dalam suatu operasi</a:t>
            </a:r>
          </a:p>
          <a:p>
            <a:r>
              <a:rPr lang="en-US"/>
              <a:t>Memenuhi harapan para pemangku kepentingan.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E12C3-428E-1EEF-E111-4E38C1FD5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677C2-92B3-2931-968C-FE03026A8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2022-11-15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9AB76-464D-E4DE-5026-41AB34583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52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2022-11-15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Negara-negara “Berkembang” Nuklir</a:t>
            </a:r>
          </a:p>
        </p:txBody>
      </p:sp>
    </p:spTree>
    <p:extLst>
      <p:ext uri="{BB962C8B-B14F-4D97-AF65-F5344CB8AC3E}">
        <p14:creationId xmlns:p14="http://schemas.microsoft.com/office/powerpoint/2010/main" val="23860885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F914A-707C-4C17-AC04-EC3463DF8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Negara-negara “berkembang”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F922E-F2EC-8E5F-111D-F8757A900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Terdapat setidaknya 30 negara yang mempertimbangkan, merencanakan, dan memulai program tenaga nuklirnya.</a:t>
            </a:r>
          </a:p>
          <a:p>
            <a:r>
              <a:rPr lang="en-US"/>
              <a:t>Termasuk di dalamnya mulai dari negara-negara maju sampai negara-negara berkembang ekonominya.</a:t>
            </a:r>
          </a:p>
          <a:p>
            <a:r>
              <a:rPr lang="en-ID"/>
              <a:t>Belarus, Banglades, dan Turki sedang membangun konstruksi pembangkit tenaga nuklir pertamanya.</a:t>
            </a:r>
          </a:p>
          <a:p>
            <a:r>
              <a:rPr lang="en-ID"/>
              <a:t>Selain itu terdapat 20 negera lainnya, yang pada suatu titik tertentu, memiliki minat.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4149F-2606-BDBC-0C1D-207B10649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644C4-B1F3-022A-21ED-16164B6D9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2022-11-15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9B689-E20C-F3B9-2D60-2285DBE58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7" name="Rectangle 6">
            <a:hlinkClick r:id="rId2"/>
            <a:extLst>
              <a:ext uri="{FF2B5EF4-FFF2-40B4-BE49-F238E27FC236}">
                <a16:creationId xmlns:a16="http://schemas.microsoft.com/office/drawing/2014/main" id="{543B00DF-F24A-C0E2-7910-42C7AD9EB6E9}"/>
              </a:ext>
            </a:extLst>
          </p:cNvPr>
          <p:cNvSpPr/>
          <p:nvPr/>
        </p:nvSpPr>
        <p:spPr>
          <a:xfrm>
            <a:off x="469075" y="4348100"/>
            <a:ext cx="82177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-, “Emerging Nuclear Energy Countries", World Nuclear Association, May 2022,</a:t>
            </a:r>
            <a:br>
              <a:rPr lang="en-US" sz="1000"/>
            </a:br>
            <a:r>
              <a:rPr lang="en-US" sz="1000"/>
              <a:t>url </a:t>
            </a:r>
            <a:r>
              <a:rPr lang="en-US" sz="1000">
                <a:solidFill>
                  <a:srgbClr val="0070C0"/>
                </a:solidFill>
              </a:rPr>
              <a:t>https://world-nuclear.org/information-library/country-profiles/others/emerging-nuclear-energy-countries.aspx</a:t>
            </a:r>
            <a:r>
              <a:rPr lang="en-US" sz="1000"/>
              <a:t> [20220830].</a:t>
            </a:r>
          </a:p>
        </p:txBody>
      </p:sp>
    </p:spTree>
    <p:extLst>
      <p:ext uri="{BB962C8B-B14F-4D97-AF65-F5344CB8AC3E}">
        <p14:creationId xmlns:p14="http://schemas.microsoft.com/office/powerpoint/2010/main" val="16497908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69422-3943-30EF-EA83-D130E9639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Sebaran geografis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F8DC1-3A5A-510C-2C9A-9BD32A773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Eropa:  Albania, Serbia, Kroasia, Portugal, Norwegia, Polandia, Estonia, Latvia, Lituania, Irlandia, Turki.</a:t>
            </a:r>
          </a:p>
          <a:p>
            <a:r>
              <a:rPr lang="en-ID"/>
              <a:t>Asia Tengah dan Afrika Utara: Negara-negara teluk termasuk Arab Saudi, Katar, Kuwait dan Irak; Yaman, Israel, Suriah, Yordania, Mesir, Tunisia, Libia, Aljazair, Maroko, Sudan.</a:t>
            </a:r>
          </a:p>
          <a:p>
            <a:r>
              <a:rPr lang="en-ID"/>
              <a:t>Afrika Barat, Tengah, dan Selatan: Nigeria, Gana, Senegal, Kenya, Uganda, Tanzania, Zambia, Namibia, Rwanda, Etiopia.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B6765-2DD9-0653-D525-E45CDEB01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F2E77-585F-F1B2-D43D-4D2F07DF8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2022-11-15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2D0FC-F504-F8E5-D179-3B5BD1C02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623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33B50-3B30-904E-3ADC-7AEEA4390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509838" algn="l"/>
              </a:tabLst>
            </a:pPr>
            <a:r>
              <a:rPr lang="en-US"/>
              <a:t>Sebaran geografis (lanj.)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FF79F-C81C-236E-81AC-B8E3229F4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Amerika Tengah dan Selatan: </a:t>
            </a:r>
            <a:r>
              <a:rPr lang="es-ES"/>
              <a:t>Kuba, Chili, Ekuador, Venezuela, Bolivia, Peru, Paraguay.</a:t>
            </a:r>
          </a:p>
          <a:p>
            <a:r>
              <a:rPr lang="en-ID"/>
              <a:t>Asia Tengah dan Selatan: </a:t>
            </a:r>
            <a:r>
              <a:rPr lang="sv-SE"/>
              <a:t>Azerbaijan, Georgia, Kazakstan, Mongolia, Banglades, Sri Lanka, Uzbekistan.</a:t>
            </a:r>
          </a:p>
          <a:p>
            <a:r>
              <a:rPr lang="en-ID"/>
              <a:t>Asia Tenggara dan Oseania: </a:t>
            </a:r>
            <a:r>
              <a:rPr lang="en-US"/>
              <a:t>Indonesia, Filipina, Vietnam, Thailand, Laos, Kamboja, Malaysia, Singapura, Myanmar, Australia.</a:t>
            </a:r>
          </a:p>
          <a:p>
            <a:r>
              <a:rPr lang="en-US"/>
              <a:t>Asia Timur: Korea Utara.</a:t>
            </a:r>
          </a:p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11BCD-5144-F049-C508-D5F57BD21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0692D-F955-9793-C296-D36B0D81A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2022-11-15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18BDB-C464-0C24-2B81-A06A84F2B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8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5AE90-1EEE-DAF8-EC34-E6B06335E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 program tenaga nuklir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BCDB3-5B97-902C-4A65-A8A75AF15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Reaktor daya sedang dibangun: Banglades, Turki.</a:t>
            </a:r>
          </a:p>
          <a:p>
            <a:r>
              <a:rPr lang="en-US"/>
              <a:t>Kontrak ditandatangani, infrastruktur hukum dan aturan telah lengkap atau sedang dilengkapi: Mesir, Polandia.</a:t>
            </a:r>
          </a:p>
          <a:p>
            <a:r>
              <a:rPr lang="en-US"/>
              <a:t>Rencana yang berkomitmen, infrastruktur hukum dan aturan sedang dilengkai: Yordania, Uzbekistan.</a:t>
            </a:r>
          </a:p>
          <a:p>
            <a:r>
              <a:rPr lang="en-US"/>
              <a:t>Rencana telah lengkap, tapi komitmen tertunda / ditangguhkan: Thailand, Indonesia, Kazakstan, Arab Saudi; Vietnam, Lituania. </a:t>
            </a:r>
          </a:p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D5F8E-698B-DF8D-9328-CFBC9FEFC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FC84D-7025-71CD-287D-988A0BFB1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2022-11-15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8A594-DD45-B61C-EC8C-6CFA3A11D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226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DE347-D913-19E6-7E50-285DEF003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 program tenaga nuklir (lanj.)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5989B-CB20-1D8B-1798-B1D619676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Melengkapi rencana: Nigeria, Kenya, Laos, Maroko, Aljazair, Filipina, Gana, Rwanda, Etiopia.</a:t>
            </a:r>
          </a:p>
          <a:p>
            <a:r>
              <a:rPr lang="en-US"/>
              <a:t>Diskusi sebagai pilihan kebijakan: Israel, Namibia, Mongolia, Singapura, Albania, Serbia, Kroasia, Estonia &amp; Latvia, Libia, Azerbaijan, Sri Lanka, Tunisia, Siria, Irak, Qatar, Sudan, Kuba, Venezuela, Bolivia, Paraguay, Peru, Chili.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037AE-6246-427C-3280-586FE6E91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9AC2E-C4EF-3AD6-ABBD-6681E73CF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2022-11-15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13C0D-627B-9EB8-8836-F15E042FF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448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04A15-F9FA-FE3F-9222-56808194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 program tenaga nuklir (lanj.)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DC2E8-94C2-B5AB-096B-492C2ECE3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Secara resmi belum memiliki pilihan kebijakan:  Albania, Australia, Selandia Baru, Portugal, Norwegia, Kuwait, Myanmar, Malaysia, Kamboja, Rwanda, Tanzania, Suriah, Qatar.</a:t>
            </a:r>
          </a:p>
          <a:p>
            <a:endParaRPr lang="en-ID"/>
          </a:p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B7D35-2AA4-82C2-FE3B-23240B117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5944D-9DDA-98A0-A48C-2F388ABCD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2022-11-15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470DD-E147-3F0E-51F5-64CF7D8C8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756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579F4-7A9A-23FD-1193-70BC9AEB3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Perusahaan nuklir negara pembuat PLTN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12996-553A-6A56-2DF0-FDE5F43A5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00B050"/>
                </a:solidFill>
              </a:rPr>
              <a:t>Rusia</a:t>
            </a:r>
            <a:r>
              <a:rPr lang="en-US"/>
              <a:t>: Yordania, Mesir, Tunisia, Aljazair, Maroko, Nigeria, Ghana, Etiopia, Sudan, Zambia, Kazakstan, Venzuela, Bolivia, Paraguay, Myanmar, Indonesia, Vietnam, Laos, Kamboja, Filipina, Kuba, Uzbekistan, Rwanda, Burundi, Azerbaijan, Kongo, Kuba, Sri Langka.</a:t>
            </a:r>
          </a:p>
          <a:p>
            <a:r>
              <a:rPr lang="en-ID">
                <a:solidFill>
                  <a:srgbClr val="00B050"/>
                </a:solidFill>
              </a:rPr>
              <a:t>China</a:t>
            </a:r>
            <a:r>
              <a:rPr lang="en-ID"/>
              <a:t>: Sudan, Kenya, Thailand, Uganda, Kamboja.</a:t>
            </a:r>
          </a:p>
          <a:p>
            <a:r>
              <a:rPr lang="en-ID">
                <a:solidFill>
                  <a:srgbClr val="00B050"/>
                </a:solidFill>
              </a:rPr>
              <a:t>Lainnya</a:t>
            </a:r>
            <a:r>
              <a:rPr lang="en-ID"/>
              <a:t>: Polandia, Lituania, Filipina, Kenya.</a:t>
            </a:r>
          </a:p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ED4F1-10EE-6198-FBA7-06E1C280C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62C68-5215-E477-B098-918D21F68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2022-11-15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2886A-11DF-4582-045F-4BC2284B8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61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2022-11-15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Satuan acara perkuliahan</a:t>
            </a:r>
          </a:p>
        </p:txBody>
      </p:sp>
    </p:spTree>
    <p:extLst>
      <p:ext uri="{BB962C8B-B14F-4D97-AF65-F5344CB8AC3E}">
        <p14:creationId xmlns:p14="http://schemas.microsoft.com/office/powerpoint/2010/main" val="5899145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2022-11-15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Keselamatan</a:t>
            </a:r>
          </a:p>
        </p:txBody>
      </p:sp>
    </p:spTree>
    <p:extLst>
      <p:ext uri="{BB962C8B-B14F-4D97-AF65-F5344CB8AC3E}">
        <p14:creationId xmlns:p14="http://schemas.microsoft.com/office/powerpoint/2010/main" val="29171470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68DC-2D62-0174-E620-62A387C43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Keselamatan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6E8BF-7227-C1ED-CCE7-DD53514EE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Bebas dari bahaya, keadaan aman.</a:t>
            </a:r>
          </a:p>
          <a:p>
            <a:r>
              <a:rPr lang="en-US"/>
              <a:t>Keadaan tidak berbahaya.</a:t>
            </a:r>
            <a:endParaRPr lang="en-ID"/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161A1-7677-50C8-4ED5-36C9730AB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22AC1-48AC-63F6-514D-01541CF05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2022-11-15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6CC3F-1CD1-7CCC-6AFF-2789BDC69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7" name="Rectangle 6">
            <a:hlinkClick r:id="rId2"/>
            <a:extLst>
              <a:ext uri="{FF2B5EF4-FFF2-40B4-BE49-F238E27FC236}">
                <a16:creationId xmlns:a16="http://schemas.microsoft.com/office/drawing/2014/main" id="{50B9C0C4-6FF4-E34A-C0E7-8F03AA2BF678}"/>
              </a:ext>
            </a:extLst>
          </p:cNvPr>
          <p:cNvSpPr/>
          <p:nvPr/>
        </p:nvSpPr>
        <p:spPr>
          <a:xfrm>
            <a:off x="469075" y="4348100"/>
            <a:ext cx="82177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-, “safety", The Britannica Dictionary, Encyclopædia Britannica, Inc., 2022,</a:t>
            </a:r>
            <a:br>
              <a:rPr lang="en-US" sz="1000"/>
            </a:br>
            <a:r>
              <a:rPr lang="en-US" sz="1000"/>
              <a:t>url </a:t>
            </a:r>
            <a:r>
              <a:rPr lang="en-US" sz="1000">
                <a:solidFill>
                  <a:srgbClr val="0070C0"/>
                </a:solidFill>
              </a:rPr>
              <a:t>https://www.britannica.com/dictionary/safety</a:t>
            </a:r>
            <a:r>
              <a:rPr lang="en-US" sz="1000"/>
              <a:t> [20220830].</a:t>
            </a:r>
          </a:p>
        </p:txBody>
      </p:sp>
    </p:spTree>
    <p:extLst>
      <p:ext uri="{BB962C8B-B14F-4D97-AF65-F5344CB8AC3E}">
        <p14:creationId xmlns:p14="http://schemas.microsoft.com/office/powerpoint/2010/main" val="24288450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488F1-A991-ED7B-A039-98DC9AEF8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Keselamatan nuklir (keselamatan reactor)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686B9-B79C-500F-2707-19B3AA547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Tercapainya kondisi operasi yang tepat, pencegahan kecelakaan, dan mitigasi konsekuensi kecelakaan, yang menghasilkan perlindungan bagi para pekerja, masyarakat, dan lingkungan dari bahaya radiasi yang tidak semestinya.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30E7C-AD4E-6BA7-A21C-8B77241E8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46383-4C18-5496-FFF4-C5A870E15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2022-11-15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CD68B-36CE-C7E2-7F0F-81F361AA7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7" name="Rectangle 6">
            <a:hlinkClick r:id="rId2"/>
            <a:extLst>
              <a:ext uri="{FF2B5EF4-FFF2-40B4-BE49-F238E27FC236}">
                <a16:creationId xmlns:a16="http://schemas.microsoft.com/office/drawing/2014/main" id="{DA394E6A-A777-C9AB-3EA6-0754CBBC7241}"/>
              </a:ext>
            </a:extLst>
          </p:cNvPr>
          <p:cNvSpPr/>
          <p:nvPr/>
        </p:nvSpPr>
        <p:spPr>
          <a:xfrm>
            <a:off x="469075" y="4348100"/>
            <a:ext cx="82177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-, “Nuclear Safety", Nuclear Power, 2022,</a:t>
            </a:r>
            <a:br>
              <a:rPr lang="en-US" sz="1000"/>
            </a:br>
            <a:r>
              <a:rPr lang="en-US" sz="1000"/>
              <a:t>url </a:t>
            </a:r>
            <a:r>
              <a:rPr lang="en-US" sz="1000">
                <a:solidFill>
                  <a:srgbClr val="0070C0"/>
                </a:solidFill>
              </a:rPr>
              <a:t>https://www.nuclear-power.com/nuclear-power/reactor-physics/nuclear-safety/</a:t>
            </a:r>
            <a:r>
              <a:rPr lang="en-US" sz="1000"/>
              <a:t> [20220830].</a:t>
            </a:r>
          </a:p>
        </p:txBody>
      </p:sp>
    </p:spTree>
    <p:extLst>
      <p:ext uri="{BB962C8B-B14F-4D97-AF65-F5344CB8AC3E}">
        <p14:creationId xmlns:p14="http://schemas.microsoft.com/office/powerpoint/2010/main" val="15637874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RN6086</a:t>
            </a:r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2022-11-15 | 40132 | +62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70EBE-197A-4ED7-87F9-BAF4AD9A6869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43013" name="Title 6"/>
          <p:cNvSpPr>
            <a:spLocks noGrp="1"/>
          </p:cNvSpPr>
          <p:nvPr>
            <p:ph type="title" idx="4294967295"/>
          </p:nvPr>
        </p:nvSpPr>
        <p:spPr>
          <a:xfrm>
            <a:off x="457200" y="2091929"/>
            <a:ext cx="8229600" cy="857250"/>
          </a:xfrm>
        </p:spPr>
        <p:txBody>
          <a:bodyPr/>
          <a:lstStyle/>
          <a:p>
            <a:pPr eaLnBrk="1" hangingPunct="1"/>
            <a:r>
              <a:rPr lang="en-US"/>
              <a:t>Terima kasih</a:t>
            </a:r>
          </a:p>
        </p:txBody>
      </p:sp>
      <p:sp>
        <p:nvSpPr>
          <p:cNvPr id="2" name="Rectangle 1">
            <a:hlinkClick r:id="rId2"/>
            <a:extLst>
              <a:ext uri="{FF2B5EF4-FFF2-40B4-BE49-F238E27FC236}">
                <a16:creationId xmlns:a16="http://schemas.microsoft.com/office/drawing/2014/main" id="{03766F75-0957-ADF4-50B4-7D5932B546F0}"/>
              </a:ext>
            </a:extLst>
          </p:cNvPr>
          <p:cNvSpPr/>
          <p:nvPr/>
        </p:nvSpPr>
        <p:spPr>
          <a:xfrm>
            <a:off x="469075" y="4348100"/>
            <a:ext cx="82177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-, “", </a:t>
            </a:r>
            <a:br>
              <a:rPr lang="en-US" sz="1000"/>
            </a:br>
            <a:r>
              <a:rPr lang="en-US" sz="1000" err="1"/>
              <a:t>url</a:t>
            </a:r>
            <a:r>
              <a:rPr lang="en-US" sz="1000"/>
              <a:t> </a:t>
            </a:r>
            <a:r>
              <a:rPr lang="en-US" sz="1000">
                <a:solidFill>
                  <a:srgbClr val="0070C0"/>
                </a:solidFill>
              </a:rPr>
              <a:t>https://</a:t>
            </a:r>
            <a:r>
              <a:rPr lang="en-US" sz="1000"/>
              <a:t> [20220830].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9F8654E-C7BD-DD60-1173-988CCB0A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Minggu ke-13 | 15 November 2022*</a:t>
            </a:r>
            <a:endParaRPr lang="en-ID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20930E9-9C24-506D-6F8B-8A17F0F27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Topik</a:t>
            </a:r>
            <a:br>
              <a:rPr lang="en-US"/>
            </a:br>
            <a:r>
              <a:rPr lang="en-US"/>
              <a:t>Konsep 3S safety, security dan safeguard</a:t>
            </a:r>
          </a:p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Subtopik</a:t>
            </a:r>
            <a:br>
              <a:rPr lang="en-US"/>
            </a:br>
            <a:r>
              <a:rPr lang="en-US"/>
              <a:t>Implementasi dari konsep perpaduan safety, security dan safeguard pada fasilitas nukir</a:t>
            </a:r>
          </a:p>
          <a:p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EBA6C8-AC2E-A9D8-D000-E7865E00C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4A940-D859-0B06-6489-81362BFFA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2022-11-15 | 40132 | +62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E7959C-2A28-CD94-F1E8-E48BCB58D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10" name="Rectangle 9">
            <a:hlinkClick r:id="rId2"/>
            <a:extLst>
              <a:ext uri="{FF2B5EF4-FFF2-40B4-BE49-F238E27FC236}">
                <a16:creationId xmlns:a16="http://schemas.microsoft.com/office/drawing/2014/main" id="{75360878-5BA5-0306-02C7-64D84AD38A43}"/>
              </a:ext>
            </a:extLst>
          </p:cNvPr>
          <p:cNvSpPr/>
          <p:nvPr/>
        </p:nvSpPr>
        <p:spPr>
          <a:xfrm>
            <a:off x="469075" y="4348100"/>
            <a:ext cx="82177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*Direncanakan sejak 30 Agustus 2022 dan terdapat kemungkinan untuk tidak tepat.</a:t>
            </a:r>
          </a:p>
        </p:txBody>
      </p:sp>
    </p:spTree>
    <p:extLst>
      <p:ext uri="{BB962C8B-B14F-4D97-AF65-F5344CB8AC3E}">
        <p14:creationId xmlns:p14="http://schemas.microsoft.com/office/powerpoint/2010/main" val="2477099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2022-11-15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Referensi</a:t>
            </a:r>
          </a:p>
        </p:txBody>
      </p:sp>
    </p:spTree>
    <p:extLst>
      <p:ext uri="{BB962C8B-B14F-4D97-AF65-F5344CB8AC3E}">
        <p14:creationId xmlns:p14="http://schemas.microsoft.com/office/powerpoint/2010/main" val="1642092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107A93A-78E2-3EF9-1558-361EC686A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Referensi utama</a:t>
            </a:r>
            <a:endParaRPr lang="en-ID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CFE5C16-FD16-C03C-0B3D-981E08777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Donald Kovacic, “Organisational culture for safety, security and safeguards in new nuclear power countries”, chapter 4 in Verification &amp; Implementation, A biennial collection of analysis on international agreements for security and development, VERTIC, 2015, pp 65-86.</a:t>
            </a:r>
            <a:br>
              <a:rPr lang="en-US"/>
            </a:br>
            <a:r>
              <a:rPr lang="en-US"/>
              <a:t>url </a:t>
            </a:r>
            <a:r>
              <a:rPr lang="en-US">
                <a:solidFill>
                  <a:srgbClr val="0070C0"/>
                </a:solidFill>
              </a:rPr>
              <a:t>http://www.vertic.org/media/assets/VI%202015/VI%20</a:t>
            </a:r>
            <a:br>
              <a:rPr lang="en-US">
                <a:solidFill>
                  <a:srgbClr val="0070C0"/>
                </a:solidFill>
              </a:rPr>
            </a:br>
            <a:r>
              <a:rPr lang="en-US">
                <a:solidFill>
                  <a:srgbClr val="0070C0"/>
                </a:solidFill>
              </a:rPr>
              <a:t>      Chapter%204.pdf</a:t>
            </a:r>
          </a:p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4D968-90D4-D0D2-748D-C1B002E97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53A15-94A2-E142-E273-C52513BAC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2022-11-15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1A55E-9D2B-3356-CC13-90E0BD64B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2" name="Rectangle 1">
            <a:hlinkClick r:id="rId3"/>
            <a:extLst>
              <a:ext uri="{FF2B5EF4-FFF2-40B4-BE49-F238E27FC236}">
                <a16:creationId xmlns:a16="http://schemas.microsoft.com/office/drawing/2014/main" id="{447ED0D8-17F1-6998-CC35-E088157B209E}"/>
              </a:ext>
            </a:extLst>
          </p:cNvPr>
          <p:cNvSpPr/>
          <p:nvPr/>
        </p:nvSpPr>
        <p:spPr>
          <a:xfrm>
            <a:off x="1268360" y="3095318"/>
            <a:ext cx="6951408" cy="6858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06810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17587-8430-A552-A2A8-41254C314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Catatan kaki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DBA92-1B45-32D4-1700-3974FC030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Referensi lain akan disertakan pada catatan kaki dengan tautan yang dapat diakses.</a:t>
            </a:r>
          </a:p>
          <a:p>
            <a:r>
              <a:rPr lang="en-US"/>
              <a:t>Bila terdapat rangkaian slide menggunakan catatan kaki yang sama, catatan kaki disertakan hanya pada slide pertama pada rangkaian tersebut.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C3EE-AEF9-1DD4-1184-D67A754DF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36B32-C8BD-8F98-383F-52E3BEBF9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2022-11-15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8EF34-B360-CD4E-7B70-C0BBEC842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36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2022-11-15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Budaya organisasi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9D2FF4B-95F8-C648-0B40-0696024C8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Budaya organisasi #1</a:t>
            </a:r>
            <a:endParaRPr lang="en-ID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A665BEE-17C3-9DF2-A78E-1AFBE1626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Agar seorang pemimpin dapat memahami sepenuhnya organisasi yang dipimpinnya, ia perlu mengenal berbagai cara pandang budaya organisasi dan dapat melihatnya secara holistik.</a:t>
            </a:r>
          </a:p>
          <a:p>
            <a:r>
              <a:rPr lang="en-ID"/>
              <a:t>Dengan demikian dapat diperoleh harapan untuk mengubah organisasi menjadi lebih baik, dan bukan hanya sekedar melakukan perubahan.</a:t>
            </a:r>
          </a:p>
          <a:p>
            <a:r>
              <a:rPr lang="en-ID"/>
              <a:t>Berbagai cara pandang tersebut akan disampaikan.</a:t>
            </a:r>
          </a:p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42CF4-948D-762A-52D7-2C3127622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C8416-05C3-AA6A-1441-A766CFD4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2022-11-15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1BF67-213E-0677-1BF7-33B816D58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9" name="Rectangle 8">
            <a:hlinkClick r:id="rId2"/>
            <a:extLst>
              <a:ext uri="{FF2B5EF4-FFF2-40B4-BE49-F238E27FC236}">
                <a16:creationId xmlns:a16="http://schemas.microsoft.com/office/drawing/2014/main" id="{13829E85-C606-4833-8838-F8EC32725F6C}"/>
              </a:ext>
            </a:extLst>
          </p:cNvPr>
          <p:cNvSpPr/>
          <p:nvPr/>
        </p:nvSpPr>
        <p:spPr>
          <a:xfrm>
            <a:off x="469075" y="4348100"/>
            <a:ext cx="82177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Michael D. Watkins, “What Is Organizational Culture? And Why Should We Care?", Harvard Business Review, 15 May 2013,</a:t>
            </a:r>
            <a:br>
              <a:rPr lang="en-US" sz="1000"/>
            </a:br>
            <a:r>
              <a:rPr lang="en-US" sz="1000" err="1"/>
              <a:t>url</a:t>
            </a:r>
            <a:r>
              <a:rPr lang="en-US" sz="1000"/>
              <a:t> </a:t>
            </a:r>
            <a:r>
              <a:rPr lang="en-US" sz="1000">
                <a:solidFill>
                  <a:srgbClr val="0070C0"/>
                </a:solidFill>
              </a:rPr>
              <a:t>https://hbr.org/2013/05/what-is-organizational-culture</a:t>
            </a:r>
            <a:r>
              <a:rPr lang="en-US" sz="1000"/>
              <a:t> [20220830].</a:t>
            </a:r>
          </a:p>
        </p:txBody>
      </p:sp>
    </p:spTree>
    <p:extLst>
      <p:ext uri="{BB962C8B-B14F-4D97-AF65-F5344CB8AC3E}">
        <p14:creationId xmlns:p14="http://schemas.microsoft.com/office/powerpoint/2010/main" val="3535132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5947</TotalTime>
  <Words>2013</Words>
  <Application>Microsoft Office PowerPoint</Application>
  <PresentationFormat>On-screen Show (16:9)</PresentationFormat>
  <Paragraphs>224</Paragraphs>
  <Slides>33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Arial</vt:lpstr>
      <vt:lpstr>Calibri</vt:lpstr>
      <vt:lpstr>Office Theme</vt:lpstr>
      <vt:lpstr>Budaya Organisasi untuk Keselamatan, Keamanan, dan Perlindungan di Negara-negara Tenaga Nuklir Baru</vt:lpstr>
      <vt:lpstr>Kerangka</vt:lpstr>
      <vt:lpstr>PowerPoint Presentation</vt:lpstr>
      <vt:lpstr>Minggu ke-13 | 15 November 2022*</vt:lpstr>
      <vt:lpstr>PowerPoint Presentation</vt:lpstr>
      <vt:lpstr>Referensi utama</vt:lpstr>
      <vt:lpstr>Catatan kaki</vt:lpstr>
      <vt:lpstr>PowerPoint Presentation</vt:lpstr>
      <vt:lpstr>Budaya organisasi #1</vt:lpstr>
      <vt:lpstr>Bagaimana organisasi bekerja</vt:lpstr>
      <vt:lpstr>Produk kompensasi</vt:lpstr>
      <vt:lpstr>Deskripsi internal bersama</vt:lpstr>
      <vt:lpstr>Perekat anggota organisasi</vt:lpstr>
      <vt:lpstr>Peradaban di tempat kerja</vt:lpstr>
      <vt:lpstr>Sistem kekebalan organisasi</vt:lpstr>
      <vt:lpstr>Budaya lokal komunitas</vt:lpstr>
      <vt:lpstr>Keberagaman budaya</vt:lpstr>
      <vt:lpstr>Bersifat dinamis</vt:lpstr>
      <vt:lpstr>Budaya organisasi #2</vt:lpstr>
      <vt:lpstr>Membutuhkan waktu</vt:lpstr>
      <vt:lpstr>Organisasi yang baik</vt:lpstr>
      <vt:lpstr>PowerPoint Presentation</vt:lpstr>
      <vt:lpstr>Negara-negara “berkembang”</vt:lpstr>
      <vt:lpstr>Sebaran geografis</vt:lpstr>
      <vt:lpstr>Sebaran geografis (lanj.)</vt:lpstr>
      <vt:lpstr>Progres program tenaga nuklir</vt:lpstr>
      <vt:lpstr>Progres program tenaga nuklir (lanj.)</vt:lpstr>
      <vt:lpstr>Progres program tenaga nuklir (lanj.)</vt:lpstr>
      <vt:lpstr>Perusahaan nuklir negara pembuat PLTN</vt:lpstr>
      <vt:lpstr>PowerPoint Presentation</vt:lpstr>
      <vt:lpstr>Keselamatan</vt:lpstr>
      <vt:lpstr>Keselamatan nuklir (keselamatan reactor)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Fisika | Teknologi Informasi dan Komunikasi</dc:title>
  <dc:creator>Sparisoma Viridi</dc:creator>
  <cp:lastModifiedBy>Sparisoma Viridi</cp:lastModifiedBy>
  <cp:revision>1064</cp:revision>
  <dcterms:created xsi:type="dcterms:W3CDTF">2012-12-06T09:55:31Z</dcterms:created>
  <dcterms:modified xsi:type="dcterms:W3CDTF">2022-08-30T08:02:14Z</dcterms:modified>
</cp:coreProperties>
</file>