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59" r:id="rId3"/>
    <p:sldId id="566" r:id="rId4"/>
    <p:sldId id="565" r:id="rId5"/>
    <p:sldId id="564" r:id="rId6"/>
    <p:sldId id="563" r:id="rId7"/>
    <p:sldId id="567" r:id="rId8"/>
    <p:sldId id="513" r:id="rId9"/>
    <p:sldId id="586" r:id="rId10"/>
    <p:sldId id="562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585" r:id="rId20"/>
    <p:sldId id="587" r:id="rId21"/>
    <p:sldId id="588" r:id="rId22"/>
    <p:sldId id="578" r:id="rId23"/>
    <p:sldId id="577" r:id="rId24"/>
    <p:sldId id="579" r:id="rId25"/>
    <p:sldId id="580" r:id="rId26"/>
    <p:sldId id="581" r:id="rId27"/>
    <p:sldId id="582" r:id="rId28"/>
    <p:sldId id="583" r:id="rId29"/>
    <p:sldId id="584" r:id="rId30"/>
    <p:sldId id="590" r:id="rId31"/>
    <p:sldId id="589" r:id="rId32"/>
    <p:sldId id="591" r:id="rId33"/>
    <p:sldId id="487" r:id="rId34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8289" autoAdjust="0"/>
  </p:normalViewPr>
  <p:slideViewPr>
    <p:cSldViewPr>
      <p:cViewPr varScale="1">
        <p:scale>
          <a:sx n="81" d="100"/>
          <a:sy n="81" d="100"/>
        </p:scale>
        <p:origin x="84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14132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ertic.org/media/assets/VI%202015/VI%20Chapter%204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-nuclear.org/information-library/country-profiles/others/emerging-nuclear-energy-countries.aspx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dictionary/safety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clear-power.com/nuclear-power/reactor-physics/nuclear-safety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3/05/what-is-organizational-cultur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tic.org/media/assets/VI%202015/VI%20Chapter%20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3/05/what-is-organizational-cultur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RN6086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2022-11-15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err="1"/>
              <a:t>Budaya</a:t>
            </a:r>
            <a:r>
              <a:rPr lang="en-US"/>
              <a:t> </a:t>
            </a:r>
            <a:r>
              <a:rPr lang="en-US" err="1"/>
              <a:t>Organisasi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Keselamatan, </a:t>
            </a:r>
            <a:r>
              <a:rPr lang="en-US" err="1"/>
              <a:t>Keamanan</a:t>
            </a:r>
            <a:r>
              <a:rPr lang="en-US"/>
              <a:t>, dan </a:t>
            </a:r>
            <a:r>
              <a:rPr lang="en-US" err="1"/>
              <a:t>Perlindungan</a:t>
            </a:r>
            <a:r>
              <a:rPr lang="en-US"/>
              <a:t> di Negara-negara Tenaga </a:t>
            </a:r>
            <a:r>
              <a:rPr lang="en-US" err="1"/>
              <a:t>Nuklir</a:t>
            </a:r>
            <a:r>
              <a:rPr lang="en-US"/>
              <a:t> </a:t>
            </a:r>
            <a:r>
              <a:rPr lang="en-US" err="1"/>
              <a:t>Baru</a:t>
            </a:r>
            <a:endParaRPr lang="en-US" sz="3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Sidik Permana, 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Nuclear Physics and Biophysics Research Division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</a:t>
            </a:r>
            <a:r>
              <a:rPr lang="en-US" sz="1400" err="1">
                <a:solidFill>
                  <a:schemeClr val="bg1"/>
                </a:solidFill>
              </a:rPr>
              <a:t>Institut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Teknologi</a:t>
            </a:r>
            <a:r>
              <a:rPr lang="en-US" sz="1400">
                <a:solidFill>
                  <a:schemeClr val="bg1"/>
                </a:solidFill>
              </a:rPr>
              <a:t>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20220830-v6 | https://doi.org/10.5281/zenodo.7141325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70190" y="3739802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07A93A-78E2-3EF9-1558-361EC686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organisasi bekerja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FE5C16-FD16-C03C-0B3D-981E0877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bersifat konsisten dan tercermin dari perilaku dalam organisasi.</a:t>
            </a:r>
          </a:p>
          <a:p>
            <a:r>
              <a:rPr lang="en-ID"/>
              <a:t>Kebiasaan yang berulang merupakan inti dari budaya dan tidak menekankan pada apa yang dirasa, dipikirkan, atau dipercaya orang.</a:t>
            </a:r>
          </a:p>
          <a:p>
            <a:r>
              <a:rPr lang="en-ID"/>
              <a:t>Budaya memusatkan perhatian kita pada kekuatan-kekuatan yang membentuk perilaku dalam organisasi.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D968-90D4-D0D2-748D-C1B002E9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3A15-94A2-E142-E273-C52513BA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A55E-9D2B-3356-CC13-90E0BD64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4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3BC1-8174-CDCF-30BE-CF6903EC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Produk kompensasi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97BA-AEDD-E062-57C5-82074BCE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dibentuk dengan kuat oleh insentif.</a:t>
            </a:r>
          </a:p>
          <a:p>
            <a:r>
              <a:rPr lang="en-US"/>
              <a:t>Perkiraan terbaik mengenai apa yang akan dilakukan orang adalah apa (insentif) yang mendorong mereka.</a:t>
            </a:r>
          </a:p>
          <a:p>
            <a:r>
              <a:rPr lang="en-US"/>
              <a:t>Insentif yang dimaksud memiliki arti luas, yang dapat berupa penghargaan secara moneter, non-moneter seperti status, pengakuan dan kenaikan pangkat, dan sanksi, yang diberikan pada anggota organisasi.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8AEEC-9BA0-9E9B-B33E-2C3BEED8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02ED-3B9E-699D-E27B-E984760D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6A2B-1AFA-3D69-850B-73498A1B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77E4-D14B-A994-D52A-35D89930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internal bersama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EF2D-3B64-5D77-2A9A-533621D9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merupakan suatu proses memaknai dalam organisasi.</a:t>
            </a:r>
          </a:p>
          <a:p>
            <a:r>
              <a:rPr lang="en-US"/>
              <a:t>Memaknai merupakan suatu proses kolaboratif untuk menciptakan kesadaran dan pemahaman bersama dari perspektif berbeda dan minat beragam individu-individu.</a:t>
            </a:r>
          </a:p>
          <a:p>
            <a:r>
              <a:rPr lang="en-US"/>
              <a:t>Dengan demikian tujuan penting dari budaya adalah untuk membantu mengarahkan anggotanya pada “kenyataan” sebagai jalan yang memberikan dasar bagi penyelarasan tujuan dan tindakan bersama.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B6F5-62C6-4F39-424E-D0E80C58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1134B-E1D8-FFD2-A707-3685F0ED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1142-BE9C-EA34-F015-EF8E4D0E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F166-392E-4934-7461-B5A4FE85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Perekat anggota organisasi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E257-C306-B642-9188-3BF1DA65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merupakan pembawa makna.</a:t>
            </a:r>
          </a:p>
          <a:p>
            <a:r>
              <a:rPr lang="en-US"/>
              <a:t>Budaya tidak lagi hanya memberikan cara pandangan bersama “apa”, akan tetapi juga “mengapa”.</a:t>
            </a:r>
          </a:p>
          <a:p>
            <a:r>
              <a:rPr lang="en-US"/>
              <a:t>Dalam cara pandang ini budaya adalah mengenai “kisah” di mana orang-orang dalam organisasi tertanamkan, dan nilai-nilai serta ritual yang memperkuat narasi tersebut.</a:t>
            </a:r>
          </a:p>
          <a:p>
            <a:r>
              <a:rPr lang="en-ID"/>
              <a:t>Perlu memperhatikan pentingnya simbol-simbol dan kebutuh-an untuk memahaminya, dalam rangka memahami budaya.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8865-F16E-53F9-B857-4C1DDC41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C8B7-BD59-1FCB-0489-16872354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E558-2B6C-034A-DF3E-924E0D1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DC16-4803-F33F-D6BC-4AF2AF7E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Peradaban di tempat kerja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17F2-8861-6DB2-4705-AD01EAD8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merupakan suatu sistem kontrol sosial.</a:t>
            </a:r>
          </a:p>
          <a:p>
            <a:r>
              <a:rPr lang="en-US"/>
              <a:t>Penekanan di sini adalah pada peran budaya mempromosikan dan memperkuat pemikiran dan perilaku yang “benar”, dan menghukum pemikiran dan perilaku yang “salah”.</a:t>
            </a:r>
          </a:p>
          <a:p>
            <a:r>
              <a:rPr lang="en-US"/>
              <a:t>Terdapat gagasan “norma” perilaku yang harus dijunjung tinggi, dan terkait dengan sanksi sosial yang diberikan pada mereka yang tidak “berada pada garisnya”.</a:t>
            </a:r>
          </a:p>
          <a:p>
            <a:r>
              <a:rPr lang="en-US"/>
              <a:t>Di sini evolusi organisasi akan membentuk budaya.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9D55-6EC9-ECA2-9ED0-32EF122B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9541-549C-56AB-444D-16D40D0A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3CA40-ED87-93C9-7D09-1A67F6F5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D01E-4824-4B8A-F6D4-792D0198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Sistem kekebalan organisasi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5F4E-13EE-F1BA-0F04-78C6DAAC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merupakan suatu bentuk proteksi yang berevolusi dari tekanan situasional.</a:t>
            </a:r>
          </a:p>
          <a:p>
            <a:r>
              <a:rPr lang="en-US"/>
              <a:t>Budaya mencegah “pemikiran yang salah” dan “orang yang tidak tepat” untuk masuk ke organisasi sejak awal.</a:t>
            </a:r>
          </a:p>
          <a:p>
            <a:r>
              <a:rPr lang="en-US"/>
              <a:t>Secara positif sistem kekebalan ini akan mencegah rusaknya organisasi, akan tetapi secara negatif juga dapat menyerang agen-agen perubahan yang diperlukan, sehingga berimplikasi pada penempatan personal secara sementara atau permanen.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953B-3F71-3985-34E1-DCE7DB27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AE8D-6B8F-CDC8-CDDF-9D278B9C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8FBC-EEDF-216E-7192-4BB7477F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356C-0B5C-E605-D27A-E4B22D07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Budaya lokal komunitas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B1D1-59E2-AE69-B2EB-D4F2BA40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organisasi dibentuk oleh dan beririsan dengan budaya lain, terutama dengan budaya yang lebih luas dari komunitas sosial di mana organisasi beroperasi.</a:t>
            </a:r>
          </a:p>
          <a:p>
            <a:r>
              <a:rPr lang="en-US"/>
              <a:t>Hal ini merupakan suatu tantangan yang dihadapi organisasi global dalam membangun dan mempertahankan budaya paduan dalam konteks berbagai budaya nasional, regional, dan lokal.</a:t>
            </a:r>
          </a:p>
          <a:p>
            <a:r>
              <a:rPr lang="en-US"/>
              <a:t>Perlu dicapai keseimbangan antara mempromosikan “suatu budaya” dengan tetap membiarkan pengaruh budaya lokal.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A799-EF42-81A4-E6BD-3397EA85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1BB5-A3A1-D1C8-F367-D5F1C809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7752-EBD5-43EC-CFA1-C20F93B2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9148-173C-4034-0964-2B3FBD36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Keberagaman budaya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19CD-4685-818D-6AA6-E16540CB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Ragam budaya dalam suatu organisasi tidak pernah tunggal.</a:t>
            </a:r>
          </a:p>
          <a:p>
            <a:r>
              <a:rPr lang="en-US"/>
              <a:t>Terdapat banyak faktor yang mendorong variasi internal budaya fungsi-fungsi bisnis (kecepatan respons berbagai divisi dapat berbeda bergantung sifatnya).</a:t>
            </a:r>
          </a:p>
          <a:p>
            <a:r>
              <a:rPr lang="en-US"/>
              <a:t>Bila sempat ada penggabungan organisasi, perlu dicermati keberagaman budaya dan sub-budaya, yang secara mengejut-kan budaya warisan dapat bertahan cukup lama.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D537-B0BE-EBE7-E0F7-0CC36C9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5B4D-6D13-6203-460E-19A79E4B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C688-65D6-6746-575A-6223D7EE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2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07D7-6970-AA93-D63C-3EB27F88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Bersifat dinamis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6C3D-D52A-11EE-73B4-66447CF1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merupakan sesuatu yang dinamis, yang berubah secara perlahan dan terus menerus, sebagai respons terhadap perubahan internal dan eksternal.</a:t>
            </a:r>
          </a:p>
          <a:p>
            <a:r>
              <a:rPr lang="en-US"/>
              <a:t>Menilai budaya suatu organisasi merupakan hal yang rumit, sebagaimana ingin mengenai target yang bergerak.</a:t>
            </a:r>
          </a:p>
          <a:p>
            <a:r>
              <a:rPr lang="en-US"/>
              <a:t>Terbuka kemungkinan bahwa pengubahan budaya dapat dike-lola sebagai suatu proses berkelanjutan ketimbang melalui suatu perubahan besar-besaran, sebagai respons suatu krisis.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0DF3-7FB6-A1A4-D131-B7662C81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9084-6FFB-B111-3C7D-989488D7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2F9D-BE4D-8CE5-DB59-3B6AFBF3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D79B-A620-F1F1-41FA-89CA18EF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Budaya organisasi #2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DE2E-BE56-DD43-D349-3BF90AA3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organisasi merupakan kumpulan nilai dan persepsi bersama yang dapat diterima dan tidak dapat diterima.</a:t>
            </a:r>
          </a:p>
          <a:p>
            <a:r>
              <a:rPr lang="en-ID"/>
              <a:t>Budaya merupakan suatu fenomena yang didorong secara sosial, sehingga orang menyesuaikan diri denga norma-norma untuk mendapatkan penerimaan dalam suatu kelompok dan hasil manfaat.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713D-9EF8-A5D0-6284-C9105F9A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C157-6D09-B183-B8CC-983B981E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F1F7D-1230-F78A-965B-78F7F562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Rectangle 7">
            <a:hlinkClick r:id="rId2"/>
            <a:extLst>
              <a:ext uri="{FF2B5EF4-FFF2-40B4-BE49-F238E27FC236}">
                <a16:creationId xmlns:a16="http://schemas.microsoft.com/office/drawing/2014/main" id="{7A015C41-2F1E-0D16-1F7F-8AF2880C178E}"/>
              </a:ext>
            </a:extLst>
          </p:cNvPr>
          <p:cNvSpPr/>
          <p:nvPr/>
        </p:nvSpPr>
        <p:spPr>
          <a:xfrm>
            <a:off x="469075" y="420667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Donald Kovacic, “Organisational culture for safety, security and safeguards in new nuclear power countries”, chapter 4 in Verification &amp; Implementation, A biennial collection of analysis on international agreements for security and development, VERTIC, 2015, pp 65-86,</a:t>
            </a:r>
            <a:br>
              <a:rPr lang="en-US" sz="1000"/>
            </a:br>
            <a:r>
              <a:rPr lang="en-US" sz="1000" err="1"/>
              <a:t>url</a:t>
            </a:r>
            <a:r>
              <a:rPr lang="en-US" sz="1000"/>
              <a:t> </a:t>
            </a:r>
            <a:r>
              <a:rPr lang="en-US" sz="1000">
                <a:solidFill>
                  <a:srgbClr val="0070C0"/>
                </a:solidFill>
              </a:rPr>
              <a:t>http://www.vertic.org/media/assets/VI%202015/VI%20Chapter%204.pdf</a:t>
            </a:r>
            <a:r>
              <a:rPr lang="en-US" sz="1000"/>
              <a:t> [20220830].</a:t>
            </a:r>
          </a:p>
        </p:txBody>
      </p:sp>
    </p:spTree>
    <p:extLst>
      <p:ext uri="{BB962C8B-B14F-4D97-AF65-F5344CB8AC3E}">
        <p14:creationId xmlns:p14="http://schemas.microsoft.com/office/powerpoint/2010/main" val="414496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B10E3-EFF8-3EBF-AFD1-C93A2FBC3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859213" algn="r"/>
              </a:tabLst>
            </a:pPr>
            <a:r>
              <a:rPr lang="en-US"/>
              <a:t>Satuan acara perkuliahan	3</a:t>
            </a:r>
          </a:p>
          <a:p>
            <a:pPr>
              <a:tabLst>
                <a:tab pos="3859213" algn="r"/>
              </a:tabLst>
            </a:pPr>
            <a:r>
              <a:rPr lang="en-US"/>
              <a:t>Referensi	5</a:t>
            </a:r>
          </a:p>
          <a:p>
            <a:pPr>
              <a:tabLst>
                <a:tab pos="3859213" algn="r"/>
              </a:tabLst>
            </a:pPr>
            <a:r>
              <a:rPr lang="en-US"/>
              <a:t>Budaya organisasi	8</a:t>
            </a:r>
          </a:p>
          <a:p>
            <a:pPr>
              <a:tabLst>
                <a:tab pos="3859213" algn="r"/>
              </a:tabLst>
            </a:pPr>
            <a:r>
              <a:rPr lang="en-US"/>
              <a:t>Negara-negara “Ber-kembang” Nuklir	22</a:t>
            </a:r>
          </a:p>
          <a:p>
            <a:pPr>
              <a:tabLst>
                <a:tab pos="3859213" algn="r"/>
              </a:tabLst>
            </a:pPr>
            <a:r>
              <a:rPr lang="en-US"/>
              <a:t>Keselamatan	30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D206-766C-E539-D68F-40B2430711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859213" algn="r"/>
              </a:tabLst>
            </a:pP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11AE-E730-F7E1-343E-51300803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Membutuhkan waktu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B2D0-D28C-1C37-D23B-98048FD5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Budaya tidak dapat dipaksakan secara langsung oleh para pemimpin organisasi.</a:t>
            </a:r>
          </a:p>
          <a:p>
            <a:r>
              <a:rPr lang="en-US"/>
              <a:t>Budaya dibangun perlahan-lahan melalui kombinasi dari kepemimpinan sebagai contoh, komunikasi, dan kepatuhan dengan sistem manajemen.</a:t>
            </a:r>
          </a:p>
          <a:p>
            <a:r>
              <a:rPr lang="en-US"/>
              <a:t>Perilaku yang didorong atau dipaksakan dari waktu ke waktu mempengaruhi atau mendefinisikan suatu budaya.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D465A-7AE4-18EF-503B-A48C4964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25BDB-8BCA-8858-3A55-F918F8AF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CC88-D6DA-0912-9D79-E82474D7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2192-821B-E2B3-883B-A55288D5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Organisasi yang baik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6FD4-070A-4FD6-7D32-397A2473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Menghargai keadilan.</a:t>
            </a:r>
          </a:p>
          <a:p>
            <a:r>
              <a:rPr lang="en-US"/>
              <a:t>Mendorong bertanggung jawab atas perilaku seseorang.</a:t>
            </a:r>
          </a:p>
          <a:p>
            <a:r>
              <a:rPr lang="en-US"/>
              <a:t>Mempromosikan perasaan bahwa individu penting dalam suatu organisasi.</a:t>
            </a:r>
          </a:p>
          <a:p>
            <a:r>
              <a:rPr lang="en-US"/>
              <a:t>Mengajarkan perlunya memelihara sikap mempertanyakan.</a:t>
            </a:r>
          </a:p>
          <a:p>
            <a:r>
              <a:rPr lang="en-US"/>
              <a:t>Memiliki tujuan umum untuk mencapai keunggulan dalam suatu operasi</a:t>
            </a:r>
          </a:p>
          <a:p>
            <a:r>
              <a:rPr lang="en-US"/>
              <a:t>Memenuhi harapan para pemangku kepentingan.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12C3-428E-1EEF-E111-4E38C1FD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77C2-92B3-2931-968C-FE03026A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AB76-464D-E4DE-5026-41AB3458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5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Negara-negara “Berkembang” Nuklir</a:t>
            </a:r>
          </a:p>
        </p:txBody>
      </p:sp>
    </p:spTree>
    <p:extLst>
      <p:ext uri="{BB962C8B-B14F-4D97-AF65-F5344CB8AC3E}">
        <p14:creationId xmlns:p14="http://schemas.microsoft.com/office/powerpoint/2010/main" val="2386088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914A-707C-4C17-AC04-EC3463DF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Negara-negara “berkembang”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922E-F2EC-8E5F-111D-F8757A90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Terdapat setidaknya 30 negara yang mempertimbangkan, merencanakan, dan memulai program tenaga nuklirnya.</a:t>
            </a:r>
          </a:p>
          <a:p>
            <a:r>
              <a:rPr lang="en-US"/>
              <a:t>Termasuk di dalamnya mulai dari negara-negara maju sampai negara-negara berkembang ekonominya.</a:t>
            </a:r>
          </a:p>
          <a:p>
            <a:r>
              <a:rPr lang="en-ID"/>
              <a:t>Belarus, Banglades, dan Turki sedang membangun konstruksi pembangkit tenaga nuklir pertamanya.</a:t>
            </a:r>
          </a:p>
          <a:p>
            <a:r>
              <a:rPr lang="en-ID"/>
              <a:t>Selain itu terdapat 20 negera lainnya, yang pada suatu titik tertentu, memiliki minat.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149F-2606-BDBC-0C1D-207B1064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44C4-B1F3-022A-21ED-16164B6D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B689-E20C-F3B9-2D60-2285DBE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>
            <a:hlinkClick r:id="rId2"/>
            <a:extLst>
              <a:ext uri="{FF2B5EF4-FFF2-40B4-BE49-F238E27FC236}">
                <a16:creationId xmlns:a16="http://schemas.microsoft.com/office/drawing/2014/main" id="{543B00DF-F24A-C0E2-7910-42C7AD9EB6E9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“Emerging Nuclear Energy Countries", World Nuclear Association, May 2022,</a:t>
            </a:r>
            <a:br>
              <a:rPr lang="en-US" sz="1000"/>
            </a:br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https://world-nuclear.org/information-library/country-profiles/others/emerging-nuclear-energy-countries.aspx</a:t>
            </a:r>
            <a:r>
              <a:rPr lang="en-US" sz="1000"/>
              <a:t> [20220830].</a:t>
            </a:r>
          </a:p>
        </p:txBody>
      </p:sp>
    </p:spTree>
    <p:extLst>
      <p:ext uri="{BB962C8B-B14F-4D97-AF65-F5344CB8AC3E}">
        <p14:creationId xmlns:p14="http://schemas.microsoft.com/office/powerpoint/2010/main" val="1649790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9422-3943-30EF-EA83-D130E96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Sebaran geografis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8DC1-3A5A-510C-2C9A-9BD32A77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Eropa:  Albania, Serbia, Kroasia, Portugal, Norwegia, Polandia, Estonia, Latvia, Lituania, Irlandia, Turki.</a:t>
            </a:r>
          </a:p>
          <a:p>
            <a:r>
              <a:rPr lang="en-ID"/>
              <a:t>Asia Tengah dan Afrika Utara: Negara-negara teluk termasuk Arab Saudi, Katar, Kuwait dan Irak; Yaman, Israel, Suriah, Yordania, Mesir, Tunisia, Libia, Aljazair, Maroko, Sudan.</a:t>
            </a:r>
          </a:p>
          <a:p>
            <a:r>
              <a:rPr lang="en-ID"/>
              <a:t>Afrika Barat, Tengah, dan Selatan: Nigeria, Gana, Senegal, Kenya, Uganda, Tanzania, Zambia, Namibia, Rwanda, Etiopia.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6765-2DD9-0653-D525-E45CDEB0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2E77-585F-F1B2-D43D-4D2F07DF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2D0FC-F504-F8E5-D179-3B5BD1C0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3B50-3B30-904E-3ADC-7AEEA439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509838" algn="l"/>
              </a:tabLst>
            </a:pPr>
            <a:r>
              <a:rPr lang="en-US"/>
              <a:t>Sebaran geografis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F79F-C81C-236E-81AC-B8E3229F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Amerika Tengah dan Selatan: </a:t>
            </a:r>
            <a:r>
              <a:rPr lang="es-ES"/>
              <a:t>Kuba, Chili, Ekuador, Venezuela, Bolivia, Peru, Paraguay.</a:t>
            </a:r>
          </a:p>
          <a:p>
            <a:r>
              <a:rPr lang="en-ID"/>
              <a:t>Asia Tengah dan Selatan: </a:t>
            </a:r>
            <a:r>
              <a:rPr lang="sv-SE"/>
              <a:t>Azerbaijan, Georgia, Kazakstan, Mongolia, Banglades, Sri Lanka, Uzbekistan.</a:t>
            </a:r>
          </a:p>
          <a:p>
            <a:r>
              <a:rPr lang="en-ID"/>
              <a:t>Asia Tenggara dan Oseania: </a:t>
            </a:r>
            <a:r>
              <a:rPr lang="en-US"/>
              <a:t>Indonesia, Filipina, Vietnam, Thailand, Laos, Kamboja, Malaysia, Singapura, Myanmar, Australia.</a:t>
            </a:r>
          </a:p>
          <a:p>
            <a:r>
              <a:rPr lang="en-US"/>
              <a:t>Asia Timur: Korea Utara.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11BCD-5144-F049-C508-D5F57BD2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692D-F955-9793-C296-D36B0D81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18BDB-C464-0C24-2B81-A06A84F2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AE90-1EEE-DAF8-EC34-E6B06335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 program tenaga nuklir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CDB3-5B97-902C-4A65-A8A75AF1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Reaktor daya sedang dibangun: Banglades, Turki.</a:t>
            </a:r>
          </a:p>
          <a:p>
            <a:r>
              <a:rPr lang="en-US"/>
              <a:t>Kontrak ditandatangani, infrastruktur hukum dan aturan telah lengkap atau sedang dilengkapi: Mesir, Polandia.</a:t>
            </a:r>
          </a:p>
          <a:p>
            <a:r>
              <a:rPr lang="en-US"/>
              <a:t>Rencana yang berkomitmen, infrastruktur hukum dan aturan sedang dilengkai: Yordania, Uzbekistan.</a:t>
            </a:r>
          </a:p>
          <a:p>
            <a:r>
              <a:rPr lang="en-US"/>
              <a:t>Rencana telah lengkap, tapi komitmen tertunda / ditangguhkan: Thailand, Indonesia, Kazakstan, Arab Saudi; Vietnam, Lituania. 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5F8E-698B-DF8D-9328-CFBC9FEF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C84D-7025-71CD-287D-988A0BFB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A594-DD45-B61C-EC8C-6CFA3A11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22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E347-D913-19E6-7E50-285DEF00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 program tenaga nuklir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989B-CB20-1D8B-1798-B1D61967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Melengkapi rencana: Nigeria, Kenya, Laos, Maroko, Aljazair, Filipina, Gana, Rwanda, Etiopia.</a:t>
            </a:r>
          </a:p>
          <a:p>
            <a:r>
              <a:rPr lang="en-US"/>
              <a:t>Diskusi sebagai pilihan kebijakan: Israel, Namibia, Mongolia, Singapura, Albania, Serbia, Kroasia, Estonia &amp; Latvia, Libia, Azerbaijan, Sri Lanka, Tunisia, Siria, Irak, Qatar, Sudan, Kuba, Venezuela, Bolivia, Paraguay, Peru, Chili.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37AE-6246-427C-3280-586FE6E9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AC2E-C4EF-3AD6-ABBD-6681E73C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3C0D-627B-9EB8-8836-F15E042F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44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4A15-F9FA-FE3F-9222-56808194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 program tenaga nuklir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C2E8-94C2-B5AB-096B-492C2ECE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Secara resmi belum memiliki pilihan kebijakan:  Albania, Australia, Selandia Baru, Portugal, Norwegia, Kuwait, Myanmar, Malaysia, Kamboja, Rwanda, Tanzania, Suriah, Qatar.</a:t>
            </a:r>
          </a:p>
          <a:p>
            <a:endParaRPr lang="en-ID"/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7D35-2AA4-82C2-FE3B-23240B11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944D-9DDA-98A0-A48C-2F388ABC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0DD-E147-3F0E-51F5-64CF7D8C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5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9F4-7A9A-23FD-1193-70BC9AE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Perusahaan nuklir negara pembuat PLTN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2996-553A-6A56-2DF0-FDE5F43A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Rusia</a:t>
            </a:r>
            <a:r>
              <a:rPr lang="en-US"/>
              <a:t>: Yordania, Mesir, Tunisia, Aljazair, Maroko, Nigeria, Ghana, Etiopia, Sudan, Zambia, Kazakstan, Venzuela, Bolivia, Paraguay, Myanmar, Indonesia, Vietnam, Laos, Kamboja, Filipina, Kuba, Uzbekistan, Rwanda, Burundi, Azerbaijan, Kongo, Kuba, Sri Langka.</a:t>
            </a:r>
          </a:p>
          <a:p>
            <a:r>
              <a:rPr lang="en-ID">
                <a:solidFill>
                  <a:srgbClr val="00B050"/>
                </a:solidFill>
              </a:rPr>
              <a:t>China</a:t>
            </a:r>
            <a:r>
              <a:rPr lang="en-ID"/>
              <a:t>: Sudan, Kenya, Thailand, Uganda, Kamboja.</a:t>
            </a:r>
          </a:p>
          <a:p>
            <a:r>
              <a:rPr lang="en-ID">
                <a:solidFill>
                  <a:srgbClr val="00B050"/>
                </a:solidFill>
              </a:rPr>
              <a:t>Lainnya</a:t>
            </a:r>
            <a:r>
              <a:rPr lang="en-ID"/>
              <a:t>: Polandia, Lituania, Filipina, Kenya.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D4F1-10EE-6198-FBA7-06E1C280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2C68-5215-E477-B098-918D21F6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886A-11DF-4582-045F-4BC2284B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6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Satuan acara perkuliahan</a:t>
            </a:r>
          </a:p>
        </p:txBody>
      </p:sp>
    </p:spTree>
    <p:extLst>
      <p:ext uri="{BB962C8B-B14F-4D97-AF65-F5344CB8AC3E}">
        <p14:creationId xmlns:p14="http://schemas.microsoft.com/office/powerpoint/2010/main" val="589914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Keselamatan</a:t>
            </a:r>
          </a:p>
        </p:txBody>
      </p:sp>
    </p:spTree>
    <p:extLst>
      <p:ext uri="{BB962C8B-B14F-4D97-AF65-F5344CB8AC3E}">
        <p14:creationId xmlns:p14="http://schemas.microsoft.com/office/powerpoint/2010/main" val="2917147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8DC-2D62-0174-E620-62A387C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Keselamatan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E8BF-7227-C1ED-CCE7-DD53514E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Bebas dari bahaya, keadaan aman.</a:t>
            </a:r>
          </a:p>
          <a:p>
            <a:r>
              <a:rPr lang="en-US"/>
              <a:t>Keadaan tidak berbahaya.</a:t>
            </a:r>
            <a:endParaRPr lang="en-ID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61A1-7677-50C8-4ED5-36C9730A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2AC1-48AC-63F6-514D-01541CF0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CC3F-1CD1-7CCC-6AFF-2789BDC6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ectangle 6">
            <a:hlinkClick r:id="rId2"/>
            <a:extLst>
              <a:ext uri="{FF2B5EF4-FFF2-40B4-BE49-F238E27FC236}">
                <a16:creationId xmlns:a16="http://schemas.microsoft.com/office/drawing/2014/main" id="{50B9C0C4-6FF4-E34A-C0E7-8F03AA2BF678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“safety", The Britannica Dictionary, Encyclopædia Britannica, Inc., 2022,</a:t>
            </a:r>
            <a:br>
              <a:rPr lang="en-US" sz="1000"/>
            </a:br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https://www.britannica.com/dictionary/safety</a:t>
            </a:r>
            <a:r>
              <a:rPr lang="en-US" sz="1000"/>
              <a:t> [20220830].</a:t>
            </a:r>
          </a:p>
        </p:txBody>
      </p:sp>
    </p:spTree>
    <p:extLst>
      <p:ext uri="{BB962C8B-B14F-4D97-AF65-F5344CB8AC3E}">
        <p14:creationId xmlns:p14="http://schemas.microsoft.com/office/powerpoint/2010/main" val="2428845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88F1-A991-ED7B-A039-98DC9AEF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Keselamatan nuklir (keselamatan reactor)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86B9-B79C-500F-2707-19B3AA54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Tercapainya kondisi operasi yang tepat, pencegahan kecelakaan, dan mitigasi konsekuensi kecelakaan, yang menghasilkan perlindungan bagi para pekerja, masyarakat, dan lingkungan dari bahaya radiasi yang tidak semestinya.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0E7C-AD4E-6BA7-A21C-8B77241E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46383-4C18-5496-FFF4-C5A870E1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D68B-36CE-C7E2-7F0F-81F361AA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Rectangle 6">
            <a:hlinkClick r:id="rId2"/>
            <a:extLst>
              <a:ext uri="{FF2B5EF4-FFF2-40B4-BE49-F238E27FC236}">
                <a16:creationId xmlns:a16="http://schemas.microsoft.com/office/drawing/2014/main" id="{DA394E6A-A777-C9AB-3EA6-0754CBBC7241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“Nuclear Safety", Nuclear Power, 2022,</a:t>
            </a:r>
            <a:br>
              <a:rPr lang="en-US" sz="1000"/>
            </a:br>
            <a:r>
              <a:rPr lang="en-US" sz="1000"/>
              <a:t>url </a:t>
            </a:r>
            <a:r>
              <a:rPr lang="en-US" sz="1000">
                <a:solidFill>
                  <a:srgbClr val="0070C0"/>
                </a:solidFill>
              </a:rPr>
              <a:t>https://www.nuclear-power.com/nuclear-power/reactor-physics/nuclear-safety/</a:t>
            </a:r>
            <a:r>
              <a:rPr lang="en-US" sz="1000"/>
              <a:t> [20220830].</a:t>
            </a:r>
          </a:p>
        </p:txBody>
      </p:sp>
    </p:spTree>
    <p:extLst>
      <p:ext uri="{BB962C8B-B14F-4D97-AF65-F5344CB8AC3E}">
        <p14:creationId xmlns:p14="http://schemas.microsoft.com/office/powerpoint/2010/main" val="1563787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RN6086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2022-11-15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03766F75-0957-ADF4-50B4-7D5932B546F0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“", </a:t>
            </a:r>
            <a:br>
              <a:rPr lang="en-US" sz="1000"/>
            </a:br>
            <a:r>
              <a:rPr lang="en-US" sz="1000" err="1"/>
              <a:t>url</a:t>
            </a:r>
            <a:r>
              <a:rPr lang="en-US" sz="1000"/>
              <a:t> </a:t>
            </a:r>
            <a:r>
              <a:rPr lang="en-US" sz="1000">
                <a:solidFill>
                  <a:srgbClr val="0070C0"/>
                </a:solidFill>
              </a:rPr>
              <a:t>https://</a:t>
            </a:r>
            <a:r>
              <a:rPr lang="en-US" sz="1000"/>
              <a:t> [20220830].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F8654E-C7BD-DD60-1173-988CCB0A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ke-13 | 15 November 2022*</a:t>
            </a:r>
            <a:endParaRPr lang="en-ID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0930E9-9C24-506D-6F8B-8A17F0F2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Topik</a:t>
            </a:r>
            <a:br>
              <a:rPr lang="en-US"/>
            </a:br>
            <a:r>
              <a:rPr lang="en-US"/>
              <a:t>Konsep 3S safety, security dan safeguard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Subtopik</a:t>
            </a:r>
            <a:br>
              <a:rPr lang="en-US"/>
            </a:br>
            <a:r>
              <a:rPr lang="en-US"/>
              <a:t>Implementasi dari konsep perpaduan safety, security dan safeguard pada fasilitas nukir</a:t>
            </a:r>
          </a:p>
          <a:p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BA6C8-AC2E-A9D8-D000-E7865E00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A940-D859-0B06-6489-81362BFF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7959C-2A28-CD94-F1E8-E48BCB58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Rectangle 9">
            <a:hlinkClick r:id="rId2"/>
            <a:extLst>
              <a:ext uri="{FF2B5EF4-FFF2-40B4-BE49-F238E27FC236}">
                <a16:creationId xmlns:a16="http://schemas.microsoft.com/office/drawing/2014/main" id="{75360878-5BA5-0306-02C7-64D84AD38A43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*Direncanakan sejak 30 Agustus 2022 dan terdapat kemungkinan untuk tidak tepat.</a:t>
            </a:r>
          </a:p>
        </p:txBody>
      </p:sp>
    </p:spTree>
    <p:extLst>
      <p:ext uri="{BB962C8B-B14F-4D97-AF65-F5344CB8AC3E}">
        <p14:creationId xmlns:p14="http://schemas.microsoft.com/office/powerpoint/2010/main" val="247709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164209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07A93A-78E2-3EF9-1558-361EC686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FE5C16-FD16-C03C-0B3D-981E0877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Donald Kovacic, “Organisational culture for safety, security and safeguards in new nuclear power countries”, chapter 4 in Verification &amp; Implementation, A biennial collection of analysis on international agreements for security and development, VERTIC, 2015, pp 65-86.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http://www.vertic.org/media/assets/VI%202015/VI%20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      Chapter%204.pdf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D968-90D4-D0D2-748D-C1B002E9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3A15-94A2-E142-E273-C52513BA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A55E-9D2B-3356-CC13-90E0BD64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447ED0D8-17F1-6998-CC35-E088157B209E}"/>
              </a:ext>
            </a:extLst>
          </p:cNvPr>
          <p:cNvSpPr/>
          <p:nvPr/>
        </p:nvSpPr>
        <p:spPr>
          <a:xfrm>
            <a:off x="1268360" y="3095318"/>
            <a:ext cx="6951408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8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7587-8430-A552-A2A8-41254C31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Catatan kaki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BA92-1B45-32D4-1700-3974FC03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Referensi lain akan disertakan pada catatan kaki dengan tautan yang dapat diakses.</a:t>
            </a:r>
          </a:p>
          <a:p>
            <a:r>
              <a:rPr lang="en-US"/>
              <a:t>Bila terdapat rangkaian slide menggunakan catatan kaki yang sama, catatan kaki disertakan hanya pada slide pertama pada rangkaian tersebut.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C3EE-AEF9-1DD4-1184-D67A754D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6B32-C8BD-8F98-383F-52E3BEBF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EF34-B360-CD4E-7B70-C0BBEC8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Budaya organisasi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D2FF4B-95F8-C648-0B40-0696024C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Budaya organisasi #1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665BEE-17C3-9DF2-A78E-1AFBE162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Agar seorang pemimpin dapat memahami sepenuhnya organisasi yang dipimpinnya, ia perlu mengenal berbagai cara pandang budaya organisasi dan dapat melihatnya secara holistik.</a:t>
            </a:r>
          </a:p>
          <a:p>
            <a:r>
              <a:rPr lang="en-ID"/>
              <a:t>Dengan demikian dapat diperoleh harapan untuk mengubah organisasi menjadi lebih baik, dan bukan hanya sekedar melakukan perubahan.</a:t>
            </a:r>
          </a:p>
          <a:p>
            <a:r>
              <a:rPr lang="en-ID"/>
              <a:t>Berbagai cara pandang tersebut akan disampaikan.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2CF4-948D-762A-52D7-2C312762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8416-05C3-AA6A-1441-A766CFD4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2022-11-15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BF67-213E-0677-1BF7-33B816D5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13829E85-C606-4833-8838-F8EC32725F6C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Michael D. Watkins, “What Is Organizational Culture? And Why Should We Care?", Harvard Business Review, 15 May 2013,</a:t>
            </a:r>
            <a:br>
              <a:rPr lang="en-US" sz="1000"/>
            </a:br>
            <a:r>
              <a:rPr lang="en-US" sz="1000" err="1"/>
              <a:t>url</a:t>
            </a:r>
            <a:r>
              <a:rPr lang="en-US" sz="1000"/>
              <a:t> </a:t>
            </a:r>
            <a:r>
              <a:rPr lang="en-US" sz="1000">
                <a:solidFill>
                  <a:srgbClr val="0070C0"/>
                </a:solidFill>
              </a:rPr>
              <a:t>https://hbr.org/2013/05/what-is-organizational-culture</a:t>
            </a:r>
            <a:r>
              <a:rPr lang="en-US" sz="1000"/>
              <a:t> [20220830].</a:t>
            </a:r>
          </a:p>
        </p:txBody>
      </p:sp>
    </p:spTree>
    <p:extLst>
      <p:ext uri="{BB962C8B-B14F-4D97-AF65-F5344CB8AC3E}">
        <p14:creationId xmlns:p14="http://schemas.microsoft.com/office/powerpoint/2010/main" val="353513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5954</TotalTime>
  <Words>2014</Words>
  <Application>Microsoft Office PowerPoint</Application>
  <PresentationFormat>On-screen Show (16:9)</PresentationFormat>
  <Paragraphs>224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Budaya Organisasi untuk Keselamatan, Keamanan, dan Perlindungan di Negara-negara Tenaga Nuklir Baru</vt:lpstr>
      <vt:lpstr>Kerangka</vt:lpstr>
      <vt:lpstr>PowerPoint Presentation</vt:lpstr>
      <vt:lpstr>Minggu ke-13 | 15 November 2022*</vt:lpstr>
      <vt:lpstr>PowerPoint Presentation</vt:lpstr>
      <vt:lpstr>Referensi utama</vt:lpstr>
      <vt:lpstr>Catatan kaki</vt:lpstr>
      <vt:lpstr>PowerPoint Presentation</vt:lpstr>
      <vt:lpstr>Budaya organisasi #1</vt:lpstr>
      <vt:lpstr>Bagaimana organisasi bekerja</vt:lpstr>
      <vt:lpstr>Produk kompensasi</vt:lpstr>
      <vt:lpstr>Deskripsi internal bersama</vt:lpstr>
      <vt:lpstr>Perekat anggota organisasi</vt:lpstr>
      <vt:lpstr>Peradaban di tempat kerja</vt:lpstr>
      <vt:lpstr>Sistem kekebalan organisasi</vt:lpstr>
      <vt:lpstr>Budaya lokal komunitas</vt:lpstr>
      <vt:lpstr>Keberagaman budaya</vt:lpstr>
      <vt:lpstr>Bersifat dinamis</vt:lpstr>
      <vt:lpstr>Budaya organisasi #2</vt:lpstr>
      <vt:lpstr>Membutuhkan waktu</vt:lpstr>
      <vt:lpstr>Organisasi yang baik</vt:lpstr>
      <vt:lpstr>PowerPoint Presentation</vt:lpstr>
      <vt:lpstr>Negara-negara “berkembang”</vt:lpstr>
      <vt:lpstr>Sebaran geografis</vt:lpstr>
      <vt:lpstr>Sebaran geografis (lanj.)</vt:lpstr>
      <vt:lpstr>Progres program tenaga nuklir</vt:lpstr>
      <vt:lpstr>Progres program tenaga nuklir (lanj.)</vt:lpstr>
      <vt:lpstr>Progres program tenaga nuklir (lanj.)</vt:lpstr>
      <vt:lpstr>Perusahaan nuklir negara pembuat PLTN</vt:lpstr>
      <vt:lpstr>PowerPoint Presentation</vt:lpstr>
      <vt:lpstr>Keselamatan</vt:lpstr>
      <vt:lpstr>Keselamatan nuklir (keselamatan reactor)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1066</cp:revision>
  <dcterms:created xsi:type="dcterms:W3CDTF">2012-12-06T09:55:31Z</dcterms:created>
  <dcterms:modified xsi:type="dcterms:W3CDTF">2022-10-04T02:40:02Z</dcterms:modified>
</cp:coreProperties>
</file>