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9" r:id="rId3"/>
    <p:sldId id="645" r:id="rId4"/>
    <p:sldId id="644" r:id="rId5"/>
    <p:sldId id="679" r:id="rId6"/>
    <p:sldId id="647" r:id="rId7"/>
    <p:sldId id="684" r:id="rId8"/>
    <p:sldId id="683" r:id="rId9"/>
    <p:sldId id="689" r:id="rId10"/>
    <p:sldId id="692" r:id="rId11"/>
    <p:sldId id="693" r:id="rId12"/>
    <p:sldId id="690" r:id="rId13"/>
    <p:sldId id="694" r:id="rId14"/>
    <p:sldId id="691" r:id="rId15"/>
    <p:sldId id="688" r:id="rId16"/>
    <p:sldId id="687" r:id="rId17"/>
    <p:sldId id="685" r:id="rId18"/>
    <p:sldId id="686" r:id="rId19"/>
    <p:sldId id="681" r:id="rId20"/>
    <p:sldId id="682" r:id="rId21"/>
    <p:sldId id="680" r:id="rId22"/>
    <p:sldId id="487" r:id="rId23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Problem domain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Python: Import, Function, Class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20230401-v3| </a:t>
            </a:r>
            <a:r>
              <a:rPr lang="en-US" sz="1100" smtClean="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41624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RWE has a lot of characteristics.</a:t>
            </a:r>
          </a:p>
          <a:p>
            <a:r>
              <a:rPr lang="en-US" smtClean="0"/>
              <a:t>A process called abstraction is used to modeled RWE in problem domain.</a:t>
            </a:r>
          </a:p>
          <a:p>
            <a:r>
              <a:rPr lang="en-US" smtClean="0"/>
              <a:t>The process also involves elimination of unessential characteristics, or parameters that are considered not important (include only relevant aspects of real-word system).</a:t>
            </a:r>
          </a:p>
          <a:p>
            <a:r>
              <a:rPr lang="en-US" smtClean="0"/>
              <a:t> Several levels of detail are required to define completely objects and collections of objects in a model.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modeling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It consists of</a:t>
            </a:r>
          </a:p>
          <a:p>
            <a:r>
              <a:rPr lang="en-US" smtClean="0"/>
              <a:t>identifying the relevant objects for the model,</a:t>
            </a:r>
          </a:p>
          <a:p>
            <a:r>
              <a:rPr lang="en-US" smtClean="0"/>
              <a:t>describing these objects using abstraction,</a:t>
            </a:r>
          </a:p>
          <a:p>
            <a:r>
              <a:rPr lang="en-US" smtClean="0"/>
              <a:t>defining collection of similar objects.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z="2000" smtClean="0"/>
              <a:t>Objects with similar characteristics are grouped into collections, and these are modeled as classes, where UML (Unified Modeling Language) is a standard notation to describe object and classes in a problem domain.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class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</a:t>
            </a:r>
            <a:r>
              <a:rPr lang="en-US" smtClean="0">
                <a:solidFill>
                  <a:srgbClr val="00B050"/>
                </a:solidFill>
              </a:rPr>
              <a:t>similar objects</a:t>
            </a:r>
            <a:r>
              <a:rPr lang="en-US" smtClean="0"/>
              <a:t> are group into a collection of objects.</a:t>
            </a:r>
          </a:p>
          <a:p>
            <a:r>
              <a:rPr lang="en-US" smtClean="0"/>
              <a:t>The collection of objects have </a:t>
            </a:r>
            <a:r>
              <a:rPr lang="en-US" smtClean="0">
                <a:solidFill>
                  <a:srgbClr val="00B050"/>
                </a:solidFill>
              </a:rPr>
              <a:t>same structure and behavior</a:t>
            </a:r>
            <a:r>
              <a:rPr lang="en-US" smtClean="0"/>
              <a:t>.</a:t>
            </a:r>
          </a:p>
          <a:p>
            <a:r>
              <a:rPr lang="en-US" smtClean="0"/>
              <a:t>A class is an </a:t>
            </a:r>
            <a:r>
              <a:rPr lang="en-US" smtClean="0">
                <a:solidFill>
                  <a:srgbClr val="00B050"/>
                </a:solidFill>
              </a:rPr>
              <a:t>abstract description</a:t>
            </a:r>
            <a:r>
              <a:rPr lang="en-US" smtClean="0"/>
              <a:t> of a collection of objects.</a:t>
            </a:r>
          </a:p>
          <a:p>
            <a:r>
              <a:rPr lang="en-US" smtClean="0"/>
              <a:t>A class defines </a:t>
            </a:r>
            <a:r>
              <a:rPr lang="en-US" sz="2200" smtClean="0">
                <a:solidFill>
                  <a:srgbClr val="00B050"/>
                </a:solidFill>
              </a:rPr>
              <a:t>attributes and behavior</a:t>
            </a:r>
            <a:r>
              <a:rPr lang="en-US" sz="2200" smtClean="0"/>
              <a:t> for all objects</a:t>
            </a:r>
            <a:r>
              <a:rPr lang="en-US" smtClean="0"/>
              <a:t> of the class.</a:t>
            </a:r>
          </a:p>
          <a:p>
            <a:r>
              <a:rPr lang="en-US" smtClean="0"/>
              <a:t>Software implementation of class consists of</a:t>
            </a:r>
          </a:p>
          <a:p>
            <a:pPr lvl="1"/>
            <a:r>
              <a:rPr lang="en-US" smtClean="0"/>
              <a:t>Some </a:t>
            </a:r>
            <a:r>
              <a:rPr lang="en-US" smtClean="0">
                <a:solidFill>
                  <a:srgbClr val="00B050"/>
                </a:solidFill>
              </a:rPr>
              <a:t>data definitions</a:t>
            </a:r>
            <a:r>
              <a:rPr lang="en-US" smtClean="0"/>
              <a:t> represent </a:t>
            </a:r>
            <a:r>
              <a:rPr lang="en-US" smtClean="0">
                <a:solidFill>
                  <a:srgbClr val="00B050"/>
                </a:solidFill>
              </a:rPr>
              <a:t>attributes</a:t>
            </a:r>
            <a:r>
              <a:rPr lang="en-US" smtClean="0"/>
              <a:t> of the class,</a:t>
            </a:r>
          </a:p>
          <a:p>
            <a:pPr lvl="1"/>
            <a:r>
              <a:rPr lang="en-US" smtClean="0"/>
              <a:t>Some </a:t>
            </a:r>
            <a:r>
              <a:rPr lang="en-US" smtClean="0">
                <a:solidFill>
                  <a:srgbClr val="00B050"/>
                </a:solidFill>
              </a:rPr>
              <a:t>methods</a:t>
            </a:r>
            <a:r>
              <a:rPr lang="en-US" smtClean="0"/>
              <a:t> (or </a:t>
            </a:r>
            <a:r>
              <a:rPr lang="en-US" smtClean="0">
                <a:solidFill>
                  <a:srgbClr val="00B050"/>
                </a:solidFill>
              </a:rPr>
              <a:t>operations</a:t>
            </a:r>
            <a:r>
              <a:rPr lang="en-US" smtClean="0"/>
              <a:t>) represent </a:t>
            </a:r>
            <a:r>
              <a:rPr lang="en-US" smtClean="0">
                <a:solidFill>
                  <a:srgbClr val="00B050"/>
                </a:solidFill>
              </a:rPr>
              <a:t>behaviors</a:t>
            </a:r>
            <a:r>
              <a:rPr lang="en-US" smtClean="0"/>
              <a:t> of the class.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Illustration in defining classes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80224" y="1198756"/>
            <a:ext cx="3891776" cy="2973194"/>
          </a:xfrm>
          <a:custGeom>
            <a:avLst/>
            <a:gdLst>
              <a:gd name="connsiteX0" fmla="*/ 546410 w 3746810"/>
              <a:gd name="connsiteY0" fmla="*/ 53525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338147 w 3746810"/>
              <a:gd name="connsiteY8" fmla="*/ 0 h 2888166"/>
              <a:gd name="connsiteX9" fmla="*/ 546410 w 3746810"/>
              <a:gd name="connsiteY9" fmla="*/ 535259 h 2888166"/>
              <a:gd name="connsiteX0" fmla="*/ 165410 w 3746810"/>
              <a:gd name="connsiteY0" fmla="*/ 44000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338147 w 3746810"/>
              <a:gd name="connsiteY8" fmla="*/ 0 h 2888166"/>
              <a:gd name="connsiteX9" fmla="*/ 165410 w 3746810"/>
              <a:gd name="connsiteY9" fmla="*/ 440009 h 2888166"/>
              <a:gd name="connsiteX0" fmla="*/ 165410 w 3746810"/>
              <a:gd name="connsiteY0" fmla="*/ 44000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109547 w 3746810"/>
              <a:gd name="connsiteY8" fmla="*/ 0 h 2888166"/>
              <a:gd name="connsiteX9" fmla="*/ 165410 w 3746810"/>
              <a:gd name="connsiteY9" fmla="*/ 440009 h 288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6810" h="2888166">
                <a:moveTo>
                  <a:pt x="165410" y="440009"/>
                </a:moveTo>
                <a:lnTo>
                  <a:pt x="11152" y="1449659"/>
                </a:lnTo>
                <a:lnTo>
                  <a:pt x="0" y="2408664"/>
                </a:lnTo>
                <a:lnTo>
                  <a:pt x="1025913" y="2787805"/>
                </a:lnTo>
                <a:lnTo>
                  <a:pt x="2955074" y="2888166"/>
                </a:lnTo>
                <a:lnTo>
                  <a:pt x="3624147" y="2141034"/>
                </a:lnTo>
                <a:lnTo>
                  <a:pt x="3746810" y="747132"/>
                </a:lnTo>
                <a:lnTo>
                  <a:pt x="2877015" y="156117"/>
                </a:lnTo>
                <a:lnTo>
                  <a:pt x="1109547" y="0"/>
                </a:lnTo>
                <a:lnTo>
                  <a:pt x="165410" y="440009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62100" y="17335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4000" y="19621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18478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1600" y="18859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16573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52600" y="20383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05000" y="18097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880360" y="16421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3032760" y="17945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880360" y="18707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3185160" y="17183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2956560" y="20231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185160" y="19469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727960" y="17945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19200" y="318897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33600" y="334137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76400" y="287655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89020" y="3272790"/>
            <a:ext cx="114300" cy="114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7600" y="3562350"/>
            <a:ext cx="114300" cy="114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/>
          </p:cNvSpPr>
          <p:nvPr/>
        </p:nvSpPr>
        <p:spPr>
          <a:xfrm>
            <a:off x="1059180" y="32575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>
            <a:spLocks/>
          </p:cNvSpPr>
          <p:nvPr/>
        </p:nvSpPr>
        <p:spPr>
          <a:xfrm>
            <a:off x="1965960" y="34099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1524000" y="29527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990600" y="2724150"/>
            <a:ext cx="91440" cy="914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62200" y="2785110"/>
            <a:ext cx="91440" cy="914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>
            <a:spLocks/>
          </p:cNvSpPr>
          <p:nvPr/>
        </p:nvSpPr>
        <p:spPr>
          <a:xfrm>
            <a:off x="2202180" y="286131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>
            <a:spLocks/>
          </p:cNvSpPr>
          <p:nvPr/>
        </p:nvSpPr>
        <p:spPr>
          <a:xfrm>
            <a:off x="807720" y="279273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657600" y="295275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718560" y="324993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3101340" y="350139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3855720" y="265557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276600" y="301371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337560" y="270891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147060" y="318135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909060" y="233553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93806" y="427045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Problem domain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27679" y="427045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Model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10200" y="1200150"/>
            <a:ext cx="3048000" cy="3048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15000" y="15049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A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715000" y="21907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B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715000" y="28765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C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715000" y="35623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D</a:t>
            </a: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295400" y="1504950"/>
            <a:ext cx="914400" cy="762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90800" y="1504950"/>
            <a:ext cx="914400" cy="762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895600" y="2495550"/>
            <a:ext cx="1371600" cy="1371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38200" y="2385897"/>
            <a:ext cx="1828800" cy="1219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hape 63"/>
          <p:cNvCxnSpPr>
            <a:stCxn id="59" idx="0"/>
            <a:endCxn id="54" idx="1"/>
          </p:cNvCxnSpPr>
          <p:nvPr/>
        </p:nvCxnSpPr>
        <p:spPr>
          <a:xfrm rot="16200000" flipH="1">
            <a:off x="3641467" y="-383917"/>
            <a:ext cx="184666" cy="3962400"/>
          </a:xfrm>
          <a:prstGeom prst="curvedConnector4">
            <a:avLst>
              <a:gd name="adj1" fmla="val -232486"/>
              <a:gd name="adj2" fmla="val 7884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0" idx="7"/>
            <a:endCxn id="55" idx="1"/>
          </p:cNvCxnSpPr>
          <p:nvPr/>
        </p:nvCxnSpPr>
        <p:spPr>
          <a:xfrm rot="16200000" flipH="1">
            <a:off x="4163707" y="824124"/>
            <a:ext cx="758874" cy="2343711"/>
          </a:xfrm>
          <a:prstGeom prst="curvedConnector4">
            <a:avLst>
              <a:gd name="adj1" fmla="val -30124"/>
              <a:gd name="adj2" fmla="val 52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1" idx="7"/>
            <a:endCxn id="56" idx="1"/>
          </p:cNvCxnSpPr>
          <p:nvPr/>
        </p:nvCxnSpPr>
        <p:spPr>
          <a:xfrm rot="16200000" flipH="1">
            <a:off x="4708267" y="2054483"/>
            <a:ext cx="364800" cy="1648666"/>
          </a:xfrm>
          <a:prstGeom prst="curvedConnector4">
            <a:avLst>
              <a:gd name="adj1" fmla="val -62664"/>
              <a:gd name="adj2" fmla="val 5609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72"/>
          <p:cNvCxnSpPr>
            <a:stCxn id="62" idx="4"/>
            <a:endCxn id="57" idx="2"/>
          </p:cNvCxnSpPr>
          <p:nvPr/>
        </p:nvCxnSpPr>
        <p:spPr>
          <a:xfrm rot="16200000" flipH="1">
            <a:off x="3951508" y="1406189"/>
            <a:ext cx="326585" cy="4724400"/>
          </a:xfrm>
          <a:prstGeom prst="curvedConnector3">
            <a:avLst>
              <a:gd name="adj1" fmla="val 16999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Describing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between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Object-oriented programs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programs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Programs</a:t>
            </a:r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mtClean="0"/>
              <a:t>Class hierarchy with inheritance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Overloading / overriding methods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 dan latihan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SAP dan referensi	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Object orientation	7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Object-oriented </a:t>
            </a:r>
            <a:br>
              <a:rPr lang="en-US" smtClean="0"/>
            </a:br>
            <a:r>
              <a:rPr lang="en-US" smtClean="0"/>
              <a:t>programs	</a:t>
            </a:r>
          </a:p>
          <a:p>
            <a:pPr>
              <a:tabLst>
                <a:tab pos="3657600" algn="r"/>
              </a:tabLst>
            </a:pP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	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2023-04-08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SAP dan referensi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5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Orientasi objek dan program berorientasi objek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orientasi objek dan program berorientasi objek dengan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 smtClean="0"/>
              <a:t>	url </a:t>
            </a:r>
            <a:r>
              <a:rPr lang="en-US" smtClean="0">
                <a:solidFill>
                  <a:srgbClr val="0070C0"/>
                </a:solidFill>
              </a:rPr>
              <a:t>https://isbnsearch.org/isbn/9780367575533</a:t>
            </a:r>
            <a:r>
              <a:rPr lang="en-US" smtClean="0"/>
              <a:t>.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C8</a:t>
            </a:r>
          </a:p>
          <a:p>
            <a:r>
              <a:rPr lang="en-US" smtClean="0"/>
              <a:t>Object 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C9</a:t>
            </a:r>
          </a:p>
          <a:p>
            <a:r>
              <a:rPr lang="en-US" smtClean="0"/>
              <a:t>Introduction and programs</a:t>
            </a:r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z="2000" smtClean="0"/>
              <a:t>Class hierarchy with inheritance</a:t>
            </a:r>
            <a:endParaRPr lang="en-US" smtClean="0"/>
          </a:p>
          <a:p>
            <a:r>
              <a:rPr lang="en-US" sz="2000" smtClean="0"/>
              <a:t>Overloading / overriding methods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 orientation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orientation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Object 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in problem domain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Real-world entities (RWEs) or objects are fundamental components of a real-worl system.</a:t>
            </a:r>
          </a:p>
          <a:p>
            <a:r>
              <a:rPr lang="en-US" smtClean="0"/>
              <a:t>Identifying and modeling RWEs in the problem domain are central focus of the object-oriented approach.</a:t>
            </a:r>
          </a:p>
          <a:p>
            <a:r>
              <a:rPr lang="en-US" smtClean="0"/>
              <a:t>A RWE has responsibility of carrying out a specific taks.</a:t>
            </a:r>
          </a:p>
          <a:p>
            <a:r>
              <a:rPr lang="en-US" smtClean="0"/>
              <a:t>A RWE entity is modeled as an object.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6614</TotalTime>
  <Words>736</Words>
  <Application>Microsoft Office PowerPoint</Application>
  <PresentationFormat>On-screen Show (16:9)</PresentationFormat>
  <Paragraphs>165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Python: Import, Function, Class https://github.com/dudung/sk5003-02-2022-2</vt:lpstr>
      <vt:lpstr>Kerangka</vt:lpstr>
      <vt:lpstr>Slide 3</vt:lpstr>
      <vt:lpstr>Minggu 5</vt:lpstr>
      <vt:lpstr>Referensi</vt:lpstr>
      <vt:lpstr>R1</vt:lpstr>
      <vt:lpstr>Slide 7</vt:lpstr>
      <vt:lpstr>Object orientation</vt:lpstr>
      <vt:lpstr>Object in problem domain</vt:lpstr>
      <vt:lpstr>Abstraction</vt:lpstr>
      <vt:lpstr>Object-oriented modeling</vt:lpstr>
      <vt:lpstr>Defining class</vt:lpstr>
      <vt:lpstr>Illustration in defining classes</vt:lpstr>
      <vt:lpstr>Describing objects</vt:lpstr>
      <vt:lpstr>Interaction between objects</vt:lpstr>
      <vt:lpstr>Design with classes</vt:lpstr>
      <vt:lpstr>Slide 17</vt:lpstr>
      <vt:lpstr>Object-oriented programs</vt:lpstr>
      <vt:lpstr>Slide 19</vt:lpstr>
      <vt:lpstr>Diskusi</vt:lpstr>
      <vt:lpstr>Latihan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1095</cp:revision>
  <dcterms:created xsi:type="dcterms:W3CDTF">2012-12-06T09:55:31Z</dcterms:created>
  <dcterms:modified xsi:type="dcterms:W3CDTF">2023-04-01T11:51:29Z</dcterms:modified>
</cp:coreProperties>
</file>