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714" r:id="rId3"/>
    <p:sldId id="645" r:id="rId4"/>
    <p:sldId id="715" r:id="rId5"/>
    <p:sldId id="748" r:id="rId6"/>
    <p:sldId id="717" r:id="rId7"/>
    <p:sldId id="722" r:id="rId8"/>
    <p:sldId id="724" r:id="rId9"/>
    <p:sldId id="718" r:id="rId10"/>
    <p:sldId id="719" r:id="rId11"/>
    <p:sldId id="721" r:id="rId12"/>
    <p:sldId id="720" r:id="rId13"/>
    <p:sldId id="725" r:id="rId14"/>
    <p:sldId id="726" r:id="rId15"/>
    <p:sldId id="727" r:id="rId16"/>
    <p:sldId id="728" r:id="rId17"/>
    <p:sldId id="729" r:id="rId18"/>
    <p:sldId id="730" r:id="rId19"/>
    <p:sldId id="731" r:id="rId20"/>
    <p:sldId id="732" r:id="rId21"/>
    <p:sldId id="733" r:id="rId22"/>
    <p:sldId id="734" r:id="rId23"/>
    <p:sldId id="735" r:id="rId24"/>
    <p:sldId id="736" r:id="rId25"/>
    <p:sldId id="739" r:id="rId26"/>
    <p:sldId id="738" r:id="rId27"/>
    <p:sldId id="745" r:id="rId28"/>
    <p:sldId id="746" r:id="rId29"/>
    <p:sldId id="747" r:id="rId30"/>
    <p:sldId id="740" r:id="rId31"/>
    <p:sldId id="737" r:id="rId32"/>
    <p:sldId id="742" r:id="rId33"/>
    <p:sldId id="741" r:id="rId34"/>
    <p:sldId id="487" r:id="rId35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2023-04-11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2023-04-11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al2home.top/ProductDetail.aspx?iid=380751683&amp;pr=39.8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cymru/data-scienc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twitter.com/DocUrbs/status/100737583434737664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plilearn.com/10-algorithms-machine-learning-engineers-need-to-know-article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10-algorithms-machine-learning-engineers-need-to-know-articl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10-algorithms-machine-learning-engineers-need-to-know-articl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10-algorithms-machine-learning-engineers-need-to-know-articl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10-algorithms-machine-learning-engineers-need-to-know-articl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10-algorithms-machine-learning-engineers-need-to-know-articl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10-algorithms-machine-learning-engineers-need-to-know-articl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10-algorithms-machine-learning-engineers-need-to-know-articl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10-algorithms-machine-learning-engineers-need-to-know-articl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10-algorithms-machine-learning-engineers-need-to-know-articl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10-algorithms-machine-learning-engineers-need-to-know-article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10-algorithms-machine-learning-engineers-need-to-know-article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asecamp.de/ki/reinforcement-learning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techvidvan.com/tutorials/types-of-machine-learning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10-algorithms-machine-learning-engineers-need-to-know-article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simplilearn.com/10-algorithms-machine-learning-engineers-need-to-know-article" TargetMode="Externa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simplilearn.com/10-algorithms-machine-learning-engineers-need-to-know-article" TargetMode="Externa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fsm.ac.in/blog/an-introduction-to-machine-learning-its-importance-types-and-application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edium.com/decoding-artificial-intelligence/p-f5274d8db2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7148/IARJSET.2021.86148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itsloan.mit.edu/ideas-made-to-matter/machine-learning-explained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target.com/searchenterpriseai/definition/machine-learning-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ise.getoto.net/2021/07/29/educating-young-people-in-ai-machine-learning-and-data-science-new-seminar-serie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Research Discussion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 smtClean="0"/>
              <a:t>Machine Learning</a:t>
            </a:r>
            <a:br>
              <a:rPr lang="en-US" sz="4800" smtClean="0"/>
            </a:br>
            <a:r>
              <a:rPr lang="en-US" sz="3200" smtClean="0">
                <a:solidFill>
                  <a:schemeClr val="bg1">
                    <a:lumMod val="75000"/>
                  </a:schemeClr>
                </a:solidFill>
              </a:rPr>
              <a:t>Discussing some diagrams and terms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861369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 smtClean="0">
                <a:solidFill>
                  <a:schemeClr val="tx2"/>
                </a:solidFill>
              </a:rPr>
              <a:t>to</a:t>
            </a:r>
            <a:r>
              <a:rPr lang="pt-BR" sz="1800" smtClean="0">
                <a:solidFill>
                  <a:schemeClr val="bg1"/>
                </a:solidFill>
              </a:rPr>
              <a:t> Adi Pancoro</a:t>
            </a:r>
            <a:r>
              <a:rPr lang="pt-BR" sz="1800" baseline="30000" smtClean="0">
                <a:solidFill>
                  <a:schemeClr val="bg1"/>
                </a:solidFill>
              </a:rPr>
              <a:t>1</a:t>
            </a:r>
            <a:r>
              <a:rPr lang="pt-BR" sz="1800" smtClean="0">
                <a:solidFill>
                  <a:schemeClr val="bg1"/>
                </a:solidFill>
              </a:rPr>
              <a:t> </a:t>
            </a:r>
            <a:r>
              <a:rPr lang="pt-BR" sz="1800" smtClean="0">
                <a:solidFill>
                  <a:schemeClr val="tx2"/>
                </a:solidFill>
              </a:rPr>
              <a:t>and</a:t>
            </a:r>
            <a:r>
              <a:rPr lang="pt-BR" sz="1800" smtClean="0">
                <a:solidFill>
                  <a:schemeClr val="bg1"/>
                </a:solidFill>
              </a:rPr>
              <a:t> Udjianna Sekteria Pasaribu</a:t>
            </a:r>
            <a:r>
              <a:rPr lang="pt-BR" sz="1800" baseline="30000" smtClean="0">
                <a:solidFill>
                  <a:schemeClr val="bg1"/>
                </a:solidFill>
              </a:rPr>
              <a:t>2</a:t>
            </a:r>
            <a:r>
              <a:rPr lang="pt-BR" sz="1800" smtClean="0">
                <a:solidFill>
                  <a:schemeClr val="bg1"/>
                </a:solidFill>
              </a:rPr>
              <a:t> </a:t>
            </a:r>
            <a:r>
              <a:rPr lang="pt-BR" sz="1800" smtClean="0">
                <a:solidFill>
                  <a:schemeClr val="tx2"/>
                </a:solidFill>
              </a:rPr>
              <a:t>from</a:t>
            </a:r>
            <a:r>
              <a:rPr lang="pt-BR" sz="1800" smtClean="0">
                <a:solidFill>
                  <a:schemeClr val="bg1"/>
                </a:solidFill>
              </a:rPr>
              <a:t> Sparisoma Viridi</a:t>
            </a:r>
            <a:r>
              <a:rPr lang="pt-BR" sz="1800" baseline="30000" smtClean="0">
                <a:solidFill>
                  <a:schemeClr val="bg1"/>
                </a:solidFill>
              </a:rPr>
              <a:t>3</a:t>
            </a:r>
            <a:endParaRPr lang="en-US" sz="1400" baseline="300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baseline="30000" smtClean="0">
                <a:solidFill>
                  <a:schemeClr val="bg1"/>
                </a:solidFill>
              </a:rPr>
              <a:t>1</a:t>
            </a:r>
            <a:r>
              <a:rPr lang="en-US" sz="1400" smtClean="0">
                <a:solidFill>
                  <a:schemeClr val="bg1"/>
                </a:solidFill>
              </a:rPr>
              <a:t>Genetics and Molecular Biotechnology Expertise Group, School of Life Sciences &amp; Technology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baseline="30000" smtClean="0">
                <a:solidFill>
                  <a:schemeClr val="bg1"/>
                </a:solidFill>
              </a:rPr>
              <a:t>2</a:t>
            </a:r>
            <a:r>
              <a:rPr lang="en-US" sz="1400" smtClean="0">
                <a:solidFill>
                  <a:schemeClr val="bg1"/>
                </a:solidFill>
              </a:rPr>
              <a:t>Statistics Research Group, Faculty of Mathematics and Natural Sciences 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baseline="30000" smtClean="0">
                <a:solidFill>
                  <a:schemeClr val="bg1"/>
                </a:solidFill>
              </a:rPr>
              <a:t>3</a:t>
            </a:r>
            <a:r>
              <a:rPr lang="en-US" sz="1400" smtClean="0">
                <a:solidFill>
                  <a:schemeClr val="bg1"/>
                </a:solidFill>
              </a:rPr>
              <a:t>Nuclear Physics and Biophysics Research Division, Faculty of Mathematics and Natural Sciences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baseline="30000" smtClean="0">
                <a:solidFill>
                  <a:schemeClr val="bg1"/>
                </a:solidFill>
              </a:rPr>
              <a:t>1-3</a:t>
            </a:r>
            <a:r>
              <a:rPr lang="en-US" sz="1400" smtClean="0">
                <a:solidFill>
                  <a:schemeClr val="bg1"/>
                </a:solidFill>
              </a:rPr>
              <a:t>Institut Teknologi Bandung, 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4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20230410-v1| </a:t>
            </a:r>
            <a:r>
              <a:rPr lang="en-US" sz="1100" smtClean="0">
                <a:solidFill>
                  <a:schemeClr val="bg1"/>
                </a:solidFill>
              </a:rPr>
              <a:t>https://doi.org/10.5281/zenodo.</a:t>
            </a: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43845" y="4238624"/>
            <a:ext cx="2386195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28674" name="Picture 2" descr="statistics for data science and machine learning for Sale,Up To OFF 77%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289" y="57150"/>
            <a:ext cx="5041422" cy="4254500"/>
          </a:xfrm>
          <a:prstGeom prst="rect">
            <a:avLst/>
          </a:prstGeom>
          <a:noFill/>
        </p:spPr>
      </p:pic>
      <p:sp>
        <p:nvSpPr>
          <p:cNvPr id="6" name="Rectangle 5">
            <a:hlinkClick r:id="rId3"/>
          </p:cNvPr>
          <p:cNvSpPr/>
          <p:nvPr/>
        </p:nvSpPr>
        <p:spPr>
          <a:xfrm>
            <a:off x="457200" y="4184436"/>
            <a:ext cx="8229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Jon-Ting, Coursera, GitHub, url </a:t>
            </a:r>
            <a:r>
              <a:rPr lang="en-US" sz="1000" smtClean="0">
                <a:solidFill>
                  <a:srgbClr val="0070C0"/>
                </a:solidFill>
              </a:rPr>
              <a:t>https://www.meal2home.top/ProductDetail.aspx?iid=380751683&amp;pr=39.88</a:t>
            </a:r>
            <a:r>
              <a:rPr lang="en-US" sz="1000" smtClean="0"/>
              <a:t> [20230410].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30722" name="Picture 2" descr="Data Science Venn Diagram"/>
          <p:cNvPicPr>
            <a:picLocks noChangeAspect="1" noChangeArrowheads="1"/>
          </p:cNvPicPr>
          <p:nvPr/>
        </p:nvPicPr>
        <p:blipFill>
          <a:blip r:embed="rId2"/>
          <a:srcRect t="5905" b="6690"/>
          <a:stretch>
            <a:fillRect/>
          </a:stretch>
        </p:blipFill>
        <p:spPr bwMode="auto">
          <a:xfrm>
            <a:off x="2096614" y="44142"/>
            <a:ext cx="4950772" cy="4191000"/>
          </a:xfrm>
          <a:prstGeom prst="rect">
            <a:avLst/>
          </a:prstGeom>
          <a:noFill/>
        </p:spPr>
      </p:pic>
      <p:sp>
        <p:nvSpPr>
          <p:cNvPr id="6" name="Rectangle 5">
            <a:hlinkClick r:id="rId3"/>
          </p:cNvPr>
          <p:cNvSpPr/>
          <p:nvPr/>
        </p:nvSpPr>
        <p:spPr>
          <a:xfrm>
            <a:off x="457200" y="4184436"/>
            <a:ext cx="8229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Rob Pascoe, “Data science”, Data Cymru, url </a:t>
            </a:r>
            <a:r>
              <a:rPr lang="en-US" sz="1000" smtClean="0">
                <a:solidFill>
                  <a:srgbClr val="0070C0"/>
                </a:solidFill>
              </a:rPr>
              <a:t>https://www.data.cymru/data-science</a:t>
            </a:r>
            <a:r>
              <a:rPr lang="en-US" sz="1000" smtClean="0"/>
              <a:t> [20230410].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29698" name="Picture 2" descr="Ima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" y="79452"/>
            <a:ext cx="7848600" cy="4097430"/>
          </a:xfrm>
          <a:prstGeom prst="rect">
            <a:avLst/>
          </a:prstGeom>
          <a:noFill/>
        </p:spPr>
      </p:pic>
      <p:sp>
        <p:nvSpPr>
          <p:cNvPr id="6" name="Rectangle 5">
            <a:hlinkClick r:id="rId4"/>
          </p:cNvPr>
          <p:cNvSpPr/>
          <p:nvPr/>
        </p:nvSpPr>
        <p:spPr>
          <a:xfrm>
            <a:off x="457200" y="418443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Ryan Urbanowicz, “New proposed field/term Venn diagram for an upcoming talk”, Twitter, 15 Jun 2018, url </a:t>
            </a:r>
            <a:r>
              <a:rPr lang="en-US" sz="1000" smtClean="0">
                <a:solidFill>
                  <a:srgbClr val="0070C0"/>
                </a:solidFill>
              </a:rPr>
              <a:t>https://twitter.com/DocUrbs/status/1007375834347376642</a:t>
            </a:r>
            <a:r>
              <a:rPr lang="en-US" sz="1000" smtClean="0"/>
              <a:t> [20230410].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Algorithms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Machine learning algorithms are classified into 4 types:</a:t>
            </a:r>
          </a:p>
          <a:p>
            <a:r>
              <a:rPr lang="en-US" smtClean="0"/>
              <a:t>Supervised learning,</a:t>
            </a:r>
          </a:p>
          <a:p>
            <a:r>
              <a:rPr lang="en-US" smtClean="0"/>
              <a:t>Unsupervised learning,</a:t>
            </a:r>
          </a:p>
          <a:p>
            <a:r>
              <a:rPr lang="en-US" smtClean="0"/>
              <a:t>Semi-supervised learning,</a:t>
            </a:r>
          </a:p>
          <a:p>
            <a:r>
              <a:rPr lang="en-US" smtClean="0"/>
              <a:t>Reinforcement learning.</a:t>
            </a:r>
          </a:p>
          <a:p>
            <a:pPr>
              <a:buNone/>
            </a:pPr>
            <a:endParaRPr lang="en-US" sz="1400" smtClean="0"/>
          </a:p>
          <a:p>
            <a:pPr>
              <a:buNone/>
            </a:pPr>
            <a:r>
              <a:rPr lang="en-US" smtClean="0"/>
              <a:t>There are (at least) 10 popular algorithms.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57200" y="418443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Simon Tavasoli, “Top 10 Machine Learning Algorithms For Beginners: Supervised, and More</a:t>
            </a:r>
            <a:r>
              <a:rPr lang="en-US" sz="1000" smtClean="0"/>
              <a:t>”, </a:t>
            </a:r>
            <a:r>
              <a:rPr lang="en-US" sz="1000" smtClean="0"/>
              <a:t>Simplilearn, 30 Mar 2023, </a:t>
            </a:r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https://www.simplilearn.com/10-algorithms-machine-learning-engineers-need-to-know-article</a:t>
            </a:r>
            <a:r>
              <a:rPr lang="en-US" sz="1000" smtClean="0"/>
              <a:t> </a:t>
            </a:r>
            <a:r>
              <a:rPr lang="en-US" sz="1000" smtClean="0"/>
              <a:t>[20230410].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b="43516"/>
          <a:stretch>
            <a:fillRect/>
          </a:stretch>
        </p:blipFill>
        <p:spPr bwMode="auto">
          <a:xfrm>
            <a:off x="457200" y="166802"/>
            <a:ext cx="4207702" cy="354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 t="71042"/>
          <a:stretch>
            <a:fillRect/>
          </a:stretch>
        </p:blipFill>
        <p:spPr bwMode="auto">
          <a:xfrm>
            <a:off x="4495799" y="166802"/>
            <a:ext cx="4207701" cy="181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>
            <a:hlinkClick r:id="rId3"/>
          </p:cNvPr>
          <p:cNvSpPr/>
          <p:nvPr/>
        </p:nvSpPr>
        <p:spPr>
          <a:xfrm>
            <a:off x="457200" y="418443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Simon Tavasoli, “Top 10 Machine Learning Algorithms For Beginners: Supervised, and More</a:t>
            </a:r>
            <a:r>
              <a:rPr lang="en-US" sz="1000" smtClean="0"/>
              <a:t>”, </a:t>
            </a:r>
            <a:r>
              <a:rPr lang="en-US" sz="1000" smtClean="0"/>
              <a:t>Simplilearn, 30 Mar 2023, </a:t>
            </a:r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https://www.simplilearn.com/10-algorithms-machine-learning-engineers-need-to-know-article</a:t>
            </a:r>
            <a:r>
              <a:rPr lang="en-US" sz="1000" smtClean="0"/>
              <a:t> </a:t>
            </a:r>
            <a:r>
              <a:rPr lang="en-US" sz="1000" smtClean="0"/>
              <a:t>[20230410].</a:t>
            </a:r>
            <a:endParaRPr lang="en-US" sz="100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 t="55575" b="28958"/>
          <a:stretch>
            <a:fillRect/>
          </a:stretch>
        </p:blipFill>
        <p:spPr bwMode="auto">
          <a:xfrm>
            <a:off x="4495800" y="1962150"/>
            <a:ext cx="4207702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40917"/>
          <a:stretch>
            <a:fillRect/>
          </a:stretch>
        </p:blipFill>
        <p:spPr bwMode="auto">
          <a:xfrm>
            <a:off x="457200" y="171450"/>
            <a:ext cx="4480678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t="74329"/>
          <a:stretch>
            <a:fillRect/>
          </a:stretch>
        </p:blipFill>
        <p:spPr bwMode="auto">
          <a:xfrm>
            <a:off x="4191000" y="164945"/>
            <a:ext cx="4480678" cy="15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>
            <a:hlinkClick r:id="rId3"/>
          </p:cNvPr>
          <p:cNvSpPr/>
          <p:nvPr/>
        </p:nvSpPr>
        <p:spPr>
          <a:xfrm>
            <a:off x="457200" y="418443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Simon Tavasoli, “Top 10 Machine Learning Algorithms For Beginners: Supervised, and More</a:t>
            </a:r>
            <a:r>
              <a:rPr lang="en-US" sz="1000" smtClean="0"/>
              <a:t>”, </a:t>
            </a:r>
            <a:r>
              <a:rPr lang="en-US" sz="1000" smtClean="0"/>
              <a:t>Simplilearn, 30 Mar 2023, </a:t>
            </a:r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https://www.simplilearn.com/10-algorithms-machine-learning-engineers-need-to-know-article</a:t>
            </a:r>
            <a:r>
              <a:rPr lang="en-US" sz="1000" smtClean="0"/>
              <a:t> </a:t>
            </a:r>
            <a:r>
              <a:rPr lang="en-US" sz="1000" smtClean="0"/>
              <a:t>[20230410].</a:t>
            </a:r>
            <a:endParaRPr lang="en-US" sz="100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 t="57177" b="25670"/>
          <a:stretch>
            <a:fillRect/>
          </a:stretch>
        </p:blipFill>
        <p:spPr bwMode="auto">
          <a:xfrm>
            <a:off x="4191000" y="1657350"/>
            <a:ext cx="4480678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b="34904"/>
          <a:stretch>
            <a:fillRect/>
          </a:stretch>
        </p:blipFill>
        <p:spPr bwMode="auto">
          <a:xfrm>
            <a:off x="457200" y="177954"/>
            <a:ext cx="4643058" cy="369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 t="65096"/>
          <a:stretch>
            <a:fillRect/>
          </a:stretch>
        </p:blipFill>
        <p:spPr bwMode="auto">
          <a:xfrm>
            <a:off x="4114800" y="177955"/>
            <a:ext cx="464305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>
            <a:hlinkClick r:id="rId3"/>
          </p:cNvPr>
          <p:cNvSpPr/>
          <p:nvPr/>
        </p:nvSpPr>
        <p:spPr>
          <a:xfrm>
            <a:off x="457200" y="418443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Simon Tavasoli, “Top 10 Machine Learning Algorithms For Beginners: Supervised, and More</a:t>
            </a:r>
            <a:r>
              <a:rPr lang="en-US" sz="1000" smtClean="0"/>
              <a:t>”, </a:t>
            </a:r>
            <a:r>
              <a:rPr lang="en-US" sz="1000" smtClean="0"/>
              <a:t>Simplilearn, 30 Mar 2023, </a:t>
            </a:r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https://www.simplilearn.com/10-algorithms-machine-learning-engineers-need-to-know-article</a:t>
            </a:r>
            <a:r>
              <a:rPr lang="en-US" sz="1000" smtClean="0"/>
              <a:t> </a:t>
            </a:r>
            <a:r>
              <a:rPr lang="en-US" sz="1000" smtClean="0"/>
              <a:t>[20230410].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t="65236"/>
          <a:stretch>
            <a:fillRect/>
          </a:stretch>
        </p:blipFill>
        <p:spPr bwMode="auto">
          <a:xfrm>
            <a:off x="4800599" y="209550"/>
            <a:ext cx="3928063" cy="1792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>
            <a:hlinkClick r:id="rId3"/>
          </p:cNvPr>
          <p:cNvSpPr/>
          <p:nvPr/>
        </p:nvSpPr>
        <p:spPr>
          <a:xfrm>
            <a:off x="457200" y="418443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Simon Tavasoli, “Top 10 Machine Learning Algorithms For Beginners: Supervised, and More</a:t>
            </a:r>
            <a:r>
              <a:rPr lang="en-US" sz="1000" smtClean="0"/>
              <a:t>”, </a:t>
            </a:r>
            <a:r>
              <a:rPr lang="en-US" sz="1000" smtClean="0"/>
              <a:t>Simplilearn, 30 Mar 2023, </a:t>
            </a:r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https://www.simplilearn.com/10-algorithms-machine-learning-engineers-need-to-know-article</a:t>
            </a:r>
            <a:r>
              <a:rPr lang="en-US" sz="1000" smtClean="0"/>
              <a:t> </a:t>
            </a:r>
            <a:r>
              <a:rPr lang="en-US" sz="1000" smtClean="0"/>
              <a:t>[20230410].</a:t>
            </a:r>
            <a:endParaRPr lang="en-US" sz="100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 t="54320" b="33047"/>
          <a:stretch>
            <a:fillRect/>
          </a:stretch>
        </p:blipFill>
        <p:spPr bwMode="auto">
          <a:xfrm>
            <a:off x="4133459" y="1962150"/>
            <a:ext cx="4595203" cy="76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44416"/>
          <a:stretch>
            <a:fillRect/>
          </a:stretch>
        </p:blipFill>
        <p:spPr bwMode="auto">
          <a:xfrm>
            <a:off x="457200" y="209549"/>
            <a:ext cx="4595203" cy="3352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613" y="209550"/>
            <a:ext cx="8231188" cy="3128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hlinkClick r:id="rId3"/>
          </p:cNvPr>
          <p:cNvSpPr/>
          <p:nvPr/>
        </p:nvSpPr>
        <p:spPr>
          <a:xfrm>
            <a:off x="457200" y="418443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Simon Tavasoli, “Top 10 Machine Learning Algorithms For Beginners: Supervised, and More</a:t>
            </a:r>
            <a:r>
              <a:rPr lang="en-US" sz="1000" smtClean="0"/>
              <a:t>”, </a:t>
            </a:r>
            <a:r>
              <a:rPr lang="en-US" sz="1000" smtClean="0"/>
              <a:t>Simplilearn, 30 Mar 2023, </a:t>
            </a:r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https://www.simplilearn.com/10-algorithms-machine-learning-engineers-need-to-know-article</a:t>
            </a:r>
            <a:r>
              <a:rPr lang="en-US" sz="1000" smtClean="0"/>
              <a:t> </a:t>
            </a:r>
            <a:r>
              <a:rPr lang="en-US" sz="1000" smtClean="0"/>
              <a:t>[20230410].</a:t>
            </a:r>
            <a:endParaRPr 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Diagrams and terms	3</a:t>
            </a:r>
          </a:p>
          <a:p>
            <a:pPr>
              <a:tabLst>
                <a:tab pos="3657600" algn="r"/>
              </a:tabLst>
            </a:pPr>
            <a:r>
              <a:rPr lang="en-US" smtClean="0"/>
              <a:t>Algorithms	12</a:t>
            </a:r>
            <a:endParaRPr lang="en-US" smtClean="0"/>
          </a:p>
          <a:p>
            <a:pPr>
              <a:tabLst>
                <a:tab pos="3657600" algn="r"/>
              </a:tabLst>
            </a:pPr>
            <a:r>
              <a:rPr lang="en-US" smtClean="0"/>
              <a:t>Subcategories</a:t>
            </a:r>
            <a:r>
              <a:rPr lang="en-US" smtClean="0"/>
              <a:t>	</a:t>
            </a:r>
            <a:r>
              <a:rPr lang="en-US" smtClean="0"/>
              <a:t>..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196" y="209550"/>
            <a:ext cx="8178022" cy="243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hlinkClick r:id="rId3"/>
          </p:cNvPr>
          <p:cNvSpPr/>
          <p:nvPr/>
        </p:nvSpPr>
        <p:spPr>
          <a:xfrm>
            <a:off x="457200" y="418443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Simon Tavasoli, “Top 10 Machine Learning Algorithms For Beginners: Supervised, and More</a:t>
            </a:r>
            <a:r>
              <a:rPr lang="en-US" sz="1000" smtClean="0"/>
              <a:t>”, </a:t>
            </a:r>
            <a:r>
              <a:rPr lang="en-US" sz="1000" smtClean="0"/>
              <a:t>Simplilearn, 30 Mar 2023, </a:t>
            </a:r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https://www.simplilearn.com/10-algorithms-machine-learning-engineers-need-to-know-article</a:t>
            </a:r>
            <a:r>
              <a:rPr lang="en-US" sz="1000" smtClean="0"/>
              <a:t> </a:t>
            </a:r>
            <a:r>
              <a:rPr lang="en-US" sz="1000" smtClean="0"/>
              <a:t>[20230410].</a:t>
            </a:r>
            <a:endParaRPr lang="en-US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b="35623"/>
          <a:stretch>
            <a:fillRect/>
          </a:stretch>
        </p:blipFill>
        <p:spPr bwMode="auto">
          <a:xfrm>
            <a:off x="457200" y="209550"/>
            <a:ext cx="5148512" cy="3789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t="63753"/>
          <a:stretch>
            <a:fillRect/>
          </a:stretch>
        </p:blipFill>
        <p:spPr bwMode="auto">
          <a:xfrm>
            <a:off x="3581399" y="209550"/>
            <a:ext cx="514851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>
            <a:hlinkClick r:id="rId3"/>
          </p:cNvPr>
          <p:cNvSpPr/>
          <p:nvPr/>
        </p:nvSpPr>
        <p:spPr>
          <a:xfrm>
            <a:off x="457200" y="418443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Simon Tavasoli, “Top 10 Machine Learning Algorithms For Beginners: Supervised, and More</a:t>
            </a:r>
            <a:r>
              <a:rPr lang="en-US" sz="1000" smtClean="0"/>
              <a:t>”, </a:t>
            </a:r>
            <a:r>
              <a:rPr lang="en-US" sz="1000" smtClean="0"/>
              <a:t>Simplilearn, 30 Mar 2023, </a:t>
            </a:r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https://www.simplilearn.com/10-algorithms-machine-learning-engineers-need-to-know-article</a:t>
            </a:r>
            <a:r>
              <a:rPr lang="en-US" sz="1000" smtClean="0"/>
              <a:t> </a:t>
            </a:r>
            <a:r>
              <a:rPr lang="en-US" sz="1000" smtClean="0"/>
              <a:t>[20230410].</a:t>
            </a:r>
            <a:endParaRPr lang="en-US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9551"/>
            <a:ext cx="479753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hlinkClick r:id="rId3"/>
          </p:cNvPr>
          <p:cNvSpPr/>
          <p:nvPr/>
        </p:nvSpPr>
        <p:spPr>
          <a:xfrm>
            <a:off x="457200" y="418443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Simon Tavasoli, “Top 10 Machine Learning Algorithms For Beginners: Supervised, and More</a:t>
            </a:r>
            <a:r>
              <a:rPr lang="en-US" sz="1000" smtClean="0"/>
              <a:t>”, </a:t>
            </a:r>
            <a:r>
              <a:rPr lang="en-US" sz="1000" smtClean="0"/>
              <a:t>Simplilearn, 30 Mar 2023, </a:t>
            </a:r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https://www.simplilearn.com/10-algorithms-machine-learning-engineers-need-to-know-article</a:t>
            </a:r>
            <a:r>
              <a:rPr lang="en-US" sz="1000" smtClean="0"/>
              <a:t> </a:t>
            </a:r>
            <a:r>
              <a:rPr lang="en-US" sz="1000" smtClean="0"/>
              <a:t>[20230410].</a:t>
            </a:r>
            <a:endParaRPr lang="en-US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209550"/>
            <a:ext cx="8270763" cy="264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hlinkClick r:id="rId3"/>
          </p:cNvPr>
          <p:cNvSpPr/>
          <p:nvPr/>
        </p:nvSpPr>
        <p:spPr>
          <a:xfrm>
            <a:off x="457200" y="418443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Simon Tavasoli, “Top 10 Machine Learning Algorithms For Beginners: Supervised, and More</a:t>
            </a:r>
            <a:r>
              <a:rPr lang="en-US" sz="1000" smtClean="0"/>
              <a:t>”, </a:t>
            </a:r>
            <a:r>
              <a:rPr lang="en-US" sz="1000" smtClean="0"/>
              <a:t>Simplilearn, 30 Mar 2023, </a:t>
            </a:r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https://www.simplilearn.com/10-algorithms-machine-learning-engineers-need-to-know-article</a:t>
            </a:r>
            <a:r>
              <a:rPr lang="en-US" sz="1000" smtClean="0"/>
              <a:t> </a:t>
            </a:r>
            <a:r>
              <a:rPr lang="en-US" sz="1000" smtClean="0"/>
              <a:t>[20230410].</a:t>
            </a:r>
            <a:endParaRPr lang="en-US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718" y="209550"/>
            <a:ext cx="8204978" cy="3654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hlinkClick r:id="rId3"/>
          </p:cNvPr>
          <p:cNvSpPr/>
          <p:nvPr/>
        </p:nvSpPr>
        <p:spPr>
          <a:xfrm>
            <a:off x="457200" y="418443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Simon Tavasoli, “Top 10 Machine Learning Algorithms For Beginners: Supervised, and More</a:t>
            </a:r>
            <a:r>
              <a:rPr lang="en-US" sz="1000" smtClean="0"/>
              <a:t>”, </a:t>
            </a:r>
            <a:r>
              <a:rPr lang="en-US" sz="1000" smtClean="0"/>
              <a:t>Simplilearn, 30 Mar 2023, </a:t>
            </a:r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https://www.simplilearn.com/10-algorithms-machine-learning-engineers-need-to-know-article</a:t>
            </a:r>
            <a:r>
              <a:rPr lang="en-US" sz="1000" smtClean="0"/>
              <a:t> </a:t>
            </a:r>
            <a:r>
              <a:rPr lang="en-US" sz="1000" smtClean="0"/>
              <a:t>[20230410].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Applications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45058" name="Picture 2" descr="https://www.googleapis.com/download/storage/v1/b/kaggle-forum-message-attachments/o/inbox%2F2769451%2F49795f91d10f36a38303d3b15d382428%2F2-1.jpg?generation=1604672214019633&amp;alt=m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139210"/>
            <a:ext cx="8191501" cy="4032740"/>
          </a:xfrm>
          <a:prstGeom prst="rect">
            <a:avLst/>
          </a:prstGeom>
          <a:noFill/>
        </p:spPr>
      </p:pic>
      <p:sp>
        <p:nvSpPr>
          <p:cNvPr id="8" name="Rectangle 7">
            <a:hlinkClick r:id="rId3"/>
          </p:cNvPr>
          <p:cNvSpPr/>
          <p:nvPr/>
        </p:nvSpPr>
        <p:spPr>
          <a:xfrm>
            <a:off x="457200" y="4184436"/>
            <a:ext cx="8229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Mohaiminul Islam, “Machine Learning”, </a:t>
            </a:r>
            <a:r>
              <a:rPr lang="en-US" sz="1000" smtClean="0"/>
              <a:t>Kaggle, 6 Nov 2020, </a:t>
            </a:r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https://www.kaggle.com/getting-started/195629</a:t>
            </a:r>
            <a:r>
              <a:rPr lang="en-US" sz="1000" smtClean="0"/>
              <a:t> </a:t>
            </a:r>
            <a:r>
              <a:rPr lang="en-US" sz="1000" smtClean="0"/>
              <a:t>[</a:t>
            </a:r>
            <a:r>
              <a:rPr lang="en-US" sz="1000" smtClean="0"/>
              <a:t>20230411].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Types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9154" name="Picture 2" descr="Reinforcement Learning - simply explained! | Data Baseca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99045"/>
            <a:ext cx="7848600" cy="4253880"/>
          </a:xfrm>
          <a:prstGeom prst="rect">
            <a:avLst/>
          </a:prstGeom>
          <a:noFill/>
        </p:spPr>
      </p:pic>
      <p:sp>
        <p:nvSpPr>
          <p:cNvPr id="10" name="Rectangle 9">
            <a:hlinkClick r:id="rId3"/>
          </p:cNvPr>
          <p:cNvSpPr/>
          <p:nvPr/>
        </p:nvSpPr>
        <p:spPr>
          <a:xfrm>
            <a:off x="457200" y="418443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-</a:t>
            </a:r>
            <a:r>
              <a:rPr lang="en-US" sz="1000" smtClean="0"/>
              <a:t>, “Reinforcement Learning: Bestärkendes Lernen erklärt</a:t>
            </a:r>
            <a:r>
              <a:rPr lang="en-US" sz="1000" smtClean="0"/>
              <a:t>!”, </a:t>
            </a:r>
            <a:r>
              <a:rPr lang="en-US" sz="1000" smtClean="0"/>
              <a:t>Data Base Camp, 26 Jan 2022, </a:t>
            </a:r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https://databasecamp.de/ki/reinforcement-learning</a:t>
            </a:r>
            <a:r>
              <a:rPr lang="en-US" sz="1000" smtClean="0"/>
              <a:t> </a:t>
            </a:r>
            <a:r>
              <a:rPr lang="en-US" sz="1000" smtClean="0"/>
              <a:t>[</a:t>
            </a:r>
            <a:r>
              <a:rPr lang="en-US" sz="1000" smtClean="0"/>
              <a:t>20230411].</a:t>
            </a:r>
            <a:endParaRPr lang="en-US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There is also another way for types of 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57200" y="418443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TechVidvan Team, “Types of Machine Learning – Supervised, Unsupervised, Reinforcement”, </a:t>
            </a:r>
            <a:r>
              <a:rPr lang="en-US" sz="1000" smtClean="0"/>
              <a:t>Simplilearn, 10 Mar 2021, </a:t>
            </a:r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https://techvidvan.com/tutorials/types-of-machine-learning/</a:t>
            </a:r>
            <a:r>
              <a:rPr lang="en-US" sz="1000" smtClean="0"/>
              <a:t> </a:t>
            </a:r>
            <a:r>
              <a:rPr lang="en-US" sz="1000" smtClean="0"/>
              <a:t>[</a:t>
            </a:r>
            <a:r>
              <a:rPr lang="en-US" sz="1000" smtClean="0"/>
              <a:t>20230411].</a:t>
            </a:r>
            <a:endParaRPr lang="en-US" sz="1000"/>
          </a:p>
        </p:txBody>
      </p:sp>
      <p:pic>
        <p:nvPicPr>
          <p:cNvPr id="51202" name="Picture 2" descr="Types of Machine Learning - Supervised, Unsupervised, Reinforcement -  TechVidvan"/>
          <p:cNvPicPr>
            <a:picLocks noChangeAspect="1" noChangeArrowheads="1"/>
          </p:cNvPicPr>
          <p:nvPr/>
        </p:nvPicPr>
        <p:blipFill>
          <a:blip r:embed="rId3"/>
          <a:srcRect t="15917"/>
          <a:stretch>
            <a:fillRect/>
          </a:stretch>
        </p:blipFill>
        <p:spPr bwMode="auto">
          <a:xfrm>
            <a:off x="784983" y="850251"/>
            <a:ext cx="7574036" cy="3332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Diagrams and terms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Architectures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s://www.googleapis.com/download/storage/v1/b/kaggle-forum-message-attachments/o/inbox%2F2769451%2F25966684faf1586c86601907c8013bfc%2Funnamed.jpg?generation=1604671856257615&amp;alt=media"/>
          <p:cNvPicPr>
            <a:picLocks noChangeAspect="1" noChangeArrowheads="1"/>
          </p:cNvPicPr>
          <p:nvPr/>
        </p:nvPicPr>
        <p:blipFill>
          <a:blip r:embed="rId2"/>
          <a:srcRect l="60938" t="93598" r="28125"/>
          <a:stretch>
            <a:fillRect/>
          </a:stretch>
        </p:blipFill>
        <p:spPr bwMode="auto">
          <a:xfrm>
            <a:off x="5943599" y="22303"/>
            <a:ext cx="2831299" cy="4181706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9" name="Picture 2" descr="https://www.googleapis.com/download/storage/v1/b/kaggle-forum-message-attachments/o/inbox%2F2769451%2F25966684faf1586c86601907c8013bfc%2Funnamed.jpg?generation=1604671856257615&amp;alt=media"/>
          <p:cNvPicPr>
            <a:picLocks noChangeAspect="1" noChangeArrowheads="1"/>
          </p:cNvPicPr>
          <p:nvPr/>
        </p:nvPicPr>
        <p:blipFill>
          <a:blip r:embed="rId2"/>
          <a:srcRect b="23828"/>
          <a:stretch>
            <a:fillRect/>
          </a:stretch>
        </p:blipFill>
        <p:spPr bwMode="auto">
          <a:xfrm>
            <a:off x="457199" y="22302"/>
            <a:ext cx="5486401" cy="4179095"/>
          </a:xfrm>
          <a:prstGeom prst="rect">
            <a:avLst/>
          </a:prstGeom>
          <a:noFill/>
        </p:spPr>
      </p:pic>
      <p:pic>
        <p:nvPicPr>
          <p:cNvPr id="10" name="Picture 2" descr="https://www.googleapis.com/download/storage/v1/b/kaggle-forum-message-attachments/o/inbox%2F2769451%2F25966684faf1586c86601907c8013bfc%2Funnamed.jpg?generation=1604671856257615&amp;alt=media"/>
          <p:cNvPicPr>
            <a:picLocks noChangeAspect="1" noChangeArrowheads="1"/>
          </p:cNvPicPr>
          <p:nvPr/>
        </p:nvPicPr>
        <p:blipFill>
          <a:blip r:embed="rId2"/>
          <a:srcRect t="79297" r="76563" b="7031"/>
          <a:stretch>
            <a:fillRect/>
          </a:stretch>
        </p:blipFill>
        <p:spPr bwMode="auto">
          <a:xfrm>
            <a:off x="6421245" y="665355"/>
            <a:ext cx="1143000" cy="666750"/>
          </a:xfrm>
          <a:prstGeom prst="rect">
            <a:avLst/>
          </a:prstGeom>
          <a:noFill/>
        </p:spPr>
      </p:pic>
      <p:sp>
        <p:nvSpPr>
          <p:cNvPr id="11" name="Rectangle 10">
            <a:hlinkClick r:id="rId3"/>
          </p:cNvPr>
          <p:cNvSpPr/>
          <p:nvPr/>
        </p:nvSpPr>
        <p:spPr>
          <a:xfrm>
            <a:off x="457200" y="4184436"/>
            <a:ext cx="8229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Mohaiminul Islam, “Machine Learning”, </a:t>
            </a:r>
            <a:r>
              <a:rPr lang="en-US" sz="1000" smtClean="0"/>
              <a:t>Kaggle, 6 Nov 2020, </a:t>
            </a:r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https://www.kaggle.com/getting-started/195629</a:t>
            </a:r>
            <a:r>
              <a:rPr lang="en-US" sz="1000" smtClean="0"/>
              <a:t> </a:t>
            </a:r>
            <a:r>
              <a:rPr lang="en-US" sz="1000" smtClean="0"/>
              <a:t>[</a:t>
            </a:r>
            <a:r>
              <a:rPr lang="en-US" sz="1000" smtClean="0"/>
              <a:t>20230411].</a:t>
            </a:r>
            <a:endParaRPr lang="en-US" sz="1000"/>
          </a:p>
        </p:txBody>
      </p:sp>
      <p:pic>
        <p:nvPicPr>
          <p:cNvPr id="12" name="Picture 2" descr="https://www.googleapis.com/download/storage/v1/b/kaggle-forum-message-attachments/o/inbox%2F2769451%2F25966684faf1586c86601907c8013bfc%2Funnamed.jpg?generation=1604671856257615&amp;alt=media"/>
          <p:cNvPicPr>
            <a:picLocks noChangeAspect="1" noChangeArrowheads="1"/>
          </p:cNvPicPr>
          <p:nvPr/>
        </p:nvPicPr>
        <p:blipFill>
          <a:blip r:embed="rId2"/>
          <a:srcRect l="60938" t="81098"/>
          <a:stretch>
            <a:fillRect/>
          </a:stretch>
        </p:blipFill>
        <p:spPr bwMode="auto">
          <a:xfrm>
            <a:off x="6553200" y="1833911"/>
            <a:ext cx="1905000" cy="921835"/>
          </a:xfrm>
          <a:prstGeom prst="rect">
            <a:avLst/>
          </a:prstGeom>
          <a:noFill/>
        </p:spPr>
      </p:pic>
      <p:pic>
        <p:nvPicPr>
          <p:cNvPr id="13" name="Picture 2" descr="https://www.googleapis.com/download/storage/v1/b/kaggle-forum-message-attachments/o/inbox%2F2769451%2F25966684faf1586c86601907c8013bfc%2Funnamed.jpg?generation=1604671856257615&amp;alt=media"/>
          <p:cNvPicPr>
            <a:picLocks noChangeAspect="1" noChangeArrowheads="1"/>
          </p:cNvPicPr>
          <p:nvPr/>
        </p:nvPicPr>
        <p:blipFill>
          <a:blip r:embed="rId2"/>
          <a:srcRect l="23438" t="81441" r="39062" b="6641"/>
          <a:stretch>
            <a:fillRect/>
          </a:stretch>
        </p:blipFill>
        <p:spPr bwMode="auto">
          <a:xfrm>
            <a:off x="6553200" y="1304693"/>
            <a:ext cx="1828800" cy="581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11" name="Rectangle 10">
            <a:hlinkClick r:id="rId2"/>
          </p:cNvPr>
          <p:cNvSpPr/>
          <p:nvPr/>
        </p:nvSpPr>
        <p:spPr>
          <a:xfrm>
            <a:off x="457200" y="4184436"/>
            <a:ext cx="8229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Mohaiminul Islam, “Machine Learning”, </a:t>
            </a:r>
            <a:r>
              <a:rPr lang="en-US" sz="1000" smtClean="0"/>
              <a:t>Kaggle, 6 Nov 2020, </a:t>
            </a:r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https://www.kaggle.com/getting-started/195629</a:t>
            </a:r>
            <a:r>
              <a:rPr lang="en-US" sz="1000" smtClean="0"/>
              <a:t> </a:t>
            </a:r>
            <a:r>
              <a:rPr lang="en-US" sz="1000" smtClean="0"/>
              <a:t>[</a:t>
            </a:r>
            <a:r>
              <a:rPr lang="en-US" sz="1000" smtClean="0"/>
              <a:t>20230411].</a:t>
            </a:r>
            <a:endParaRPr lang="en-US" sz="1000"/>
          </a:p>
        </p:txBody>
      </p:sp>
      <p:pic>
        <p:nvPicPr>
          <p:cNvPr id="7" name="Picture 2" descr="https://www.googleapis.com/download/storage/v1/b/kaggle-forum-message-attachments/o/inbox%2F2769451%2F798b6679730786288afdf5b2c494d9d6%2Fdeep_learning.png?generation=1604672031202476&amp;alt=media"/>
          <p:cNvPicPr>
            <a:picLocks noChangeAspect="1" noChangeArrowheads="1"/>
          </p:cNvPicPr>
          <p:nvPr/>
        </p:nvPicPr>
        <p:blipFill>
          <a:blip r:embed="rId3"/>
          <a:srcRect b="50023"/>
          <a:stretch>
            <a:fillRect/>
          </a:stretch>
        </p:blipFill>
        <p:spPr bwMode="auto">
          <a:xfrm>
            <a:off x="455613" y="274463"/>
            <a:ext cx="8232775" cy="3752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11" name="Rectangle 10">
            <a:hlinkClick r:id="rId2"/>
          </p:cNvPr>
          <p:cNvSpPr/>
          <p:nvPr/>
        </p:nvSpPr>
        <p:spPr>
          <a:xfrm>
            <a:off x="457200" y="4184436"/>
            <a:ext cx="8229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Mohaiminul Islam, “Machine Learning”, </a:t>
            </a:r>
            <a:r>
              <a:rPr lang="en-US" sz="1000" smtClean="0"/>
              <a:t>Kaggle, 6 Nov 2020, </a:t>
            </a:r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https://www.kaggle.com/getting-started/195629</a:t>
            </a:r>
            <a:r>
              <a:rPr lang="en-US" sz="1000" smtClean="0"/>
              <a:t> </a:t>
            </a:r>
            <a:r>
              <a:rPr lang="en-US" sz="1000" smtClean="0"/>
              <a:t>[</a:t>
            </a:r>
            <a:r>
              <a:rPr lang="en-US" sz="1000" smtClean="0"/>
              <a:t>20230411].</a:t>
            </a:r>
            <a:endParaRPr lang="en-US" sz="1000"/>
          </a:p>
        </p:txBody>
      </p:sp>
      <p:pic>
        <p:nvPicPr>
          <p:cNvPr id="46082" name="Picture 2" descr="https://www.googleapis.com/download/storage/v1/b/kaggle-forum-message-attachments/o/inbox%2F2769451%2F798b6679730786288afdf5b2c494d9d6%2Fdeep_learning.png?generation=1604672031202476&amp;alt=media"/>
          <p:cNvPicPr>
            <a:picLocks noChangeAspect="1" noChangeArrowheads="1"/>
          </p:cNvPicPr>
          <p:nvPr/>
        </p:nvPicPr>
        <p:blipFill>
          <a:blip r:embed="rId3"/>
          <a:srcRect t="50126"/>
          <a:stretch>
            <a:fillRect/>
          </a:stretch>
        </p:blipFill>
        <p:spPr bwMode="auto">
          <a:xfrm>
            <a:off x="455613" y="274463"/>
            <a:ext cx="8232775" cy="3745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Research Discussion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2023-04-10 | 40132 | +62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 smtClean="0"/>
              <a:t>Thank you</a:t>
            </a:r>
            <a:endParaRPr lang="en-US" smtClean="0"/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-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 descr="https://www.fsm.ac.in/blog/wp-content/uploads/2022/08/ml-e16105538267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" y="88543"/>
            <a:ext cx="7543800" cy="4616807"/>
          </a:xfrm>
          <a:prstGeom prst="rect">
            <a:avLst/>
          </a:prstGeom>
          <a:noFill/>
        </p:spPr>
      </p:pic>
      <p:sp>
        <p:nvSpPr>
          <p:cNvPr id="9" name="Rectangle 8">
            <a:hlinkClick r:id="rId4"/>
          </p:cNvPr>
          <p:cNvSpPr/>
          <p:nvPr/>
        </p:nvSpPr>
        <p:spPr>
          <a:xfrm>
            <a:off x="457200" y="418443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CCR, “An Introduction to Machine Learning, Its Importance, Types, and Applications”, FORE School of Management, New Delhi, 31 Aug 2022, url </a:t>
            </a:r>
            <a:r>
              <a:rPr lang="en-US" sz="1000" smtClean="0">
                <a:solidFill>
                  <a:srgbClr val="0070C0"/>
                </a:solidFill>
              </a:rPr>
              <a:t>https://www.fsm.ac.in/blog/an-introduction-to-machine-learning-its-importance-types-and-applications/</a:t>
            </a:r>
            <a:r>
              <a:rPr lang="en-US" sz="1000" smtClean="0"/>
              <a:t> [20230410].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>
            <a:hlinkClick r:id="rId2"/>
          </p:cNvPr>
          <p:cNvSpPr/>
          <p:nvPr/>
        </p:nvSpPr>
        <p:spPr>
          <a:xfrm>
            <a:off x="457200" y="418443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Vikita Padaliya</a:t>
            </a:r>
            <a:r>
              <a:rPr lang="en-US" sz="1000" smtClean="0"/>
              <a:t>, </a:t>
            </a:r>
            <a:r>
              <a:rPr lang="en-US" sz="1000" smtClean="0"/>
              <a:t>“Difference between AI, ML and DL</a:t>
            </a:r>
            <a:r>
              <a:rPr lang="en-US" sz="1000" smtClean="0"/>
              <a:t>”, </a:t>
            </a:r>
            <a:r>
              <a:rPr lang="en-US" sz="1000" smtClean="0"/>
              <a:t>Medium, 25 Sep 2019, </a:t>
            </a:r>
            <a:r>
              <a:rPr lang="en-US" sz="1000" smtClean="0"/>
              <a:t>url </a:t>
            </a:r>
            <a:r>
              <a:rPr lang="en-US" sz="1000" smtClean="0">
                <a:solidFill>
                  <a:srgbClr val="0070C0"/>
                </a:solidFill>
              </a:rPr>
              <a:t>https</a:t>
            </a:r>
            <a:r>
              <a:rPr lang="en-US" sz="1000" smtClean="0">
                <a:solidFill>
                  <a:srgbClr val="0070C0"/>
                </a:solidFill>
              </a:rPr>
              <a:t>://</a:t>
            </a:r>
            <a:r>
              <a:rPr lang="en-US" sz="1000" smtClean="0">
                <a:solidFill>
                  <a:srgbClr val="0070C0"/>
                </a:solidFill>
              </a:rPr>
              <a:t>medium.com/decoding-artificial-intelligence/p-f5274d8db2</a:t>
            </a:r>
            <a:r>
              <a:rPr lang="en-US" sz="1000" smtClean="0"/>
              <a:t> [20230411].</a:t>
            </a:r>
            <a:endParaRPr lang="en-US" sz="1000"/>
          </a:p>
        </p:txBody>
      </p:sp>
      <p:pic>
        <p:nvPicPr>
          <p:cNvPr id="53250" name="Picture 2" descr="https://miro.medium.com/v2/resize:fit:700/1*FV0QEeAhCXMlvWZUpShJIg.png"/>
          <p:cNvPicPr>
            <a:picLocks noChangeAspect="1" noChangeArrowheads="1"/>
          </p:cNvPicPr>
          <p:nvPr/>
        </p:nvPicPr>
        <p:blipFill>
          <a:blip r:embed="rId3"/>
          <a:srcRect t="1939" b="6977"/>
          <a:stretch>
            <a:fillRect/>
          </a:stretch>
        </p:blipFill>
        <p:spPr bwMode="auto">
          <a:xfrm>
            <a:off x="1295400" y="133350"/>
            <a:ext cx="6667500" cy="4103649"/>
          </a:xfrm>
          <a:prstGeom prst="rect">
            <a:avLst/>
          </a:prstGeom>
          <a:noFill/>
        </p:spPr>
      </p:pic>
      <p:pic>
        <p:nvPicPr>
          <p:cNvPr id="7" name="Picture 2" descr="https://miro.medium.com/v2/resize:fit:700/1*FV0QEeAhCXMlvWZUpShJIg.png"/>
          <p:cNvPicPr>
            <a:picLocks noChangeAspect="1" noChangeArrowheads="1"/>
          </p:cNvPicPr>
          <p:nvPr/>
        </p:nvPicPr>
        <p:blipFill>
          <a:blip r:embed="rId3"/>
          <a:srcRect l="21714" t="91332" r="23429" b="211"/>
          <a:stretch>
            <a:fillRect/>
          </a:stretch>
        </p:blipFill>
        <p:spPr bwMode="auto">
          <a:xfrm rot="16200000">
            <a:off x="6069051" y="1976091"/>
            <a:ext cx="3657600" cy="38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4578" name="Picture 2" descr="https://www.researchgate.net/publication/353939315/figure/fig1/AS:1057659167989760@1629177004291/Venn-Diagram-for-AI-ML-NLP-DL_W64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47810"/>
            <a:ext cx="4267200" cy="4165760"/>
          </a:xfrm>
          <a:prstGeom prst="rect">
            <a:avLst/>
          </a:prstGeom>
          <a:noFill/>
        </p:spPr>
      </p:pic>
      <p:sp>
        <p:nvSpPr>
          <p:cNvPr id="9" name="Rectangle 8">
            <a:hlinkClick r:id="rId3"/>
          </p:cNvPr>
          <p:cNvSpPr/>
          <p:nvPr/>
        </p:nvSpPr>
        <p:spPr>
          <a:xfrm>
            <a:off x="457200" y="418443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Rohini G. Khalkar, Adarsh Singh Dikhit, Anirudh Goel, Manisha Gupta, “Handwritten Text Recognition using Deep Learning (CNN &amp; RNN)”, IARJSET 8(6):870-881, Jun 2021, url </a:t>
            </a:r>
            <a:r>
              <a:rPr lang="en-US" sz="1000" smtClean="0">
                <a:solidFill>
                  <a:srgbClr val="0070C0"/>
                </a:solidFill>
              </a:rPr>
              <a:t>http://dx.doi.org/10.17148/IARJSET.2021.86148</a:t>
            </a:r>
            <a:r>
              <a:rPr lang="en-US" sz="1000" smtClean="0"/>
              <a:t>.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 – ML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0070C0"/>
                </a:solidFill>
              </a:rPr>
              <a:t>Artificial Intelligence</a:t>
            </a:r>
            <a:r>
              <a:rPr lang="en-US" smtClean="0"/>
              <a:t> systems </a:t>
            </a:r>
            <a:r>
              <a:rPr lang="en-US" smtClean="0">
                <a:solidFill>
                  <a:srgbClr val="272727"/>
                </a:solidFill>
              </a:rPr>
              <a:t>are used to </a:t>
            </a:r>
            <a:r>
              <a:rPr lang="en-US" smtClean="0">
                <a:solidFill>
                  <a:srgbClr val="00B050"/>
                </a:solidFill>
              </a:rPr>
              <a:t>perform complex tasks</a:t>
            </a:r>
            <a:r>
              <a:rPr lang="en-US" smtClean="0">
                <a:solidFill>
                  <a:srgbClr val="272727"/>
                </a:solidFill>
              </a:rPr>
              <a:t> in a way that is </a:t>
            </a:r>
            <a:r>
              <a:rPr lang="en-US" smtClean="0">
                <a:solidFill>
                  <a:srgbClr val="00B050"/>
                </a:solidFill>
              </a:rPr>
              <a:t>similar</a:t>
            </a:r>
            <a:r>
              <a:rPr lang="en-US" smtClean="0">
                <a:solidFill>
                  <a:srgbClr val="272727"/>
                </a:solidFill>
              </a:rPr>
              <a:t> to </a:t>
            </a:r>
            <a:r>
              <a:rPr lang="en-US" smtClean="0">
                <a:solidFill>
                  <a:srgbClr val="00B050"/>
                </a:solidFill>
              </a:rPr>
              <a:t>how humans</a:t>
            </a:r>
            <a:r>
              <a:rPr lang="en-US" smtClean="0">
                <a:solidFill>
                  <a:srgbClr val="272727"/>
                </a:solidFill>
              </a:rPr>
              <a:t> solve problems.</a:t>
            </a:r>
          </a:p>
          <a:p>
            <a:r>
              <a:rPr lang="en-US" smtClean="0"/>
              <a:t> </a:t>
            </a:r>
            <a:r>
              <a:rPr lang="en-US" smtClean="0">
                <a:solidFill>
                  <a:srgbClr val="0070C0"/>
                </a:solidFill>
              </a:rPr>
              <a:t>Machine learning</a:t>
            </a:r>
            <a:r>
              <a:rPr lang="en-US" smtClean="0"/>
              <a:t> is a subfield of artificial intelligence, which is broadly defined as the </a:t>
            </a:r>
            <a:r>
              <a:rPr lang="en-US" smtClean="0">
                <a:solidFill>
                  <a:srgbClr val="00B050"/>
                </a:solidFill>
              </a:rPr>
              <a:t>capability</a:t>
            </a:r>
            <a:r>
              <a:rPr lang="en-US" smtClean="0"/>
              <a:t> of a </a:t>
            </a:r>
            <a:r>
              <a:rPr lang="en-US" smtClean="0">
                <a:solidFill>
                  <a:srgbClr val="00B050"/>
                </a:solidFill>
              </a:rPr>
              <a:t>machine</a:t>
            </a:r>
            <a:r>
              <a:rPr lang="en-US" smtClean="0"/>
              <a:t> to </a:t>
            </a:r>
            <a:r>
              <a:rPr lang="en-US" smtClean="0">
                <a:solidFill>
                  <a:srgbClr val="00B050"/>
                </a:solidFill>
              </a:rPr>
              <a:t>imitate intelligent human behavior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57200" y="418443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Sara Brown, “Machine learning, explained”, MIT Management Sloan School, 21 Apr 2021, url </a:t>
            </a:r>
            <a:r>
              <a:rPr lang="en-US" sz="1000" smtClean="0">
                <a:solidFill>
                  <a:srgbClr val="0070C0"/>
                </a:solidFill>
              </a:rPr>
              <a:t>https://mitsloan.mit.edu/ideas-made-to-matter/machine-learning-explained</a:t>
            </a:r>
            <a:r>
              <a:rPr lang="en-US" sz="1000" smtClean="0"/>
              <a:t> [20230410].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ML – AI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>
                <a:solidFill>
                  <a:srgbClr val="0070C0"/>
                </a:solidFill>
              </a:rPr>
              <a:t>Machine learning</a:t>
            </a:r>
            <a:r>
              <a:rPr lang="en-US" smtClean="0"/>
              <a:t> (ML) is a type of </a:t>
            </a:r>
            <a:r>
              <a:rPr lang="en-US" smtClean="0">
                <a:solidFill>
                  <a:srgbClr val="0070C0"/>
                </a:solidFill>
              </a:rPr>
              <a:t>artificial intelligence</a:t>
            </a:r>
            <a:r>
              <a:rPr lang="en-US" smtClean="0"/>
              <a:t> (AI) that allows software applications to </a:t>
            </a:r>
            <a:r>
              <a:rPr lang="en-US" smtClean="0">
                <a:solidFill>
                  <a:srgbClr val="00B050"/>
                </a:solidFill>
              </a:rPr>
              <a:t>become more accurate</a:t>
            </a:r>
            <a:r>
              <a:rPr lang="en-US" smtClean="0"/>
              <a:t> at predicting outcomes </a:t>
            </a:r>
            <a:r>
              <a:rPr lang="en-US" smtClean="0">
                <a:solidFill>
                  <a:srgbClr val="00B050"/>
                </a:solidFill>
              </a:rPr>
              <a:t>without being explicitly programmed</a:t>
            </a:r>
            <a:r>
              <a:rPr lang="en-US" smtClean="0"/>
              <a:t> to do so.</a:t>
            </a:r>
          </a:p>
          <a:p>
            <a:r>
              <a:rPr lang="en-US" smtClean="0"/>
              <a:t>Machine learning </a:t>
            </a:r>
            <a:r>
              <a:rPr lang="en-US" smtClean="0">
                <a:solidFill>
                  <a:schemeClr val="accent6"/>
                </a:solidFill>
              </a:rPr>
              <a:t>algorithms</a:t>
            </a:r>
            <a:r>
              <a:rPr lang="en-US" smtClean="0">
                <a:solidFill>
                  <a:srgbClr val="00B050"/>
                </a:solidFill>
              </a:rPr>
              <a:t> use historical data as input</a:t>
            </a:r>
            <a:r>
              <a:rPr lang="en-US" smtClean="0"/>
              <a:t> to </a:t>
            </a:r>
            <a:r>
              <a:rPr lang="en-US" smtClean="0">
                <a:solidFill>
                  <a:srgbClr val="00B050"/>
                </a:solidFill>
              </a:rPr>
              <a:t>predict new output</a:t>
            </a:r>
            <a:r>
              <a:rPr lang="en-US" smtClean="0"/>
              <a:t> values.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57200" y="418443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Ed Burns, “Machine learning”, TechTarget, Mar 2021, url </a:t>
            </a:r>
            <a:r>
              <a:rPr lang="en-US" sz="1000" smtClean="0">
                <a:solidFill>
                  <a:srgbClr val="0070C0"/>
                </a:solidFill>
              </a:rPr>
              <a:t>https://www.techtarget.com/searchenterpriseai/definition/machine-learning-ML</a:t>
            </a:r>
            <a:r>
              <a:rPr lang="en-US" sz="1000" smtClean="0"/>
              <a:t> [20230410].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Research Discussion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2023-04-10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7650" name="Picture 2" descr="Venn diagram showing the overlaps between computer science, AI, machine learning, statistics, and data science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6803"/>
            <a:ext cx="5638800" cy="3935884"/>
          </a:xfrm>
          <a:prstGeom prst="rect">
            <a:avLst/>
          </a:prstGeom>
          <a:noFill/>
        </p:spPr>
      </p:pic>
      <p:sp>
        <p:nvSpPr>
          <p:cNvPr id="6" name="Rectangle 5">
            <a:hlinkClick r:id="rId3"/>
          </p:cNvPr>
          <p:cNvSpPr/>
          <p:nvPr/>
        </p:nvSpPr>
        <p:spPr>
          <a:xfrm>
            <a:off x="457200" y="418443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smtClean="0"/>
              <a:t>Sue Sentance, “Educating Young People in AI, Machine Learning, and Data Science: New Seminar Series”, Noise, 27 Jul 2021, url </a:t>
            </a:r>
            <a:r>
              <a:rPr lang="en-US" sz="1000" smtClean="0">
                <a:solidFill>
                  <a:srgbClr val="0070C0"/>
                </a:solidFill>
              </a:rPr>
              <a:t>https://noise.getoto.net/2021/07/29/educating-young-people-in-ai-machine-learning-and-data-science-new-seminar-series/</a:t>
            </a:r>
            <a:r>
              <a:rPr lang="en-US" sz="1000" smtClean="0"/>
              <a:t> [20230410].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7090</TotalTime>
  <Words>1229</Words>
  <Application>Microsoft Office PowerPoint</Application>
  <PresentationFormat>On-screen Show (16:9)</PresentationFormat>
  <Paragraphs>165</Paragraphs>
  <Slides>34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Machine Learning Discussing some diagrams and terms</vt:lpstr>
      <vt:lpstr>Outline</vt:lpstr>
      <vt:lpstr>Slide 3</vt:lpstr>
      <vt:lpstr>Slide 4</vt:lpstr>
      <vt:lpstr>Slide 5</vt:lpstr>
      <vt:lpstr>Slide 6</vt:lpstr>
      <vt:lpstr>AI – ML</vt:lpstr>
      <vt:lpstr>ML – AI</vt:lpstr>
      <vt:lpstr>Slide 9</vt:lpstr>
      <vt:lpstr>Slide 10</vt:lpstr>
      <vt:lpstr>Slide 11</vt:lpstr>
      <vt:lpstr>Slide 12</vt:lpstr>
      <vt:lpstr>Slide 13</vt:lpstr>
      <vt:lpstr>Types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There is also another way for types of ML</vt:lpstr>
      <vt:lpstr>Slide 30</vt:lpstr>
      <vt:lpstr>Slide 31</vt:lpstr>
      <vt:lpstr>Slide 32</vt:lpstr>
      <vt:lpstr>Slide 33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1192</cp:revision>
  <dcterms:created xsi:type="dcterms:W3CDTF">2012-12-06T09:55:31Z</dcterms:created>
  <dcterms:modified xsi:type="dcterms:W3CDTF">2023-04-10T23:53:45Z</dcterms:modified>
</cp:coreProperties>
</file>