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684" r:id="rId9"/>
    <p:sldId id="717" r:id="rId10"/>
    <p:sldId id="718" r:id="rId11"/>
    <p:sldId id="719" r:id="rId12"/>
    <p:sldId id="720" r:id="rId13"/>
    <p:sldId id="723" r:id="rId14"/>
    <p:sldId id="721" r:id="rId15"/>
    <p:sldId id="724" r:id="rId16"/>
    <p:sldId id="722" r:id="rId17"/>
    <p:sldId id="726" r:id="rId18"/>
    <p:sldId id="725" r:id="rId19"/>
    <p:sldId id="727" r:id="rId20"/>
    <p:sldId id="728" r:id="rId21"/>
    <p:sldId id="730" r:id="rId22"/>
    <p:sldId id="729" r:id="rId23"/>
    <p:sldId id="681" r:id="rId24"/>
    <p:sldId id="715" r:id="rId25"/>
    <p:sldId id="682" r:id="rId26"/>
    <p:sldId id="487" r:id="rId27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hyperlink" Target="https://onecompiler.com/python/3z7qhg6mp" TargetMode="External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hyperlink" Target="https://onecompiler.com/python/3z7qhptkh" TargetMode="Externa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hyperlink" Target="https://onecompiler.com/python/3z7qk9w52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kademik.itb.ac.id/" TargetMode="External"/><Relationship Id="rId2" Type="http://schemas.openxmlformats.org/officeDocument/2006/relationships/hyperlink" Target="https://github.com/dudung/sk5003-02-2022-2/issues/8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9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700" smtClean="0"/>
              <a:t>Import modul built-in &amp; eksternal</a:t>
            </a:r>
            <a:r>
              <a:rPr lang="en-US" sz="4800"/>
              <a:t/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20230506-v3|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doi.org/10.5281/zenodo.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0195" y="4238624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+ rekursi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Pendekatan rekursi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fungsi yang merupakan bagian dari pendekatan rekusi memiliki dua bagian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</a:rPr>
              <a:t>Bagian 1</a:t>
            </a:r>
            <a:r>
              <a:rPr lang="en-US" smtClean="0"/>
              <a:t>: Satu atau beberapa kasus yang mendefinisikan kon-disi terminasi (penghentian pemanggilan fungsi itu sendiri)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</a:rPr>
              <a:t>Bagian 2</a:t>
            </a:r>
            <a:r>
              <a:rPr lang="en-US" smtClean="0"/>
              <a:t>: Satu atau beberapa kasus untuk melakukan pemanggilan fungsi itu sendiri.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permasalahan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faktorial</a:t>
            </a:r>
          </a:p>
          <a:p>
            <a:r>
              <a:rPr lang="en-US" smtClean="0"/>
              <a:t>Menghitung </a:t>
            </a:r>
            <a:r>
              <a:rPr lang="en-US" smtClean="0"/>
              <a:t>jumlah suku-suku deret</a:t>
            </a:r>
          </a:p>
          <a:p>
            <a:r>
              <a:rPr lang="en-US" smtClean="0"/>
              <a:t>Menghitung produk suku-suku deret</a:t>
            </a:r>
            <a:endParaRPr lang="en-US" smtClean="0"/>
          </a:p>
          <a:p>
            <a:r>
              <a:rPr lang="en-US" smtClean="0"/>
              <a:t>Memeriksa linked list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faktorial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Faktorial suatu bilangan bulat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mtClean="0"/>
              <a:t> dihitung melalui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66787" y="1733550"/>
          <a:ext cx="3986213" cy="474662"/>
        </p:xfrm>
        <a:graphic>
          <a:graphicData uri="http://schemas.openxmlformats.org/presentationml/2006/ole">
            <p:oleObj spid="_x0000_s1026" name="Equation" r:id="rId3" imgW="1600200" imgH="1904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66787" y="3038475"/>
          <a:ext cx="2879725" cy="981075"/>
        </p:xfrm>
        <a:graphic>
          <a:graphicData uri="http://schemas.openxmlformats.org/presentationml/2006/ole">
            <p:oleObj spid="_x0000_s1027" name="Equation" r:id="rId4" imgW="11556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</a:t>
            </a:r>
            <a:r>
              <a:rPr lang="en-US" smtClean="0"/>
              <a:t>jumlah suku-suku </a:t>
            </a:r>
            <a:r>
              <a:rPr lang="en-US" smtClean="0"/>
              <a:t>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jumlah </a:t>
            </a:r>
            <a:r>
              <a:rPr lang="en-US" smtClean="0"/>
              <a:t>suku-suku suatu </a:t>
            </a:r>
            <a:r>
              <a:rPr lang="en-US" smtClean="0"/>
              <a:t>deret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77900" y="1666875"/>
          <a:ext cx="5346700" cy="981075"/>
        </p:xfrm>
        <a:graphic>
          <a:graphicData uri="http://schemas.openxmlformats.org/presentationml/2006/ole">
            <p:oleObj spid="_x0000_s29698" name="Equation" r:id="rId3" imgW="2145960" imgH="39348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977900" y="3419475"/>
          <a:ext cx="4113213" cy="981075"/>
        </p:xfrm>
        <a:graphic>
          <a:graphicData uri="http://schemas.openxmlformats.org/presentationml/2006/ole">
            <p:oleObj spid="_x0000_s29699" name="Equation" r:id="rId4" imgW="165096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</a:t>
            </a:r>
            <a:r>
              <a:rPr lang="en-US" smtClean="0"/>
              <a:t>produk suku-suku </a:t>
            </a:r>
            <a:r>
              <a:rPr lang="en-US" smtClean="0"/>
              <a:t>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</a:t>
            </a:r>
            <a:r>
              <a:rPr lang="en-US" smtClean="0"/>
              <a:t>produk suku-suku suatu </a:t>
            </a:r>
            <a:r>
              <a:rPr lang="en-US" smtClean="0"/>
              <a:t>deret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14400" y="1657350"/>
          <a:ext cx="4872037" cy="981075"/>
        </p:xfrm>
        <a:graphic>
          <a:graphicData uri="http://schemas.openxmlformats.org/presentationml/2006/ole">
            <p:oleObj spid="_x0000_s2050" name="Equation" r:id="rId3" imgW="1955520" imgH="39348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914400" y="3419475"/>
          <a:ext cx="4017963" cy="981075"/>
        </p:xfrm>
        <a:graphic>
          <a:graphicData uri="http://schemas.openxmlformats.org/presentationml/2006/ole">
            <p:oleObj spid="_x0000_s2051" name="Equation" r:id="rId4" imgW="16128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Pertanyaan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Apa kaitan rumusan ini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dengan rumusan ini</a:t>
            </a: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966788" y="1657350"/>
          <a:ext cx="3986212" cy="474663"/>
        </p:xfrm>
        <a:graphic>
          <a:graphicData uri="http://schemas.openxmlformats.org/presentationml/2006/ole">
            <p:oleObj spid="_x0000_s30722" name="Equation" r:id="rId3" imgW="1600200" imgH="190440" progId="Equation.3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914400" y="3038475"/>
          <a:ext cx="4872038" cy="981075"/>
        </p:xfrm>
        <a:graphic>
          <a:graphicData uri="http://schemas.openxmlformats.org/presentationml/2006/ole">
            <p:oleObj spid="_x0000_s30723" name="Equation" r:id="rId4" imgW="195552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Memeriksa 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Pada suatu linked list periksa node pertama dan sebelumnya.</a:t>
            </a:r>
          </a:p>
          <a:p>
            <a:r>
              <a:rPr lang="en-US" smtClean="0"/>
              <a:t>Bila node telah sampai ujung, misalnya tidak ada node lain yang terkait, pemeriksaan selesai.</a:t>
            </a:r>
          </a:p>
          <a:p>
            <a:r>
              <a:rPr lang="en-US" smtClean="0"/>
              <a:t>Selama pemeriksaan semua node, nilai parameter pada suatu node dapat dicatat dan diakumulasikan.</a:t>
            </a:r>
          </a:p>
          <a:p>
            <a:r>
              <a:rPr lang="en-US" smtClean="0"/>
              <a:t>Melaporkan hasil pemeriksaan semua node dalam suatu linked list</a:t>
            </a:r>
            <a:r>
              <a:rPr lang="en-US" smtClean="0"/>
              <a:t>.</a:t>
            </a:r>
          </a:p>
          <a:p>
            <a:r>
              <a:rPr lang="en-US" smtClean="0"/>
              <a:t>Terminasi, secara teknis, tercapai saat </a:t>
            </a:r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 = None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Implementasi rekursi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Faktorial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276350"/>
            <a:ext cx="32670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25" y="1236624"/>
            <a:ext cx="11715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533400" y="1276350"/>
          <a:ext cx="2879725" cy="981075"/>
        </p:xfrm>
        <a:graphic>
          <a:graphicData uri="http://schemas.openxmlformats.org/presentationml/2006/ole">
            <p:oleObj spid="_x0000_s31749" name="Equation" r:id="rId5" imgW="1155600" imgH="39348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4214697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6"/>
              </a:rPr>
              <a:t>https</a:t>
            </a:r>
            <a:r>
              <a:rPr lang="en-US" smtClean="0">
                <a:hlinkClick r:id="rId6"/>
              </a:rPr>
              <a:t>://</a:t>
            </a:r>
            <a:r>
              <a:rPr lang="en-US" smtClean="0">
                <a:hlinkClick r:id="rId6"/>
              </a:rPr>
              <a:t>onecompiler.com/python/3z7qhg6mp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Jumlah suku-suku suatu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3450" y="1233603"/>
            <a:ext cx="32575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7175" y="1211301"/>
            <a:ext cx="8096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457200" y="1200150"/>
          <a:ext cx="4113213" cy="981075"/>
        </p:xfrm>
        <a:graphic>
          <a:graphicData uri="http://schemas.openxmlformats.org/presentationml/2006/ole">
            <p:oleObj spid="_x0000_s32773" name="Equation" r:id="rId5" imgW="1650960" imgH="39348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4215214"/>
            <a:ext cx="457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6"/>
              </a:rPr>
              <a:t>https</a:t>
            </a:r>
            <a:r>
              <a:rPr lang="en-US" smtClean="0">
                <a:hlinkClick r:id="rId6"/>
              </a:rPr>
              <a:t>://</a:t>
            </a:r>
            <a:r>
              <a:rPr lang="en-US" smtClean="0">
                <a:hlinkClick r:id="rId6"/>
              </a:rPr>
              <a:t>onecompiler.com/python/3z7qhptkh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600">
                <a:solidFill>
                  <a:srgbClr val="0070C0"/>
                </a:solidFill>
              </a:rPr>
              <a:t>https://</a:t>
            </a:r>
            <a:r>
              <a:rPr lang="en-US" sz="2600" smtClean="0">
                <a:solidFill>
                  <a:srgbClr val="0070C0"/>
                </a:solidFill>
              </a:rPr>
              <a:t>github.com/dudung/sk5003-02-2022-2/issues/9</a:t>
            </a:r>
            <a:endParaRPr lang="en-US" sz="260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31999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Produk suku-suku suatu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533400" y="1276350"/>
          <a:ext cx="4017963" cy="981075"/>
        </p:xfrm>
        <a:graphic>
          <a:graphicData uri="http://schemas.openxmlformats.org/presentationml/2006/ole">
            <p:oleObj spid="_x0000_s33794" name="Equation" r:id="rId3" imgW="1612800" imgH="393480" progId="Equation.3">
              <p:embed/>
            </p:oleObj>
          </a:graphicData>
        </a:graphic>
      </p:graphicFrame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500" y="1208088"/>
            <a:ext cx="33147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05750" y="1200150"/>
            <a:ext cx="8572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7200" y="4216554"/>
            <a:ext cx="4673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6"/>
              </a:rPr>
              <a:t>https</a:t>
            </a:r>
            <a:r>
              <a:rPr lang="en-US" smtClean="0">
                <a:hlinkClick r:id="rId6"/>
              </a:rPr>
              <a:t>://</a:t>
            </a:r>
            <a:r>
              <a:rPr lang="en-US" smtClean="0">
                <a:hlinkClick r:id="rId6"/>
              </a:rPr>
              <a:t>onecompiler.com/python/3z7qk9w52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Built-in module: math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 dan latihan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sebelum dan setelah kuliah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Isi kehadiran di </a:t>
            </a:r>
            <a:r>
              <a:rPr lang="en-US" smtClean="0">
                <a:solidFill>
                  <a:srgbClr val="0070C0"/>
                </a:solidFill>
              </a:rPr>
              <a:t>SIX</a:t>
            </a:r>
            <a:r>
              <a:rPr lang="en-US" smtClean="0"/>
              <a:t>.</a:t>
            </a:r>
          </a:p>
          <a:p>
            <a:r>
              <a:rPr lang="en-US" smtClean="0"/>
              <a:t>Kerjakan tugas yang tersedia di </a:t>
            </a:r>
            <a:r>
              <a:rPr lang="en-US" smtClean="0">
                <a:solidFill>
                  <a:srgbClr val="0070C0"/>
                </a:solidFill>
              </a:rPr>
              <a:t>Issue 8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4735551" y="1690803"/>
            <a:ext cx="8920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3"/>
          </p:cNvPr>
          <p:cNvSpPr/>
          <p:nvPr/>
        </p:nvSpPr>
        <p:spPr>
          <a:xfrm>
            <a:off x="2765502" y="1242897"/>
            <a:ext cx="4348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Silakan bila ada pertanyaan.</a:t>
            </a:r>
          </a:p>
          <a:p>
            <a:r>
              <a:rPr lang="en-US"/>
              <a:t>Setelah kuliah pertanyaan dapat diajukan secara asinkron di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</a:t>
            </a:r>
            <a:r>
              <a:rPr lang="en-US" smtClean="0">
                <a:solidFill>
                  <a:srgbClr val="0070C0"/>
                </a:solidFill>
              </a:rPr>
              <a:t>github.com/dudung/sk5003-02-2022-2/issues/9</a:t>
            </a:r>
            <a:endParaRPr lang="en-US">
              <a:solidFill>
                <a:srgbClr val="0070C0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1241502" y="2060652"/>
            <a:ext cx="6934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</a:t>
            </a:r>
            <a:r>
              <a:rPr lang="en-US" smtClean="0"/>
              <a:t>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Konsep rekursi	8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Implementasi rekursi	17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Built-in module: math	21</a:t>
            </a:r>
            <a:endParaRPr lang="en-US" smtClean="0"/>
          </a:p>
          <a:p>
            <a:pPr>
              <a:tabLst>
                <a:tab pos="3657600" algn="r"/>
              </a:tabLst>
            </a:pPr>
            <a:endParaRPr lang="en-US"/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Diskusi dan latihan 	-4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</a:t>
            </a:r>
            <a:r>
              <a:rPr lang="en-US" smtClean="0"/>
              <a:t>7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77739743"/>
              </p:ext>
            </p:extLst>
          </p:nvPr>
        </p:nvGraphicFramePr>
        <p:xfrm>
          <a:off x="457200" y="120015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Rekursi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memahami dan menguasai </a:t>
                      </a:r>
                      <a:r>
                        <a:rPr lang="en-US" smtClean="0"/>
                        <a:t>rekursi </a:t>
                      </a:r>
                      <a:r>
                        <a:rPr lang="en-US"/>
                        <a:t>dalam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C11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Recursive approach to problem solving</a:t>
            </a:r>
            <a:endParaRPr lang="en-US"/>
          </a:p>
          <a:p>
            <a:r>
              <a:rPr lang="en-US" smtClean="0"/>
              <a:t>Recursive definition of functions</a:t>
            </a:r>
          </a:p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Rekursi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Teknik dan rancangan yang digunakan untuk implementasi tugas repetitif atau definisi sirkular suatu struktur data.</a:t>
            </a:r>
          </a:p>
          <a:p>
            <a:r>
              <a:rPr lang="en-US" smtClean="0"/>
              <a:t>Dalam suatu fungsi, rekursi melibatkan pendefinisian fungsi itu sendiri, secara teknis adalah memanggil fungsi itu sendiri.</a:t>
            </a:r>
          </a:p>
          <a:p>
            <a:r>
              <a:rPr lang="en-US" smtClean="0"/>
              <a:t>Pendekatan ini dapat mendeskripsikan permasalahan dengan cara yang lebih sederhana, lebih jelas ketimbang solusi iteratif.</a:t>
            </a:r>
          </a:p>
          <a:p>
            <a:r>
              <a:rPr lang="en-US" smtClean="0"/>
              <a:t>Dapat digunakan untuk mempartisi problem rumit (menyele-saikannya dan menggabungkannya kembali).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7436</TotalTime>
  <Words>671</Words>
  <Application>Microsoft Office PowerPoint</Application>
  <PresentationFormat>On-screen Show (16:9)</PresentationFormat>
  <Paragraphs>172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Equation</vt:lpstr>
      <vt:lpstr>Microsoft Equation 3.0</vt:lpstr>
      <vt:lpstr>Import modul built-in &amp; eksternal https://github.com/dudung/sk5003-02-2022-2</vt:lpstr>
      <vt:lpstr>Silakan berdiskusi untuk kuliah hari ini di https://github.com/dudung/sk5003-02-2022-2/issues/9</vt:lpstr>
      <vt:lpstr>Kerangka</vt:lpstr>
      <vt:lpstr>Slide 4</vt:lpstr>
      <vt:lpstr>Minggu 7</vt:lpstr>
      <vt:lpstr>Referensi utama</vt:lpstr>
      <vt:lpstr>R1</vt:lpstr>
      <vt:lpstr>Slide 8</vt:lpstr>
      <vt:lpstr>Pendahuluan</vt:lpstr>
      <vt:lpstr>Pendekatan rekursi</vt:lpstr>
      <vt:lpstr>Contoh permasalahan</vt:lpstr>
      <vt:lpstr>Menghitung faktorial</vt:lpstr>
      <vt:lpstr>Menghitung jumlah suku-suku deret</vt:lpstr>
      <vt:lpstr>Menghitung produk suku-suku deret</vt:lpstr>
      <vt:lpstr>Pertanyaan</vt:lpstr>
      <vt:lpstr>Memeriksa linked list</vt:lpstr>
      <vt:lpstr>Slide 17</vt:lpstr>
      <vt:lpstr>Faktorial</vt:lpstr>
      <vt:lpstr>Jumlah suku-suku suatu deret</vt:lpstr>
      <vt:lpstr>Produk suku-suku suatu deret</vt:lpstr>
      <vt:lpstr>Slide 21</vt:lpstr>
      <vt:lpstr>Slide 22</vt:lpstr>
      <vt:lpstr>Slide 23</vt:lpstr>
      <vt:lpstr>Tugas sebelum dan setelah kuliah</vt:lpstr>
      <vt:lpstr>Diskusi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1226</cp:revision>
  <dcterms:created xsi:type="dcterms:W3CDTF">2012-12-06T09:55:31Z</dcterms:created>
  <dcterms:modified xsi:type="dcterms:W3CDTF">2023-05-05T22:48:49Z</dcterms:modified>
</cp:coreProperties>
</file>