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717" r:id="rId10"/>
    <p:sldId id="718" r:id="rId11"/>
    <p:sldId id="719" r:id="rId12"/>
    <p:sldId id="720" r:id="rId13"/>
    <p:sldId id="723" r:id="rId14"/>
    <p:sldId id="721" r:id="rId15"/>
    <p:sldId id="724" r:id="rId16"/>
    <p:sldId id="722" r:id="rId17"/>
    <p:sldId id="726" r:id="rId18"/>
    <p:sldId id="725" r:id="rId19"/>
    <p:sldId id="727" r:id="rId20"/>
    <p:sldId id="728" r:id="rId21"/>
    <p:sldId id="730" r:id="rId22"/>
    <p:sldId id="729" r:id="rId23"/>
    <p:sldId id="731" r:id="rId24"/>
    <p:sldId id="732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50" r:id="rId42"/>
    <p:sldId id="749" r:id="rId43"/>
    <p:sldId id="751" r:id="rId44"/>
    <p:sldId id="752" r:id="rId45"/>
    <p:sldId id="753" r:id="rId46"/>
    <p:sldId id="755" r:id="rId47"/>
    <p:sldId id="758" r:id="rId48"/>
    <p:sldId id="754" r:id="rId49"/>
    <p:sldId id="756" r:id="rId50"/>
    <p:sldId id="757" r:id="rId51"/>
    <p:sldId id="760" r:id="rId52"/>
    <p:sldId id="759" r:id="rId53"/>
    <p:sldId id="761" r:id="rId54"/>
    <p:sldId id="762" r:id="rId55"/>
    <p:sldId id="763" r:id="rId56"/>
    <p:sldId id="764" r:id="rId57"/>
    <p:sldId id="765" r:id="rId58"/>
    <p:sldId id="766" r:id="rId59"/>
    <p:sldId id="768" r:id="rId60"/>
    <p:sldId id="767" r:id="rId61"/>
    <p:sldId id="769" r:id="rId62"/>
    <p:sldId id="771" r:id="rId63"/>
    <p:sldId id="770" r:id="rId64"/>
    <p:sldId id="772" r:id="rId65"/>
    <p:sldId id="773" r:id="rId66"/>
    <p:sldId id="774" r:id="rId67"/>
    <p:sldId id="775" r:id="rId68"/>
    <p:sldId id="777" r:id="rId69"/>
    <p:sldId id="778" r:id="rId70"/>
    <p:sldId id="776" r:id="rId71"/>
    <p:sldId id="681" r:id="rId72"/>
    <p:sldId id="715" r:id="rId73"/>
    <p:sldId id="682" r:id="rId74"/>
    <p:sldId id="487" r:id="rId7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hyperlink" Target="https://onecompiler.com/python/3z7qhg6mp" TargetMode="External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onecompiler.com/python/3z7qhptkh" TargetMode="Externa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hyperlink" Target="https://onecompiler.com/python/3z7qk9w52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8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9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700" smtClean="0"/>
              <a:t>Import modul built-in &amp; eksternal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20230506-v7|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019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+ rekursi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Pendekatan rekursi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fungsi yang merupakan bagian dari pendekatan rekusi memiliki dua bagian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1</a:t>
            </a:r>
            <a:r>
              <a:rPr lang="en-US" smtClean="0"/>
              <a:t>: Satu atau beberapa kasus yang mendefinisikan kon-disi terminasi (penghentian pemanggilan fungsi itu sendiri)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0070C0"/>
                </a:solidFill>
              </a:rPr>
              <a:t>Bagian 2</a:t>
            </a:r>
            <a:r>
              <a:rPr lang="en-US" smtClean="0"/>
              <a:t>: Satu atau beberapa kasus untuk melakukan pemanggilan fungsi itu sendiri.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permasalahan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</a:p>
          <a:p>
            <a:r>
              <a:rPr lang="en-US" smtClean="0"/>
              <a:t>Menghitung jumlah suku-suku deret</a:t>
            </a:r>
          </a:p>
          <a:p>
            <a:r>
              <a:rPr lang="en-US" smtClean="0"/>
              <a:t>Menghitung produk suku-suku deret</a:t>
            </a:r>
          </a:p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Faktorial suatu bilangan bulat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mtClean="0"/>
              <a:t> dihitung melalui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66787" y="1733550"/>
          <a:ext cx="3986213" cy="474662"/>
        </p:xfrm>
        <a:graphic>
          <a:graphicData uri="http://schemas.openxmlformats.org/presentationml/2006/ole">
            <p:oleObj spid="_x0000_s1026" name="Equation" r:id="rId3" imgW="160020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66787" y="3038475"/>
          <a:ext cx="2879725" cy="981075"/>
        </p:xfrm>
        <a:graphic>
          <a:graphicData uri="http://schemas.openxmlformats.org/presentationml/2006/ole">
            <p:oleObj spid="_x0000_s1027" name="Equation" r:id="rId4" imgW="11556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jumlah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jumlah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77900" y="1666875"/>
          <a:ext cx="5346700" cy="981075"/>
        </p:xfrm>
        <a:graphic>
          <a:graphicData uri="http://schemas.openxmlformats.org/presentationml/2006/ole">
            <p:oleObj spid="_x0000_s29698" name="Equation" r:id="rId3" imgW="214596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7900" y="3419475"/>
          <a:ext cx="4113213" cy="981075"/>
        </p:xfrm>
        <a:graphic>
          <a:graphicData uri="http://schemas.openxmlformats.org/presentationml/2006/ole">
            <p:oleObj spid="_x0000_s29699" name="Equation" r:id="rId4" imgW="1650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Menghitung produk suku-suku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Menghitung produk suku-suku suatu deret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Perumusan rekursi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1657350"/>
          <a:ext cx="4872037" cy="981075"/>
        </p:xfrm>
        <a:graphic>
          <a:graphicData uri="http://schemas.openxmlformats.org/presentationml/2006/ole">
            <p:oleObj spid="_x0000_s2050" name="Equation" r:id="rId3" imgW="1955520" imgH="393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14400" y="3419475"/>
          <a:ext cx="4017963" cy="981075"/>
        </p:xfrm>
        <a:graphic>
          <a:graphicData uri="http://schemas.openxmlformats.org/presentationml/2006/ole">
            <p:oleObj spid="_x0000_s2051" name="Equation" r:id="rId4" imgW="16128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kaitan rumusan ini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rumusan ini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66788" y="1657350"/>
          <a:ext cx="3986212" cy="474663"/>
        </p:xfrm>
        <a:graphic>
          <a:graphicData uri="http://schemas.openxmlformats.org/presentationml/2006/ole">
            <p:oleObj spid="_x0000_s30722" name="Equation" r:id="rId3" imgW="1600200" imgH="1904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914400" y="3038475"/>
          <a:ext cx="4872038" cy="981075"/>
        </p:xfrm>
        <a:graphic>
          <a:graphicData uri="http://schemas.openxmlformats.org/presentationml/2006/ole">
            <p:oleObj spid="_x0000_s30723" name="Equation" r:id="rId4" imgW="19555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Memeriksa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suatu linked list periksa node pertama dan sebelumnya.</a:t>
            </a:r>
          </a:p>
          <a:p>
            <a:r>
              <a:rPr lang="en-US" smtClean="0"/>
              <a:t>Bila node telah sampai ujung, misalnya tidak ada node lain yang terkait, pemeriksaan selesai.</a:t>
            </a:r>
          </a:p>
          <a:p>
            <a:r>
              <a:rPr lang="en-US" smtClean="0"/>
              <a:t>Selama pemeriksaan semua node, nilai parameter pada suatu node dapat dicatat dan diakumulasikan.</a:t>
            </a:r>
          </a:p>
          <a:p>
            <a:r>
              <a:rPr lang="en-US" smtClean="0"/>
              <a:t>Melaporkan hasil pemeriksaan semua node dalam suatu linked list.</a:t>
            </a:r>
          </a:p>
          <a:p>
            <a:r>
              <a:rPr lang="en-US" smtClean="0"/>
              <a:t>Terminasi, secara teknis, tercapai saat </a:t>
            </a: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next = None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Implementasi 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Faktorial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276350"/>
            <a:ext cx="3267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25" y="1236624"/>
            <a:ext cx="1171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533400" y="1276350"/>
          <a:ext cx="2879725" cy="981075"/>
        </p:xfrm>
        <a:graphic>
          <a:graphicData uri="http://schemas.openxmlformats.org/presentationml/2006/ole">
            <p:oleObj spid="_x0000_s31749" name="Equation" r:id="rId5" imgW="115560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4697"/>
            <a:ext cx="472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https://onecompiler.com/python/3z7qhg6mp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Jumlah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3450" y="1233603"/>
            <a:ext cx="32575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7175" y="1211301"/>
            <a:ext cx="8096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57200" y="1200150"/>
          <a:ext cx="4113213" cy="981075"/>
        </p:xfrm>
        <a:graphic>
          <a:graphicData uri="http://schemas.openxmlformats.org/presentationml/2006/ole">
            <p:oleObj spid="_x0000_s32773" name="Equation" r:id="rId5" imgW="1650960" imgH="3934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4215214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https://onecompiler.com/python/3z7qhptkh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600">
                <a:solidFill>
                  <a:srgbClr val="0070C0"/>
                </a:solidFill>
              </a:rPr>
              <a:t>https://</a:t>
            </a:r>
            <a:r>
              <a:rPr lang="en-US" sz="2600" smtClean="0">
                <a:solidFill>
                  <a:srgbClr val="0070C0"/>
                </a:solidFill>
              </a:rPr>
              <a:t>github.com/dudung/sk5003-02-2022-2/issues/9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Produk suku-suku suatu deret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533400" y="1276350"/>
          <a:ext cx="4017963" cy="981075"/>
        </p:xfrm>
        <a:graphic>
          <a:graphicData uri="http://schemas.openxmlformats.org/presentationml/2006/ole">
            <p:oleObj spid="_x0000_s33794" name="Equation" r:id="rId3" imgW="1612800" imgH="393480" progId="Equation.3">
              <p:embed/>
            </p:oleObj>
          </a:graphicData>
        </a:graphic>
      </p:graphicFrame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1208088"/>
            <a:ext cx="33147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05750" y="1200150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7200" y="4216554"/>
            <a:ext cx="467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6"/>
              </a:rPr>
              <a:t>https://onecompiler.com/python/3z7qk9w52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math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048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375" y="133350"/>
            <a:ext cx="40862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5275"/>
            <a:ext cx="46005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5750"/>
            <a:ext cx="4371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6005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09550"/>
            <a:ext cx="4276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45624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228725"/>
            <a:ext cx="47339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200150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200150"/>
            <a:ext cx="22288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775" y="285750"/>
            <a:ext cx="46958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1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7635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6506" y="47625"/>
            <a:ext cx="4562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666750"/>
            <a:ext cx="36004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19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275" y="514350"/>
            <a:ext cx="3438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Konsep rekursi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Implementasi rekursi	17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 math	21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random	41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Built-in module:</a:t>
            </a:r>
            <a:br>
              <a:rPr lang="en-US" smtClean="0"/>
            </a:br>
            <a:r>
              <a:rPr lang="en-US" smtClean="0"/>
              <a:t>statistics	</a:t>
            </a:r>
            <a:r>
              <a:rPr lang="en-US" smtClean="0"/>
              <a:t>46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External package: matplotlib basics	51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External package:</a:t>
            </a:r>
            <a:br>
              <a:rPr lang="en-US" smtClean="0"/>
            </a:br>
            <a:r>
              <a:rPr lang="en-US" smtClean="0"/>
              <a:t>matplotlib plot types	62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 dan latihan 	71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005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1950"/>
            <a:ext cx="3629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45148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1950"/>
            <a:ext cx="30003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572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885950"/>
            <a:ext cx="43243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657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9550"/>
            <a:ext cx="3714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3350"/>
            <a:ext cx="4419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0550"/>
            <a:ext cx="3752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38385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666750"/>
            <a:ext cx="45339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38150"/>
            <a:ext cx="45529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57" y="33222"/>
            <a:ext cx="38766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572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530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24075"/>
            <a:ext cx="40195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4991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425" y="2095500"/>
            <a:ext cx="44481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44372"/>
            <a:ext cx="4044548" cy="290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44372"/>
            <a:ext cx="36758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random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22302"/>
            <a:ext cx="26098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3252"/>
            <a:ext cx="25431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9550"/>
            <a:ext cx="3848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4425" y="209550"/>
            <a:ext cx="37623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971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09550"/>
            <a:ext cx="4505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809750"/>
            <a:ext cx="2209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209550"/>
            <a:ext cx="617378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Built-in module: statistics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61950"/>
            <a:ext cx="26860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09550"/>
            <a:ext cx="24098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5750"/>
            <a:ext cx="212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61950"/>
            <a:ext cx="26003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2809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3350"/>
            <a:ext cx="2828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7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77739743"/>
              </p:ext>
            </p:extLst>
          </p:nvPr>
        </p:nvGraphicFramePr>
        <p:xfrm>
          <a:off x="457200" y="120015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Rekursi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memahami dan menguasai </a:t>
                      </a:r>
                      <a:r>
                        <a:rPr lang="en-US" smtClean="0"/>
                        <a:t>rekursi </a:t>
                      </a:r>
                      <a:r>
                        <a:rPr lang="en-US"/>
                        <a:t>dalam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8025" y="998538"/>
            <a:ext cx="2647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basics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5750"/>
            <a:ext cx="32385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61950"/>
            <a:ext cx="41624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2004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38150"/>
            <a:ext cx="4086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0"/>
            <a:ext cx="27527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3815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780982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590550"/>
            <a:ext cx="45529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6074"/>
            <a:ext cx="4648200" cy="4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09550"/>
            <a:ext cx="4905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150"/>
            <a:ext cx="432602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76201"/>
            <a:ext cx="44196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5250"/>
            <a:ext cx="4077637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7091" y="1"/>
            <a:ext cx="4506909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4604"/>
            <a:ext cx="398469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0804" y="11151"/>
            <a:ext cx="4840894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"/>
            <a:ext cx="34004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438150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7150"/>
            <a:ext cx="33528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0475" y="361950"/>
            <a:ext cx="519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External package:</a:t>
            </a:r>
            <a:b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</a:b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matplotlib plot 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5750"/>
            <a:ext cx="3400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42950"/>
            <a:ext cx="28575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22303"/>
            <a:ext cx="497539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33350"/>
            <a:ext cx="39243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3350"/>
            <a:ext cx="45809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8575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50"/>
            <a:ext cx="3926014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90550"/>
            <a:ext cx="28289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0"/>
            <a:ext cx="360469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590550"/>
            <a:ext cx="2876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3350"/>
            <a:ext cx="3143250" cy="45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514350"/>
            <a:ext cx="2876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8938"/>
            <a:ext cx="4560322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514350"/>
            <a:ext cx="28384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C11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Recursive approach to problem solving</a:t>
            </a:r>
            <a:endParaRPr lang="en-US"/>
          </a:p>
          <a:p>
            <a:r>
              <a:rPr lang="en-US" smtClean="0"/>
              <a:t>Recursive definition of functions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6837"/>
            <a:ext cx="5246254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09550"/>
            <a:ext cx="3857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8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90803"/>
            <a:ext cx="8920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bila ada pertanyaan.</a:t>
            </a:r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github.com/dudung/sk5003-02-2022-2/issues/9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41502" y="2060652"/>
            <a:ext cx="6934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Rekursi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Teknik dan rancangan yang digunakan untuk implementasi tugas repetitif atau definisi sirkular suatu struktur data.</a:t>
            </a:r>
          </a:p>
          <a:p>
            <a:r>
              <a:rPr lang="en-US" smtClean="0"/>
              <a:t>Dalam suatu fungsi, rekursi melibatkan pendefinisian fungsi itu sendiri, secara teknis adalah memanggil fungsi itu sendiri.</a:t>
            </a:r>
          </a:p>
          <a:p>
            <a:r>
              <a:rPr lang="en-US" smtClean="0"/>
              <a:t>Pendekatan ini dapat mendeskripsikan permasalahan dengan cara yang lebih sederhana, lebih jelas ketimbang solusi iteratif.</a:t>
            </a:r>
          </a:p>
          <a:p>
            <a:r>
              <a:rPr lang="en-US" smtClean="0"/>
              <a:t>Dapat digunakan untuk mempartisi problem rumit (menyele-saikannya dan menggabungkannya kembali).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2023-05-06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1216</Words>
  <Application>Microsoft Office PowerPoint</Application>
  <PresentationFormat>On-screen Show (16:9)</PresentationFormat>
  <Paragraphs>325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Office Theme</vt:lpstr>
      <vt:lpstr>Equation</vt:lpstr>
      <vt:lpstr>Microsoft Equation 3.0</vt:lpstr>
      <vt:lpstr>Import modul built-in &amp; eksternal https://github.com/dudung/sk5003-02-2022-2</vt:lpstr>
      <vt:lpstr>Silakan berdiskusi untuk kuliah hari ini di https://github.com/dudung/sk5003-02-2022-2/issues/9</vt:lpstr>
      <vt:lpstr>Kerangka</vt:lpstr>
      <vt:lpstr>Slide 4</vt:lpstr>
      <vt:lpstr>Minggu 7</vt:lpstr>
      <vt:lpstr>Referensi utama</vt:lpstr>
      <vt:lpstr>R1</vt:lpstr>
      <vt:lpstr>Slide 8</vt:lpstr>
      <vt:lpstr>Pendahuluan</vt:lpstr>
      <vt:lpstr>Pendekatan rekursi</vt:lpstr>
      <vt:lpstr>Contoh permasalahan</vt:lpstr>
      <vt:lpstr>Menghitung faktorial</vt:lpstr>
      <vt:lpstr>Menghitung jumlah suku-suku deret</vt:lpstr>
      <vt:lpstr>Menghitung produk suku-suku deret</vt:lpstr>
      <vt:lpstr>Pertanyaan</vt:lpstr>
      <vt:lpstr>Memeriksa linked list</vt:lpstr>
      <vt:lpstr>Slide 17</vt:lpstr>
      <vt:lpstr>Faktorial</vt:lpstr>
      <vt:lpstr>Jumlah suku-suku suatu deret</vt:lpstr>
      <vt:lpstr>Produk suku-suku suatu deret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copysign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Tugas sebelum dan setelah kuliah</vt:lpstr>
      <vt:lpstr>Diskusi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1269</cp:revision>
  <dcterms:created xsi:type="dcterms:W3CDTF">2012-12-06T09:55:31Z</dcterms:created>
  <dcterms:modified xsi:type="dcterms:W3CDTF">2023-05-06T10:28:32Z</dcterms:modified>
</cp:coreProperties>
</file>