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829" r:id="rId10"/>
    <p:sldId id="844" r:id="rId11"/>
    <p:sldId id="845" r:id="rId12"/>
    <p:sldId id="846" r:id="rId13"/>
    <p:sldId id="847" r:id="rId14"/>
    <p:sldId id="848" r:id="rId15"/>
    <p:sldId id="849" r:id="rId16"/>
    <p:sldId id="856" r:id="rId17"/>
    <p:sldId id="857" r:id="rId18"/>
    <p:sldId id="850" r:id="rId19"/>
    <p:sldId id="854" r:id="rId20"/>
    <p:sldId id="851" r:id="rId21"/>
    <p:sldId id="852" r:id="rId22"/>
    <p:sldId id="853" r:id="rId23"/>
    <p:sldId id="855" r:id="rId24"/>
    <p:sldId id="858" r:id="rId25"/>
    <p:sldId id="842" r:id="rId26"/>
    <p:sldId id="843" r:id="rId27"/>
    <p:sldId id="487" r:id="rId28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2424" autoAdjust="0"/>
  </p:normalViewPr>
  <p:slideViewPr>
    <p:cSldViewPr>
      <p:cViewPr varScale="1">
        <p:scale>
          <a:sx n="87" d="100"/>
          <a:sy n="87" d="100"/>
        </p:scale>
        <p:origin x="24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imodenk.com/blog/cubic-spline-interpolation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/index.php?oldid=114949604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Model empirik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20230527_v1|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008-ECA9-5FB5-4E6D-2F87C6F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Estimasi data antara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B18F-3ADE-F446-0BC7-8BDEBB90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D76F-7662-6E02-171D-9808294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F014-4C34-A76E-13D8-8006E7B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07E0-4C79-3309-0736-91B8352F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7F99E-D926-21EE-3655-6BA74259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2" y="866229"/>
            <a:ext cx="4906060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80931-8B67-DA90-0F31-AF4583A5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2" y="3943349"/>
            <a:ext cx="809738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52AF72-6FFB-E505-F6AD-204ED47A8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923876"/>
            <a:ext cx="866896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A125D6-379C-BAB5-7FFD-53F3CF817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2266950"/>
            <a:ext cx="638264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606A34-6F2A-BE95-6AAE-5D9ADB150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294" y="1013224"/>
            <a:ext cx="2257740" cy="704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026A3C-1A80-F2D2-B070-0D319778C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2773" y="2125936"/>
            <a:ext cx="3019846" cy="800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6FE24C-720C-48BE-E476-A60CEE742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2785" y="3124085"/>
            <a:ext cx="4725059" cy="819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62FCB-6D64-5A5E-CEA0-2A23B8AD2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785" y="4024334"/>
            <a:ext cx="135273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996A-4DAE-F870-2A21-8D5EF0B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6CB2-D396-E6D1-5EA1-5191CE46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Membuat fungsi linier</a:t>
            </a:r>
            <a:br>
              <a:rPr lang="en-US"/>
            </a:br>
            <a:r>
              <a:rPr lang="en-US"/>
              <a:t>di antara dua titik data.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Coba tunjukkan keberla-</a:t>
            </a:r>
            <a:br>
              <a:rPr lang="en-US"/>
            </a:br>
            <a:r>
              <a:rPr lang="en-US"/>
              <a:t>kuannya.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1C16-1125-BBBF-C136-24A26E7C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A95F-6512-3B9C-E96B-668987C6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A9E1-0136-4D5A-AAFD-FAD00B9A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E0144B-BD6A-F8B2-2B5A-4CE887B2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" y="1973167"/>
            <a:ext cx="3524742" cy="8478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DFBEF-4613-2BB1-2A72-606A42C09368}"/>
              </a:ext>
            </a:extLst>
          </p:cNvPr>
          <p:cNvGrpSpPr/>
          <p:nvPr/>
        </p:nvGrpSpPr>
        <p:grpSpPr>
          <a:xfrm>
            <a:off x="4195762" y="967824"/>
            <a:ext cx="4719638" cy="3713120"/>
            <a:chOff x="4195762" y="967824"/>
            <a:chExt cx="4719638" cy="371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AAF59A-51AF-7EC9-A0CB-643F1F6E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762" y="967824"/>
              <a:ext cx="4719638" cy="37131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7432152-B7BA-CB27-86F0-1FE8542F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2" y="2883534"/>
              <a:ext cx="609685" cy="39058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CB6DD1-15CE-E248-9D44-21810DA97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3627" y="3570317"/>
              <a:ext cx="857370" cy="3810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7321E7A-361A-0183-1DFB-1C12A5FD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658" y="3000605"/>
              <a:ext cx="1247949" cy="447737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35AE63D-F151-4F36-B526-518372D8F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87" y="32423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05B86BD-2F13-F96E-9786-B9F477DB0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58" y="2924156"/>
            <a:ext cx="212437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D454-F662-2284-F021-0ED1D4B9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558-D9F0-1C23-933A-E7BC6843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Dengan menggunakan</a:t>
            </a:r>
            <a:br>
              <a:rPr lang="en-US"/>
            </a:br>
            <a:r>
              <a:rPr lang="en-US"/>
              <a:t>rumus sebelumnya ten-</a:t>
            </a:r>
            <a:br>
              <a:rPr lang="en-US"/>
            </a:br>
            <a:r>
              <a:rPr lang="en-US"/>
              <a:t>tukanlah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/>
              <a:t> untuk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3.5</a:t>
            </a:r>
            <a:r>
              <a:rPr lang="en-US"/>
              <a:t>.</a:t>
            </a:r>
          </a:p>
          <a:p>
            <a:r>
              <a:rPr lang="en-US"/>
              <a:t>Apakah rumus itu berlaku?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1111-D068-AFB6-E766-CCE5B27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A03E-D262-9EAD-9877-24B6109D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0453-024E-3514-F677-A10E2B2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DFB3B-C790-D5DA-4F33-28064B33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967824"/>
            <a:ext cx="4719638" cy="371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C0185-0649-14A9-E201-E4C62147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2" y="2883534"/>
            <a:ext cx="609685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5DB8FB-3213-DD60-2C6C-F2392AA6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27" y="3570317"/>
            <a:ext cx="857370" cy="38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BE5570-EB7F-2469-4E0F-7EABFD7D6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658" y="3000605"/>
            <a:ext cx="1247949" cy="4477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398A5A1-C424-3FB7-868F-40D81AF6D5ED}"/>
              </a:ext>
            </a:extLst>
          </p:cNvPr>
          <p:cNvSpPr>
            <a:spLocks noChangeAspect="1"/>
          </p:cNvSpPr>
          <p:nvPr/>
        </p:nvSpPr>
        <p:spPr>
          <a:xfrm>
            <a:off x="6629487" y="32423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80B2C-B623-356B-58D7-77D5A8338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00151"/>
            <a:ext cx="2124371" cy="771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1594E9-7689-0F9C-72F1-154668267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223096"/>
            <a:ext cx="847843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11A12B-8C39-DC17-F9B8-40D84E747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174" y="1094780"/>
            <a:ext cx="84784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9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B722-B7DA-7FBE-3DA2-49E8525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7C51-1C32-A369-5E97-833FF348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D63F-A41D-3025-D2D1-10E17F85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B411-A693-9C10-2188-E44F1F8E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ED6A-D90A-9C9B-C7C5-B0F2858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C0B9A-6968-1941-5275-ABD11BD4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" y="1185673"/>
            <a:ext cx="4820323" cy="341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E72FF-45D8-B469-26B0-8BD49A6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91" y="1200150"/>
            <a:ext cx="4197609" cy="3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AFA7-99D3-2F04-0C99-60D0A6E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4EDE-CEDB-3FFA-6221-AE450195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FAD1-C9C4-C29B-2EBF-7287A33E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709C-68AA-AD5D-A8B2-7FE952DB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817C-0E4C-419E-4906-31DB2673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3737D1-EEB8-2F42-8E8B-8DFBE113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34349"/>
            <a:ext cx="4432440" cy="336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9EBFD-C8FB-9F8D-A717-94F33DA0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7" y="1234349"/>
            <a:ext cx="4773763" cy="34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3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9A92-6DBA-1651-5272-1D04C61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724D-A155-2726-5DEF-E9BF255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Untuk setiap rentang memenuhi</a:t>
            </a:r>
          </a:p>
          <a:p>
            <a:endParaRPr lang="en-US"/>
          </a:p>
          <a:p>
            <a:endParaRPr lang="en-US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3B6C-8629-BFFC-BA92-E7620FC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D57A-4870-40FC-A5DF-AD0E64EE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8B54-5B89-7B3C-958C-927A4787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Timo Denk, “Cubic Spline Interpolation”, 17 Jun 2017, url </a:t>
            </a:r>
            <a:r>
              <a:rPr lang="en-US" sz="1000">
                <a:solidFill>
                  <a:srgbClr val="0070C0"/>
                </a:solidFill>
              </a:rPr>
              <a:t>https://timodenk.com/blog/cubic-spline-interpolation/</a:t>
            </a:r>
            <a:r>
              <a:rPr lang="en-US" sz="1000"/>
              <a:t> [20230526].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DB9658-0F9A-00AD-01ED-E7C200C3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89" y="1657350"/>
            <a:ext cx="6992411" cy="16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80CD-A947-9901-0DCA-F6A3F818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BD0F-26C0-70E7-3B4F-6E3DD108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6A3B-B4FA-9E38-8C4B-83B540A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B533-8E7F-3E12-E16B-9127430C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FE89-9895-95A0-B3E3-2B1098ED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E06E4-79D7-AFF5-EF71-F5348AB5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5" y="1552240"/>
            <a:ext cx="1905266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9D196-1633-F2CA-94D7-D098642F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38090"/>
            <a:ext cx="460121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4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496E-C954-524F-8CEB-B5514829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D7A3-F6DA-8630-F096-6C83DF9E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8285-1B05-7A80-DA82-81293F2D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8AF9-0B77-AF4E-3905-5BA6CFEE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4EC2-BD15-F48C-83D4-7FFBF03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B75686-5D8A-1081-221F-570DA674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63" y="1593067"/>
            <a:ext cx="5049398" cy="1303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8C4E0-C429-FB03-FD52-275E5B7B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36765"/>
            <a:ext cx="373432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3D9F-88FB-1E48-10D8-026D9DE9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71A9B2-AB0F-1546-2354-3F671F15E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43872"/>
              </p:ext>
            </p:extLst>
          </p:nvPr>
        </p:nvGraphicFramePr>
        <p:xfrm>
          <a:off x="2971800" y="120015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3877042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53840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5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6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1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3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248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BDD5-FC9D-0DAA-8059-F0E03D54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53591-BBEF-12C1-6802-80F2E717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54C9-2DD8-CD2F-ED82-EACA133F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78294-95DA-C7A3-913C-CB0FD9E4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32" y="950435"/>
            <a:ext cx="6973273" cy="9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14B08-866B-DD22-B8FA-29D21C77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18082"/>
            <a:ext cx="2667002" cy="26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4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https://github.com/dudung/sk5003-02-2022-2/issues/12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00C5F-C6E4-6C01-4C37-C1006875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1" y="993584"/>
            <a:ext cx="7011378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49B99-1F31-9080-1039-DD9444C3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6" y="1953750"/>
            <a:ext cx="2598265" cy="26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F0B6E-114B-B0BC-D82B-B926E1E3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35" y="972425"/>
            <a:ext cx="6849431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86548-BE78-E44E-6EF2-053A9A9F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85950"/>
            <a:ext cx="2649614" cy="26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5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Periodic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E7726-0428-FBC8-9205-313AB381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17" y="1005476"/>
            <a:ext cx="6887536" cy="905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E44C-A999-150A-D1F0-4029AA90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2" y="1829675"/>
            <a:ext cx="2706242" cy="27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60B9-29C0-4167-5C02-14647FBD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BE9C-1CB0-6FA0-C197-689753C4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5F15-4BC7-2788-C76C-9309500F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E392-B21F-56AF-AF2F-3968401A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1547D-E16D-282B-FE10-7E9631B0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98" y="2059858"/>
            <a:ext cx="2614550" cy="262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E2D557-AA9E-512A-9E63-0C6D7E41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1" y="2035360"/>
            <a:ext cx="2646400" cy="268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51408-E478-522D-FBE3-83F551A8C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5" y="742950"/>
            <a:ext cx="2621084" cy="26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BC779A-624D-F115-ECBE-544F39218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042" y="749315"/>
            <a:ext cx="2653050" cy="2621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FF6F9-3CFB-CA32-C2D9-7DDFE964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51749-2E86-1639-3BDD-C74119E30022}"/>
              </a:ext>
            </a:extLst>
          </p:cNvPr>
          <p:cNvSpPr txBox="1"/>
          <p:nvPr/>
        </p:nvSpPr>
        <p:spPr>
          <a:xfrm>
            <a:off x="647700" y="1235870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53BBE-F2F1-BE76-6708-753CC71F16FE}"/>
              </a:ext>
            </a:extLst>
          </p:cNvPr>
          <p:cNvSpPr txBox="1"/>
          <p:nvPr/>
        </p:nvSpPr>
        <p:spPr>
          <a:xfrm>
            <a:off x="3074215" y="4045442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195F-69BF-786A-F1BD-051DD905A42E}"/>
              </a:ext>
            </a:extLst>
          </p:cNvPr>
          <p:cNvSpPr txBox="1"/>
          <p:nvPr/>
        </p:nvSpPr>
        <p:spPr>
          <a:xfrm>
            <a:off x="4695975" y="1306008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BBF27-71BD-032E-3524-EB3351A0D309}"/>
              </a:ext>
            </a:extLst>
          </p:cNvPr>
          <p:cNvSpPr txBox="1"/>
          <p:nvPr/>
        </p:nvSpPr>
        <p:spPr>
          <a:xfrm>
            <a:off x="7108488" y="4083786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Periodic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61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153C-049F-383A-CC1B-5503911A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Polinomial interpolasi Lagrange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0A9C-340B-A296-7F0E-8D6D765E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FBE76-C12B-F868-3AE0-A3152D1C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26DB-DA3C-2486-36E3-E79419CA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15A6-D2CB-6C30-70E6-ED24A5FA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:a16="http://schemas.microsoft.com/office/drawing/2014/main" id="{84AFF1F3-616C-E0A0-DBA4-28ACB7F7AAAB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Wikipedia contributors, 'Lagrange polynomial', Wikipedia, The Free Encyclopedia, 12 April 2023, 16:12 UTC, url </a:t>
            </a:r>
            <a:r>
              <a:rPr lang="en-US" sz="1000">
                <a:solidFill>
                  <a:srgbClr val="0070C0"/>
                </a:solidFill>
              </a:rPr>
              <a:t>https://en.wikipedia.org/w/index.php?oldid=1149496043</a:t>
            </a:r>
            <a:r>
              <a:rPr lang="en-US" sz="1000"/>
              <a:t> [20230526].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A5B18-0F13-837F-ACEA-6F417E1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22803"/>
            <a:ext cx="7421011" cy="209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94F7E1-6F88-B5F4-E8BA-16357526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3" y="1074250"/>
            <a:ext cx="239110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98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/>
              <a:t>Interpolasi	8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	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79969"/>
              </p:ext>
            </p:extLst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empirik dengan interpolasi dan fitting kurva, penggunaan array dengan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membuat model empirik dengan interpolasi dan fitting kurva, menggunakan array dengan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C16</a:t>
            </a:r>
          </a:p>
          <a:p>
            <a:r>
              <a:rPr lang="en-US"/>
              <a:t>Interpolation</a:t>
            </a:r>
          </a:p>
          <a:p>
            <a:r>
              <a:rPr lang="en-US"/>
              <a:t>Curve fitting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C17</a:t>
            </a:r>
          </a:p>
          <a:p>
            <a:r>
              <a:rPr lang="en-US"/>
              <a:t>Vector</a:t>
            </a:r>
          </a:p>
          <a:p>
            <a:r>
              <a:rPr lang="en-US"/>
              <a:t>Addition</a:t>
            </a:r>
          </a:p>
          <a:p>
            <a:r>
              <a:rPr lang="en-US"/>
              <a:t>Multiplication</a:t>
            </a:r>
          </a:p>
          <a:p>
            <a:r>
              <a:rPr lang="en-US"/>
              <a:t>Dot product</a:t>
            </a:r>
          </a:p>
          <a:p>
            <a:r>
              <a:rPr lang="en-US"/>
              <a:t>Cross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Interpolasi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Estimasi data antara</a:t>
            </a:r>
          </a:p>
          <a:p>
            <a:r>
              <a:rPr lang="en-US"/>
              <a:t>Interpolasi linier</a:t>
            </a:r>
          </a:p>
          <a:p>
            <a:r>
              <a:rPr lang="en-US"/>
              <a:t>Interpolasi spline kubik</a:t>
            </a:r>
          </a:p>
          <a:p>
            <a:r>
              <a:rPr lang="en-US"/>
              <a:t>Interpolasi polinomial Lagrange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699</Words>
  <Application>Microsoft Office PowerPoint</Application>
  <PresentationFormat>On-screen Show (16:9)</PresentationFormat>
  <Paragraphs>178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Model empirik https://github.com/dudung/sk5003-02-2022-2</vt:lpstr>
      <vt:lpstr>Silakan berdiskusi untuk kuliah hari ini di https://github.com/dudung/sk5003-02-2022-2/issues/12</vt:lpstr>
      <vt:lpstr>Kerangka</vt:lpstr>
      <vt:lpstr>PowerPoint Presentation</vt:lpstr>
      <vt:lpstr>Minggu 8</vt:lpstr>
      <vt:lpstr>Referensi utama</vt:lpstr>
      <vt:lpstr>R1</vt:lpstr>
      <vt:lpstr>PowerPoint Presentation</vt:lpstr>
      <vt:lpstr>Interpolasi</vt:lpstr>
      <vt:lpstr>Estimasi data antara</vt:lpstr>
      <vt:lpstr>Interpolasi linier</vt:lpstr>
      <vt:lpstr>Interpolasi linier (lanj.)</vt:lpstr>
      <vt:lpstr>Interpolasi linier (lanj.)</vt:lpstr>
      <vt:lpstr>Interpolasi spline kubik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Polinomial interpolasi Lagrange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1414</cp:revision>
  <dcterms:created xsi:type="dcterms:W3CDTF">2012-12-06T09:55:31Z</dcterms:created>
  <dcterms:modified xsi:type="dcterms:W3CDTF">2023-05-26T13:15:16Z</dcterms:modified>
</cp:coreProperties>
</file>