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683" r:id="rId10"/>
    <p:sldId id="689" r:id="rId11"/>
    <p:sldId id="692" r:id="rId12"/>
    <p:sldId id="693" r:id="rId13"/>
    <p:sldId id="690" r:id="rId14"/>
    <p:sldId id="694" r:id="rId15"/>
    <p:sldId id="691" r:id="rId16"/>
    <p:sldId id="695" r:id="rId17"/>
    <p:sldId id="688" r:id="rId18"/>
    <p:sldId id="697" r:id="rId19"/>
    <p:sldId id="687" r:id="rId20"/>
    <p:sldId id="698" r:id="rId21"/>
    <p:sldId id="699" r:id="rId22"/>
    <p:sldId id="700" r:id="rId23"/>
    <p:sldId id="685" r:id="rId24"/>
    <p:sldId id="686" r:id="rId25"/>
    <p:sldId id="704" r:id="rId26"/>
    <p:sldId id="703" r:id="rId27"/>
    <p:sldId id="705" r:id="rId28"/>
    <p:sldId id="706" r:id="rId29"/>
    <p:sldId id="701" r:id="rId30"/>
    <p:sldId id="707" r:id="rId31"/>
    <p:sldId id="702" r:id="rId32"/>
    <p:sldId id="681" r:id="rId33"/>
    <p:sldId id="680" r:id="rId34"/>
    <p:sldId id="708" r:id="rId35"/>
    <p:sldId id="709" r:id="rId36"/>
    <p:sldId id="710" r:id="rId37"/>
    <p:sldId id="711" r:id="rId38"/>
    <p:sldId id="712" r:id="rId39"/>
    <p:sldId id="682" r:id="rId40"/>
    <p:sldId id="487" r:id="rId41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8093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Python: Import, Function, Class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20230401-v6| </a:t>
            </a:r>
            <a:r>
              <a:rPr lang="en-US" sz="1100" smtClean="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.7809397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3924300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Real-world entities (RWEs) or objects are fundamental components of a real-worl system.</a:t>
            </a:r>
          </a:p>
          <a:p>
            <a:r>
              <a:rPr lang="en-US" smtClean="0"/>
              <a:t>Identifying and modeling RWEs in the problem domain are central focus of the object-oriented approach.</a:t>
            </a:r>
          </a:p>
          <a:p>
            <a:r>
              <a:rPr lang="en-US" smtClean="0"/>
              <a:t>A RWE has responsibility of carrying out a specific taks.</a:t>
            </a:r>
          </a:p>
          <a:p>
            <a:r>
              <a:rPr lang="en-US" smtClean="0"/>
              <a:t>A RWE entity is modeled as an object.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RWE has a lot of characteristics.</a:t>
            </a:r>
          </a:p>
          <a:p>
            <a:r>
              <a:rPr lang="en-US" smtClean="0"/>
              <a:t>A process called abstraction is used to modeled RWE in problem domain.</a:t>
            </a:r>
          </a:p>
          <a:p>
            <a:r>
              <a:rPr lang="en-US" smtClean="0"/>
              <a:t>The process also involves elimination of unessential characteristics, or parameters that are considered not important (include only relevant aspects of real-word system).</a:t>
            </a:r>
          </a:p>
          <a:p>
            <a:r>
              <a:rPr lang="en-US" smtClean="0"/>
              <a:t> Several levels of detail are required to define completely objects and collections of objects in a model.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It consists of</a:t>
            </a:r>
          </a:p>
          <a:p>
            <a:r>
              <a:rPr lang="en-US" smtClean="0"/>
              <a:t>identifying the relevant objects for the model,</a:t>
            </a:r>
          </a:p>
          <a:p>
            <a:r>
              <a:rPr lang="en-US" smtClean="0"/>
              <a:t>describing these objects using abstraction,</a:t>
            </a:r>
          </a:p>
          <a:p>
            <a:r>
              <a:rPr lang="en-US" smtClean="0"/>
              <a:t>defining collection of similar objects.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z="2000" smtClean="0"/>
              <a:t>Objects with similar characteristics are grouped into collections, and these are modeled as classes, where UML (Unified Modeling Language) is a standard notation to describe object and classes in a problem domain.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</a:t>
            </a:r>
            <a:r>
              <a:rPr lang="en-US" smtClean="0">
                <a:solidFill>
                  <a:srgbClr val="00B050"/>
                </a:solidFill>
              </a:rPr>
              <a:t>similar objects</a:t>
            </a:r>
            <a:r>
              <a:rPr lang="en-US" smtClean="0"/>
              <a:t> are group into a collection of objects.</a:t>
            </a:r>
          </a:p>
          <a:p>
            <a:r>
              <a:rPr lang="en-US" smtClean="0"/>
              <a:t>The collection of objects have </a:t>
            </a:r>
            <a:r>
              <a:rPr lang="en-US" smtClean="0">
                <a:solidFill>
                  <a:srgbClr val="00B050"/>
                </a:solidFill>
              </a:rPr>
              <a:t>same structure and behavior</a:t>
            </a:r>
            <a:r>
              <a:rPr lang="en-US" smtClean="0"/>
              <a:t>.</a:t>
            </a:r>
          </a:p>
          <a:p>
            <a:r>
              <a:rPr lang="en-US" smtClean="0"/>
              <a:t>A class is an </a:t>
            </a:r>
            <a:r>
              <a:rPr lang="en-US" smtClean="0">
                <a:solidFill>
                  <a:srgbClr val="00B050"/>
                </a:solidFill>
              </a:rPr>
              <a:t>abstract description</a:t>
            </a:r>
            <a:r>
              <a:rPr lang="en-US" smtClean="0"/>
              <a:t> of a collection of objects.</a:t>
            </a:r>
          </a:p>
          <a:p>
            <a:r>
              <a:rPr lang="en-US" smtClean="0"/>
              <a:t>A class defines </a:t>
            </a:r>
            <a:r>
              <a:rPr lang="en-US" sz="2200" smtClean="0">
                <a:solidFill>
                  <a:srgbClr val="00B050"/>
                </a:solidFill>
              </a:rPr>
              <a:t>attributes and behavior</a:t>
            </a:r>
            <a:r>
              <a:rPr lang="en-US" sz="2200" smtClean="0"/>
              <a:t> for all objects</a:t>
            </a:r>
            <a:r>
              <a:rPr lang="en-US" smtClean="0"/>
              <a:t> of the class.</a:t>
            </a:r>
          </a:p>
          <a:p>
            <a:r>
              <a:rPr lang="en-US" smtClean="0"/>
              <a:t>Software implementation of class consists of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data definitions</a:t>
            </a:r>
            <a:r>
              <a:rPr lang="en-US" smtClean="0"/>
              <a:t> represent </a:t>
            </a:r>
            <a:r>
              <a:rPr lang="en-US" smtClean="0">
                <a:solidFill>
                  <a:srgbClr val="00B050"/>
                </a:solidFill>
              </a:rPr>
              <a:t>attributes</a:t>
            </a:r>
            <a:r>
              <a:rPr lang="en-US" smtClean="0"/>
              <a:t> of the class,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methods</a:t>
            </a:r>
            <a:r>
              <a:rPr lang="en-US" smtClean="0"/>
              <a:t> (or </a:t>
            </a:r>
            <a:r>
              <a:rPr lang="en-US" smtClean="0">
                <a:solidFill>
                  <a:srgbClr val="00B050"/>
                </a:solidFill>
              </a:rPr>
              <a:t>operations</a:t>
            </a:r>
            <a:r>
              <a:rPr lang="en-US" smtClean="0"/>
              <a:t>) represent </a:t>
            </a:r>
            <a:r>
              <a:rPr lang="en-US" smtClean="0">
                <a:solidFill>
                  <a:srgbClr val="00B050"/>
                </a:solidFill>
              </a:rPr>
              <a:t>behaviors</a:t>
            </a:r>
            <a:r>
              <a:rPr lang="en-US" smtClean="0"/>
              <a:t> of the class.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Illustration in defining classes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80224" y="1198756"/>
            <a:ext cx="3891776" cy="2973194"/>
          </a:xfrm>
          <a:custGeom>
            <a:avLst/>
            <a:gdLst>
              <a:gd name="connsiteX0" fmla="*/ 546410 w 3746810"/>
              <a:gd name="connsiteY0" fmla="*/ 53525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546410 w 3746810"/>
              <a:gd name="connsiteY9" fmla="*/ 53525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165410 w 3746810"/>
              <a:gd name="connsiteY9" fmla="*/ 44000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109547 w 3746810"/>
              <a:gd name="connsiteY8" fmla="*/ 0 h 2888166"/>
              <a:gd name="connsiteX9" fmla="*/ 165410 w 3746810"/>
              <a:gd name="connsiteY9" fmla="*/ 440009 h 288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10" h="2888166">
                <a:moveTo>
                  <a:pt x="165410" y="440009"/>
                </a:moveTo>
                <a:lnTo>
                  <a:pt x="11152" y="1449659"/>
                </a:lnTo>
                <a:lnTo>
                  <a:pt x="0" y="2408664"/>
                </a:lnTo>
                <a:lnTo>
                  <a:pt x="1025913" y="2787805"/>
                </a:lnTo>
                <a:lnTo>
                  <a:pt x="2955074" y="2888166"/>
                </a:lnTo>
                <a:lnTo>
                  <a:pt x="3624147" y="2141034"/>
                </a:lnTo>
                <a:lnTo>
                  <a:pt x="3746810" y="747132"/>
                </a:lnTo>
                <a:lnTo>
                  <a:pt x="2877015" y="156117"/>
                </a:lnTo>
                <a:lnTo>
                  <a:pt x="1109547" y="0"/>
                </a:lnTo>
                <a:lnTo>
                  <a:pt x="165410" y="440009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100" y="17335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19621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18478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1600" y="18859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1657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52600" y="2038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05000" y="18097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880360" y="1642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30327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880360" y="18707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185160" y="17183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956560" y="2023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185160" y="19469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279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19200" y="31889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33600" y="33413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76400" y="287655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9020" y="327279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7600" y="356235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/>
          </p:cNvSpPr>
          <p:nvPr/>
        </p:nvSpPr>
        <p:spPr>
          <a:xfrm>
            <a:off x="1059180" y="32575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>
            <a:spLocks/>
          </p:cNvSpPr>
          <p:nvPr/>
        </p:nvSpPr>
        <p:spPr>
          <a:xfrm>
            <a:off x="1965960" y="34099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1524000" y="29527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990600" y="272415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62200" y="278511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>
            <a:spLocks/>
          </p:cNvSpPr>
          <p:nvPr/>
        </p:nvSpPr>
        <p:spPr>
          <a:xfrm>
            <a:off x="2202180" y="286131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>
            <a:spLocks/>
          </p:cNvSpPr>
          <p:nvPr/>
        </p:nvSpPr>
        <p:spPr>
          <a:xfrm>
            <a:off x="807720" y="279273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7600" y="29527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718560" y="32499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101340" y="350139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55720" y="265557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276600" y="301371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337560" y="270891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147060" y="31813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909060" y="23355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3806" y="427045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27679" y="427045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10200" y="1200150"/>
            <a:ext cx="3048000" cy="3048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15049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A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15000" y="21907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B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715000" y="28765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C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15000" y="35623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D</a:t>
            </a: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295400" y="1504950"/>
            <a:ext cx="9144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90800" y="1504950"/>
            <a:ext cx="9144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95600" y="2495550"/>
            <a:ext cx="1371600" cy="1371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8200" y="2385897"/>
            <a:ext cx="1828800" cy="1219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hape 63"/>
          <p:cNvCxnSpPr>
            <a:stCxn id="59" idx="0"/>
            <a:endCxn id="54" idx="1"/>
          </p:cNvCxnSpPr>
          <p:nvPr/>
        </p:nvCxnSpPr>
        <p:spPr>
          <a:xfrm rot="16200000" flipH="1">
            <a:off x="3641467" y="-383917"/>
            <a:ext cx="184666" cy="3962400"/>
          </a:xfrm>
          <a:prstGeom prst="curvedConnector4">
            <a:avLst>
              <a:gd name="adj1" fmla="val -232486"/>
              <a:gd name="adj2" fmla="val 7884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0" idx="7"/>
            <a:endCxn id="55" idx="1"/>
          </p:cNvCxnSpPr>
          <p:nvPr/>
        </p:nvCxnSpPr>
        <p:spPr>
          <a:xfrm rot="16200000" flipH="1">
            <a:off x="4163707" y="824124"/>
            <a:ext cx="758874" cy="2343711"/>
          </a:xfrm>
          <a:prstGeom prst="curvedConnector4">
            <a:avLst>
              <a:gd name="adj1" fmla="val -30124"/>
              <a:gd name="adj2" fmla="val 52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1" idx="7"/>
            <a:endCxn id="56" idx="1"/>
          </p:cNvCxnSpPr>
          <p:nvPr/>
        </p:nvCxnSpPr>
        <p:spPr>
          <a:xfrm rot="16200000" flipH="1">
            <a:off x="4708267" y="2054483"/>
            <a:ext cx="364800" cy="1648666"/>
          </a:xfrm>
          <a:prstGeom prst="curvedConnector4">
            <a:avLst>
              <a:gd name="adj1" fmla="val -62664"/>
              <a:gd name="adj2" fmla="val 5609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72"/>
          <p:cNvCxnSpPr>
            <a:stCxn id="62" idx="4"/>
            <a:endCxn id="57" idx="2"/>
          </p:cNvCxnSpPr>
          <p:nvPr/>
        </p:nvCxnSpPr>
        <p:spPr>
          <a:xfrm rot="16200000" flipH="1">
            <a:off x="3951508" y="1406189"/>
            <a:ext cx="326585" cy="4724400"/>
          </a:xfrm>
          <a:prstGeom prst="curvedConnector3">
            <a:avLst>
              <a:gd name="adj1" fmla="val 16999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Describing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A state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Represented by set of properties (or attributes) and their associated values.</a:t>
            </a:r>
          </a:p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Behavior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Represented by the operations, also known as methods, of the objects.</a:t>
            </a:r>
          </a:p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Identity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implicit or explicit property that can uniquely identify an object.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209550"/>
            <a:ext cx="5992813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648200" y="1809750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state</a:t>
            </a:r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08849" y="1265199"/>
            <a:ext cx="116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</a:rPr>
              <a:t>behavior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1309803"/>
            <a:ext cx="54102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657350"/>
            <a:ext cx="2133600" cy="8382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between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Owner of an operation do something.</a:t>
            </a:r>
          </a:p>
          <a:p>
            <a:r>
              <a:rPr lang="en-US" smtClean="0"/>
              <a:t>The operation can change state of owner.</a:t>
            </a:r>
          </a:p>
          <a:p>
            <a:r>
              <a:rPr lang="en-US" smtClean="0"/>
              <a:t>The operation, when apply to other object, can also change state of the other object.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45665"/>
          <a:stretch>
            <a:fillRect/>
          </a:stretch>
        </p:blipFill>
        <p:spPr bwMode="auto">
          <a:xfrm>
            <a:off x="457200" y="285750"/>
            <a:ext cx="3190875" cy="425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54335" r="28358"/>
          <a:stretch>
            <a:fillRect/>
          </a:stretch>
        </p:blipFill>
        <p:spPr bwMode="auto">
          <a:xfrm>
            <a:off x="5562600" y="971550"/>
            <a:ext cx="2286000" cy="35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352550"/>
            <a:ext cx="1152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Encapsulation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This principle describes integration of object attributes and behavior as a single unit, which can be considered as a protection mechanism. Only certain objects can have access to other objects attributes and behaviors </a:t>
            </a:r>
            <a:r>
              <a:rPr lang="en-US" smtClean="0">
                <a:sym typeface="Wingdings" pitchFamily="2" charset="2"/>
              </a:rPr>
              <a:t> private ones.</a:t>
            </a:r>
            <a:endParaRPr lang="en-US" smtClean="0"/>
          </a:p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Data (or information) hiding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It hides implementation details, so there two views:</a:t>
            </a:r>
          </a:p>
          <a:p>
            <a:pPr lvl="1"/>
            <a:r>
              <a:rPr lang="en-US" smtClean="0"/>
              <a:t>External view: List of services (or operations) an object can invoke.</a:t>
            </a:r>
          </a:p>
          <a:p>
            <a:pPr lvl="1"/>
            <a:r>
              <a:rPr lang="en-US" smtClean="0"/>
              <a:t>Internal view: Details of implementation of data and operations.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 smtClean="0"/>
              <a:t>Silakan berdiskusi untuk kuliah hari ini di</a:t>
            </a:r>
            <a:r>
              <a:rPr lang="en-US" sz="2600" smtClean="0">
                <a:solidFill>
                  <a:srgbClr val="0070C0"/>
                </a:solidFill>
              </a:rPr>
              <a:t/>
            </a:r>
            <a:br>
              <a:rPr lang="en-US" sz="2600" smtClean="0">
                <a:solidFill>
                  <a:srgbClr val="0070C0"/>
                </a:solidFill>
              </a:rPr>
            </a:br>
            <a:r>
              <a:rPr lang="en-US" sz="2600" smtClean="0">
                <a:solidFill>
                  <a:srgbClr val="0070C0"/>
                </a:solidFill>
              </a:rPr>
              <a:t>https://github.com/dudung/sk5003-02-2022-2/issues/6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50065"/>
          <a:stretch>
            <a:fillRect/>
          </a:stretch>
        </p:blipFill>
        <p:spPr bwMode="auto">
          <a:xfrm>
            <a:off x="457200" y="209550"/>
            <a:ext cx="3333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49935"/>
          <a:stretch>
            <a:fillRect/>
          </a:stretch>
        </p:blipFill>
        <p:spPr bwMode="auto">
          <a:xfrm>
            <a:off x="4362450" y="209550"/>
            <a:ext cx="333375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3" y="885134"/>
            <a:ext cx="6859588" cy="33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"/>
            <a:ext cx="3952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650" y="209550"/>
            <a:ext cx="35623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848100"/>
            <a:ext cx="3714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Object-oriented programs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mtClean="0"/>
              <a:t>Class hierarchy with inheritance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Overloading / overriding methods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Desired output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2007"/>
            <a:ext cx="42481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Without class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36004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With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7" y="209550"/>
            <a:ext cx="6049963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809750"/>
            <a:ext cx="41624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using keywords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clearer but more to type.</a:t>
            </a:r>
          </a:p>
          <a:p>
            <a:r>
              <a:rPr lang="en-US" smtClean="0"/>
              <a:t>Order of arguments depend on the given keywords.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66950"/>
            <a:ext cx="57356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 in module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 b="44654"/>
          <a:stretch>
            <a:fillRect/>
          </a:stretch>
        </p:blipFill>
        <p:spPr bwMode="auto">
          <a:xfrm>
            <a:off x="331787" y="971550"/>
            <a:ext cx="59928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t="55346" r="28795"/>
          <a:stretch>
            <a:fillRect/>
          </a:stretch>
        </p:blipFill>
        <p:spPr bwMode="auto">
          <a:xfrm>
            <a:off x="4495800" y="2647950"/>
            <a:ext cx="4267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 orientation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Object-oriented </a:t>
            </a:r>
            <a:br>
              <a:rPr lang="en-US" smtClean="0"/>
            </a:br>
            <a:r>
              <a:rPr lang="en-US" smtClean="0"/>
              <a:t>programs	23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32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class with import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hides all complex implementation in imported module.</a:t>
            </a:r>
          </a:p>
          <a:p>
            <a:r>
              <a:rPr lang="en-US" smtClean="0"/>
              <a:t>Main program is more simple.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2114550"/>
            <a:ext cx="5676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9812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Approach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Size (bytes)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Lines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Time (s)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multiple_lists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227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0.010093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list_of_class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552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25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0.006331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list_of_class_kwargs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600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25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0.005884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import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224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0.007803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(person module)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383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17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/>
                        <a:t>-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latihan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dengan package id-data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Package id_data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bandungbarat</a:t>
            </a:r>
          </a:p>
          <a:p>
            <a:pPr lvl="1"/>
            <a:r>
              <a:rPr lang="en-US" smtClean="0"/>
              <a:t>lembang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57350"/>
            <a:ext cx="2190750" cy="24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009775"/>
            <a:ext cx="2295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module lembang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53721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id-data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Package id_data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cimahi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57350"/>
            <a:ext cx="2190750" cy="24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81150"/>
            <a:ext cx="1821910" cy="132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cimahiselatan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72361"/>
          <a:stretch>
            <a:fillRect/>
          </a:stretch>
        </p:blipFill>
        <p:spPr bwMode="auto">
          <a:xfrm>
            <a:off x="304800" y="971550"/>
            <a:ext cx="29813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27639" b="46780"/>
          <a:stretch>
            <a:fillRect/>
          </a:stretch>
        </p:blipFill>
        <p:spPr bwMode="auto">
          <a:xfrm>
            <a:off x="3124200" y="895350"/>
            <a:ext cx="2981325" cy="232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53138"/>
          <a:stretch>
            <a:fillRect/>
          </a:stretch>
        </p:blipFill>
        <p:spPr bwMode="auto">
          <a:xfrm>
            <a:off x="6019800" y="361950"/>
            <a:ext cx="2981325" cy="426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module cimahiselatan, cimahitengah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200150"/>
            <a:ext cx="55816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9044"/>
          <a:stretch>
            <a:fillRect/>
          </a:stretch>
        </p:blipFill>
        <p:spPr bwMode="auto">
          <a:xfrm>
            <a:off x="5332143" y="2892348"/>
            <a:ext cx="3352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.. module cimahiselatan, cimahitengah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9444"/>
            <a:ext cx="5353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351" y="3168573"/>
            <a:ext cx="4038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Silakan bila ada pertanyaan.</a:t>
            </a:r>
          </a:p>
          <a:p>
            <a:r>
              <a:rPr lang="en-US" smtClean="0"/>
              <a:t>Setelah kuliah pertanyaan dapat diajukan secara asinkron di</a:t>
            </a:r>
            <a:br>
              <a:rPr lang="en-US" smtClean="0"/>
            </a:br>
            <a:r>
              <a:rPr lang="en-US" smtClean="0"/>
              <a:t>url </a:t>
            </a:r>
            <a:r>
              <a:rPr lang="en-US" smtClean="0">
                <a:solidFill>
                  <a:srgbClr val="0070C0"/>
                </a:solidFill>
              </a:rPr>
              <a:t>https://github.com/dudung/sk5003-02-2022-2/issues/6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49501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5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Orientasi objek dan program berorientasi objek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orientasi objek dan program berorientasi objek dengan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 smtClean="0"/>
              <a:t>	url </a:t>
            </a:r>
            <a:r>
              <a:rPr lang="en-US" smtClean="0">
                <a:solidFill>
                  <a:srgbClr val="0070C0"/>
                </a:solidFill>
              </a:rPr>
              <a:t>https://isbnsearch.org/isbn/9780367575533</a:t>
            </a:r>
            <a:r>
              <a:rPr lang="en-US" smtClean="0"/>
              <a:t>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C8</a:t>
            </a:r>
          </a:p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C9</a:t>
            </a:r>
          </a:p>
          <a:p>
            <a:r>
              <a:rPr lang="en-US" smtClean="0"/>
              <a:t>Introduction and 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z="2000" smtClean="0"/>
              <a:t>Class hierarchy with inheritance</a:t>
            </a:r>
            <a:endParaRPr lang="en-US" smtClean="0"/>
          </a:p>
          <a:p>
            <a:r>
              <a:rPr lang="en-US" sz="2000" smtClean="0"/>
              <a:t>Overloading / overriding methods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 orientation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1103</Words>
  <Application>Microsoft Office PowerPoint</Application>
  <PresentationFormat>On-screen Show (16:9)</PresentationFormat>
  <Paragraphs>282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Python: Import, Function, Class https://github.com/dudung/sk5003-02-2022-2</vt:lpstr>
      <vt:lpstr>Silakan berdiskusi untuk kuliah hari ini di https://github.com/dudung/sk5003-02-2022-2/issues/6</vt:lpstr>
      <vt:lpstr>Kerangka</vt:lpstr>
      <vt:lpstr>Slide 4</vt:lpstr>
      <vt:lpstr>Minggu 5</vt:lpstr>
      <vt:lpstr>Referensi</vt:lpstr>
      <vt:lpstr>R1</vt:lpstr>
      <vt:lpstr>Slide 8</vt:lpstr>
      <vt:lpstr>Object orientation</vt:lpstr>
      <vt:lpstr>Object in problem domain</vt:lpstr>
      <vt:lpstr>Abstraction</vt:lpstr>
      <vt:lpstr>Object-oriented modeling</vt:lpstr>
      <vt:lpstr>Defining class</vt:lpstr>
      <vt:lpstr>Illustration in defining classes</vt:lpstr>
      <vt:lpstr>Describing objects</vt:lpstr>
      <vt:lpstr>Slide 16</vt:lpstr>
      <vt:lpstr>Interaction between objects</vt:lpstr>
      <vt:lpstr>Slide 18</vt:lpstr>
      <vt:lpstr>Design with classes</vt:lpstr>
      <vt:lpstr>Slide 20</vt:lpstr>
      <vt:lpstr>Slide 21</vt:lpstr>
      <vt:lpstr>Slide 22</vt:lpstr>
      <vt:lpstr>Slide 23</vt:lpstr>
      <vt:lpstr>Object-oriented programs</vt:lpstr>
      <vt:lpstr>Desired output</vt:lpstr>
      <vt:lpstr>Without class</vt:lpstr>
      <vt:lpstr>With class</vt:lpstr>
      <vt:lpstr>Class using keywords</vt:lpstr>
      <vt:lpstr>Defining class in module</vt:lpstr>
      <vt:lpstr>Using class with import</vt:lpstr>
      <vt:lpstr>Comparison</vt:lpstr>
      <vt:lpstr>Slide 32</vt:lpstr>
      <vt:lpstr>Latihan dengan package id-data</vt:lpstr>
      <vt:lpstr>use module lembang</vt:lpstr>
      <vt:lpstr>id-data</vt:lpstr>
      <vt:lpstr>cimahiselatan</vt:lpstr>
      <vt:lpstr>use module cimahiselatan, cimahitengah</vt:lpstr>
      <vt:lpstr>.. module cimahiselatan, cimahitengah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1130</cp:revision>
  <dcterms:created xsi:type="dcterms:W3CDTF">2012-12-06T09:55:31Z</dcterms:created>
  <dcterms:modified xsi:type="dcterms:W3CDTF">2023-04-07T23:28:08Z</dcterms:modified>
</cp:coreProperties>
</file>