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860" r:id="rId9"/>
    <p:sldId id="859" r:id="rId10"/>
    <p:sldId id="861" r:id="rId11"/>
    <p:sldId id="862" r:id="rId12"/>
    <p:sldId id="863" r:id="rId13"/>
    <p:sldId id="871" r:id="rId14"/>
    <p:sldId id="872" r:id="rId15"/>
    <p:sldId id="864" r:id="rId16"/>
    <p:sldId id="865" r:id="rId17"/>
    <p:sldId id="866" r:id="rId18"/>
    <p:sldId id="867" r:id="rId19"/>
    <p:sldId id="868" r:id="rId20"/>
    <p:sldId id="869" r:id="rId21"/>
    <p:sldId id="870" r:id="rId22"/>
    <p:sldId id="684" r:id="rId23"/>
    <p:sldId id="829" r:id="rId24"/>
    <p:sldId id="844" r:id="rId25"/>
    <p:sldId id="845" r:id="rId26"/>
    <p:sldId id="846" r:id="rId27"/>
    <p:sldId id="847" r:id="rId28"/>
    <p:sldId id="848" r:id="rId29"/>
    <p:sldId id="849" r:id="rId30"/>
    <p:sldId id="856" r:id="rId31"/>
    <p:sldId id="857" r:id="rId32"/>
    <p:sldId id="850" r:id="rId33"/>
    <p:sldId id="854" r:id="rId34"/>
    <p:sldId id="851" r:id="rId35"/>
    <p:sldId id="852" r:id="rId36"/>
    <p:sldId id="853" r:id="rId37"/>
    <p:sldId id="855" r:id="rId38"/>
    <p:sldId id="858" r:id="rId39"/>
    <p:sldId id="876" r:id="rId40"/>
    <p:sldId id="875" r:id="rId41"/>
    <p:sldId id="879" r:id="rId42"/>
    <p:sldId id="878" r:id="rId43"/>
    <p:sldId id="874" r:id="rId44"/>
    <p:sldId id="873" r:id="rId45"/>
    <p:sldId id="877" r:id="rId46"/>
    <p:sldId id="842" r:id="rId47"/>
    <p:sldId id="843" r:id="rId48"/>
    <p:sldId id="487" r:id="rId49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1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03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135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543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imodenk.com/blog/cubic-spline-interpolation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en.wikipedia.org/w/index.php?oldid=1149496043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engineering/empirical-mode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/>
              <a:t>Model empirik</a:t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20230527_v3| </a:t>
            </a:r>
            <a:r>
              <a:rPr lang="en-US" sz="1100">
                <a:solidFill>
                  <a:schemeClr val="bg1"/>
                </a:solidFill>
              </a:rPr>
              <a:t>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empirik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Empirical model can be used to model a system </a:t>
            </a:r>
            <a:r>
              <a:rPr lang="en-US" smtClean="0">
                <a:solidFill>
                  <a:srgbClr val="0070C0"/>
                </a:solidFill>
              </a:rPr>
              <a:t>based on their underlying assumptions</a:t>
            </a:r>
            <a:r>
              <a:rPr lang="en-US" smtClean="0"/>
              <a:t>.</a:t>
            </a:r>
          </a:p>
          <a:p>
            <a:r>
              <a:rPr lang="en-US" smtClean="0"/>
              <a:t>Empirical models </a:t>
            </a:r>
            <a:r>
              <a:rPr lang="en-US" smtClean="0">
                <a:solidFill>
                  <a:srgbClr val="0070C0"/>
                </a:solidFill>
              </a:rPr>
              <a:t>offer simplistic solutions</a:t>
            </a:r>
            <a:r>
              <a:rPr lang="en-US" smtClean="0"/>
              <a:t> for quantitative comparisons between different operating conditions.</a:t>
            </a:r>
          </a:p>
          <a:p>
            <a:r>
              <a:rPr lang="en-US" smtClean="0"/>
              <a:t>An empirical model can provide </a:t>
            </a:r>
            <a:r>
              <a:rPr lang="en-US" smtClean="0">
                <a:solidFill>
                  <a:srgbClr val="0070C0"/>
                </a:solidFill>
              </a:rPr>
              <a:t>reliable results</a:t>
            </a:r>
            <a:r>
              <a:rPr lang="en-US" smtClean="0"/>
              <a:t> when it is based on a </a:t>
            </a:r>
            <a:r>
              <a:rPr lang="en-US" smtClean="0">
                <a:solidFill>
                  <a:srgbClr val="0070C0"/>
                </a:solidFill>
              </a:rPr>
              <a:t>substantial amount of test data</a:t>
            </a:r>
            <a:r>
              <a:rPr lang="en-US" smtClean="0"/>
              <a:t>. However, the process of conducting a </a:t>
            </a:r>
            <a:r>
              <a:rPr lang="en-US" smtClean="0">
                <a:solidFill>
                  <a:srgbClr val="FF0000"/>
                </a:solidFill>
              </a:rPr>
              <a:t>large number of tests</a:t>
            </a:r>
            <a:r>
              <a:rPr lang="en-US" smtClean="0"/>
              <a:t>, in particular system, is often </a:t>
            </a:r>
            <a:r>
              <a:rPr lang="en-US" smtClean="0">
                <a:solidFill>
                  <a:srgbClr val="FF0000"/>
                </a:solidFill>
              </a:rPr>
              <a:t>costly and impractical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empirik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Empirical models are </a:t>
            </a:r>
            <a:r>
              <a:rPr lang="en-US" smtClean="0">
                <a:solidFill>
                  <a:srgbClr val="0070C0"/>
                </a:solidFill>
              </a:rPr>
              <a:t>based on correlations</a:t>
            </a:r>
            <a:r>
              <a:rPr lang="en-US" smtClean="0"/>
              <a:t> obtained from </a:t>
            </a:r>
            <a:r>
              <a:rPr lang="en-US" smtClean="0">
                <a:solidFill>
                  <a:srgbClr val="0070C0"/>
                </a:solidFill>
              </a:rPr>
              <a:t>analysis of experimental data</a:t>
            </a:r>
            <a:r>
              <a:rPr lang="en-US" smtClean="0"/>
              <a:t>.</a:t>
            </a:r>
          </a:p>
          <a:p>
            <a:r>
              <a:rPr lang="en-US" smtClean="0"/>
              <a:t>Empirical models are </a:t>
            </a:r>
            <a:r>
              <a:rPr lang="en-US" smtClean="0">
                <a:solidFill>
                  <a:srgbClr val="FF0000"/>
                </a:solidFill>
              </a:rPr>
              <a:t>not based on any specific theory</a:t>
            </a:r>
            <a:r>
              <a:rPr lang="en-US" smtClean="0"/>
              <a:t> of an operation and are </a:t>
            </a:r>
            <a:r>
              <a:rPr lang="en-US" smtClean="0">
                <a:solidFill>
                  <a:srgbClr val="0070C0"/>
                </a:solidFill>
              </a:rPr>
              <a:t>derived by fitting models to experimental data</a:t>
            </a:r>
            <a:r>
              <a:rPr lang="en-US" smtClean="0"/>
              <a:t>.</a:t>
            </a:r>
          </a:p>
          <a:p>
            <a:r>
              <a:rPr lang="en-US" smtClean="0"/>
              <a:t>Empirical models that have been used for the handling of some data have typically used </a:t>
            </a:r>
            <a:r>
              <a:rPr lang="en-US" smtClean="0">
                <a:solidFill>
                  <a:srgbClr val="0070C0"/>
                </a:solidFill>
              </a:rPr>
              <a:t>curve fitting processes</a:t>
            </a:r>
            <a:r>
              <a:rPr lang="en-US" smtClean="0"/>
              <a:t> to </a:t>
            </a:r>
            <a:r>
              <a:rPr lang="en-US" smtClean="0">
                <a:solidFill>
                  <a:srgbClr val="0070C0"/>
                </a:solidFill>
              </a:rPr>
              <a:t>generalise the results of experiments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empirik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Empirical models </a:t>
            </a:r>
            <a:r>
              <a:rPr lang="en-US" smtClean="0">
                <a:solidFill>
                  <a:srgbClr val="0070C0"/>
                </a:solidFill>
              </a:rPr>
              <a:t>use relationships</a:t>
            </a:r>
            <a:r>
              <a:rPr lang="en-US" smtClean="0"/>
              <a:t> between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/>
              <a:t> 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measurements</a:t>
            </a: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to estimate</a:t>
            </a:r>
            <a:r>
              <a:rPr lang="en-US" smtClean="0"/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mtClean="0"/>
              <a:t>, where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 matematik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matematik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Memiliki konsep atau teori sebagai dasarnya.</a:t>
            </a:r>
          </a:p>
          <a:p>
            <a:r>
              <a:rPr lang="en-US" smtClean="0"/>
              <a:t>Parameter-parameter yang digunakan saat melakukan fitting data dengan kurva akan “berbicara”.</a:t>
            </a:r>
          </a:p>
          <a:p>
            <a:r>
              <a:rPr lang="en-US" smtClean="0"/>
              <a:t>Hasil belum tentu akurat secara model, tetapi secara teori lebih tepat.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0B4918-DF38-853B-C74D-51F5265C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Gerak parabola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9E6AC8-48AB-21E4-CF89-C581F5D1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Materi fisika dasar yang banyak dimanfaatkan, terutama dalam perang (sains tidak berpihak, tergantung yang memanfaatkanya </a:t>
            </a:r>
            <a:r>
              <a:rPr lang="en-US">
                <a:sym typeface="Wingdings" panose="05000000000000000000" pitchFamily="2" charset="2"/>
              </a:rPr>
              <a:t>).</a:t>
            </a:r>
          </a:p>
          <a:p>
            <a:r>
              <a:rPr lang="en-ID"/>
              <a:t>Dapat ditingkatkan kompleksitasnya dengan menambahkan gesekan udara dan adanya angin yang berubah-ubah arah dan besarnya.</a:t>
            </a:r>
          </a:p>
          <a:p>
            <a:r>
              <a:rPr lang="en-ID"/>
              <a:t>Ilustrasi yang digunakan masih tanpa angin dan tanpa gesekan udara.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CCE38C-9C90-271C-2E62-189CD0C1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8FE474-4DCB-627E-D0FD-8693A9B9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3616B1-141F-BD05-0CA7-F56CA56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673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5B0A6-8DBB-4368-A76F-683C081F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080B67-BD2F-631B-061D-0E6A1A14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52D9D2-A8E4-83E9-BF66-AA63A243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520975-5B8B-85C6-E599-0E083EB7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A9548E-D1A0-1081-4AEE-06F7F941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C9B5CDE-A31B-8F75-F21D-BFCBB3EF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5" y="285750"/>
            <a:ext cx="8343190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14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D7D0D9-83F7-C6A4-CAAE-5EDF5951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13A012-B846-6FA5-8724-624E9100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FD5DF7-CE6F-545D-4AAD-31C4F831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CDAC34-083C-4C32-9751-18EBE616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16C118-A119-7707-0F59-82876079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896090B-95AC-2A1B-1B04-3FCE80865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5" y="285750"/>
            <a:ext cx="8343190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9436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13399D-034B-BCC7-1F69-C706D16C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E655B2-28CA-4D99-D50A-A49D6820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C96801-68F4-84F9-7472-553E538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F4F96C-A696-AF8F-5A1D-76432ECD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1A1404-D7DE-F710-92C9-495B9163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7EC8197-9848-826C-E607-E3E85063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5" y="285750"/>
            <a:ext cx="8343190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607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FA4322-34BE-2D87-7521-DE8CF673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Formula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95E3AD-4690-4D7C-50E9-87DB68CD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Fungsi parametrik (dari kinematika)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Posisi vertikal sebagai fungsi posisi horizontal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F46F95-429C-3590-8022-A74D36D1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9EA945-7F3E-79D4-48AC-E5186AC8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FF04E3-CEAB-FBB5-6E21-DF046152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838200" y="1716087"/>
          <a:ext cx="2468563" cy="474663"/>
        </p:xfrm>
        <a:graphic>
          <a:graphicData uri="http://schemas.openxmlformats.org/presentationml/2006/ole">
            <p:oleObj spid="_x0000_s1026" name="Equation" r:id="rId3" imgW="990360" imgH="1904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36613" y="2230437"/>
          <a:ext cx="3354387" cy="569913"/>
        </p:xfrm>
        <a:graphic>
          <a:graphicData uri="http://schemas.openxmlformats.org/presentationml/2006/ole">
            <p:oleObj spid="_x0000_s1027" name="Equation" r:id="rId4" imgW="1346040" imgH="2286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26325" y="3375025"/>
          <a:ext cx="5538788" cy="949325"/>
        </p:xfrm>
        <a:graphic>
          <a:graphicData uri="http://schemas.openxmlformats.org/presentationml/2006/ole">
            <p:oleObj spid="_x0000_s1028" name="Equation" r:id="rId5" imgW="2222280" imgH="3808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72422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https://github.com/dudung/sk5003-02-2022-2/issues/12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13399D-034B-BCC7-1F69-C706D16C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E655B2-28CA-4D99-D50A-A49D6820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C96801-68F4-84F9-7472-553E538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F4F96C-A696-AF8F-5A1D-76432ECD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1A1404-D7DE-F710-92C9-495B9163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7EC8197-9848-826C-E607-E3E85063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5" y="285750"/>
            <a:ext cx="8343190" cy="4267200"/>
          </a:xfrm>
          <a:prstGeom prst="rect">
            <a:avLst/>
          </a:prstGeom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133600" y="2114550"/>
          <a:ext cx="4424362" cy="758825"/>
        </p:xfrm>
        <a:graphic>
          <a:graphicData uri="http://schemas.openxmlformats.org/presentationml/2006/ole">
            <p:oleObj spid="_x0000_s2050" name="Equation" r:id="rId4" imgW="2222280" imgH="3808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6619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Dari formula dan grafik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85800" y="1276350"/>
          <a:ext cx="2548890" cy="910590"/>
        </p:xfrm>
        <a:graphic>
          <a:graphicData uri="http://schemas.openxmlformats.org/presentationml/2006/ole">
            <p:oleObj spid="_x0000_s3074" name="Equation" r:id="rId3" imgW="1066680" imgH="38088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85800" y="2343150"/>
          <a:ext cx="3276600" cy="910590"/>
        </p:xfrm>
        <a:graphic>
          <a:graphicData uri="http://schemas.openxmlformats.org/presentationml/2006/ole">
            <p:oleObj spid="_x0000_s3075" name="Equation" r:id="rId4" imgW="1371600" imgH="38088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85800" y="3409950"/>
          <a:ext cx="5158740" cy="910590"/>
        </p:xfrm>
        <a:graphic>
          <a:graphicData uri="http://schemas.openxmlformats.org/presentationml/2006/ole">
            <p:oleObj spid="_x0000_s3076" name="Equation" r:id="rId5" imgW="215892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Interpolasi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Estimasi data antara</a:t>
            </a:r>
          </a:p>
          <a:p>
            <a:r>
              <a:rPr lang="en-US"/>
              <a:t>Interpolasi linier</a:t>
            </a:r>
          </a:p>
          <a:p>
            <a:r>
              <a:rPr lang="en-US"/>
              <a:t>Interpolasi spline kubik</a:t>
            </a:r>
          </a:p>
          <a:p>
            <a:r>
              <a:rPr lang="en-US"/>
              <a:t>Interpolasi polinomial Lagrange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81D008-ECA9-5FB5-4E6D-2F87C6F8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Estimasi data antara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FFB18F-3ADE-F446-0BC7-8BDEBB90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BED76F-7662-6E02-171D-98082944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C6F014-4C34-A76E-13D8-8006E7BE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9A07E0-4C79-3309-0736-91B8352F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787F99E-D926-21EE-3655-6BA74259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2" y="866229"/>
            <a:ext cx="4906060" cy="3915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1180931-8B67-DA90-0F31-AF4583A58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22" y="3943349"/>
            <a:ext cx="809738" cy="428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A52AF72-6FFB-E505-F6AD-204ED47A8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923876"/>
            <a:ext cx="866896" cy="352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5A125D6-379C-BAB5-7FFD-53F3CF817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2266950"/>
            <a:ext cx="638264" cy="409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6606A34-6F2A-BE95-6AAE-5D9ADB1507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294" y="1013224"/>
            <a:ext cx="2257740" cy="704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6B026A3C-1A80-F2D2-B070-0D319778C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2773" y="2125936"/>
            <a:ext cx="3019846" cy="800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716FE24C-720C-48BE-E476-A60CEE742B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2785" y="3124085"/>
            <a:ext cx="4725059" cy="819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EE62FCB-6D64-5A5E-CEA0-2A23B8AD21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2785" y="4024334"/>
            <a:ext cx="1352739" cy="3905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985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F9996A-4DAE-F870-2A21-8D5EF0B6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linier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586CB2-D396-E6D1-5EA1-5191CE46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Membuat fungsi linier</a:t>
            </a:r>
            <a:br>
              <a:rPr lang="en-US"/>
            </a:br>
            <a:r>
              <a:rPr lang="en-US"/>
              <a:t>di antara dua titik data.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Coba tunjukkan keberla-</a:t>
            </a:r>
            <a:br>
              <a:rPr lang="en-US"/>
            </a:br>
            <a:r>
              <a:rPr lang="en-US"/>
              <a:t>kuannya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A11C16-1125-BBBF-C136-24A26E7C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BEA95F-6512-3B9C-E96B-668987C6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1FA9E1-0136-4D5A-AAFD-FAD00B9A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EE0144B-BD6A-F8B2-2B5A-4CE887B2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4" y="1973167"/>
            <a:ext cx="3524742" cy="84784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D2DFBEF-4613-2BB1-2A72-606A42C09368}"/>
              </a:ext>
            </a:extLst>
          </p:cNvPr>
          <p:cNvGrpSpPr/>
          <p:nvPr/>
        </p:nvGrpSpPr>
        <p:grpSpPr>
          <a:xfrm>
            <a:off x="4195762" y="967824"/>
            <a:ext cx="4719638" cy="3713120"/>
            <a:chOff x="4195762" y="967824"/>
            <a:chExt cx="4719638" cy="3713120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ABAAF59A-51AF-7EC9-A0CB-643F1F6E5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5762" y="967824"/>
              <a:ext cx="4719638" cy="37131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17432152-B7BA-CB27-86F0-1FE8542FA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2" y="2883534"/>
              <a:ext cx="609685" cy="39058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EACB6DD1-15CE-E248-9D44-21810DA97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3627" y="3570317"/>
              <a:ext cx="857370" cy="3810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67321E7A-361A-0183-1DFB-1C12A5FD9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0658" y="3000605"/>
              <a:ext cx="1247949" cy="447737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135AE63D-F151-4F36-B526-518372D8F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9487" y="32423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E05B86BD-2F13-F96E-9786-B9F477DB0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58" y="2924156"/>
            <a:ext cx="2124371" cy="7716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9254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9FD454-F662-2284-F021-0ED1D4B9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linier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3FF558-D9F0-1C23-933A-E7BC6843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Dengan menggunakan</a:t>
            </a:r>
            <a:br>
              <a:rPr lang="en-US"/>
            </a:br>
            <a:r>
              <a:rPr lang="en-US"/>
              <a:t>rumus sebelumnya ten-</a:t>
            </a:r>
            <a:br>
              <a:rPr lang="en-US"/>
            </a:br>
            <a:r>
              <a:rPr lang="en-US"/>
              <a:t>tukanlah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/>
              <a:t> untuk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3.5</a:t>
            </a:r>
            <a:r>
              <a:rPr lang="en-US"/>
              <a:t>.</a:t>
            </a:r>
          </a:p>
          <a:p>
            <a:r>
              <a:rPr lang="en-US"/>
              <a:t>Apakah rumus itu berlaku?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B81111-D068-AFB6-E766-CCE5B27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EFA03E-D262-9EAD-9877-24B6109D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C10453-024E-3514-F677-A10E2B2F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87DFB3B-C790-D5DA-4F33-28064B33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62" y="967824"/>
            <a:ext cx="4719638" cy="3713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47C0185-0649-14A9-E201-E4C62147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2" y="2883534"/>
            <a:ext cx="609685" cy="390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75DB8FB-3213-DD60-2C6C-F2392AA65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627" y="3570317"/>
            <a:ext cx="857370" cy="381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BBE5570-EB7F-2469-4E0F-7EABFD7D6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658" y="3000605"/>
            <a:ext cx="1247949" cy="4477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398A5A1-C424-3FB7-868F-40D81AF6D5ED}"/>
              </a:ext>
            </a:extLst>
          </p:cNvPr>
          <p:cNvSpPr>
            <a:spLocks noChangeAspect="1"/>
          </p:cNvSpPr>
          <p:nvPr/>
        </p:nvSpPr>
        <p:spPr>
          <a:xfrm>
            <a:off x="6629487" y="324231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1880B2C-B623-356B-58D7-77D5A8338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200151"/>
            <a:ext cx="2124371" cy="771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A1594E9-7689-0F9C-72F1-154668267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4223096"/>
            <a:ext cx="847843" cy="371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A311A12B-8C39-DC17-F9B8-40D84E7472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6174" y="1094780"/>
            <a:ext cx="847843" cy="4191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5799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4B722-B7DA-7FBE-3DA2-49E85258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linier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D17C51-1C32-A369-5E97-833FF348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5CD63F-A41D-3025-D2D1-10E17F85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8BB411-A693-9C10-2188-E44F1F8E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34ED6A-D90A-9C9B-C7C5-B0F28580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68C0B9A-6968-1941-5275-ABD11BD4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" y="1185673"/>
            <a:ext cx="4820323" cy="3410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94E72FF-45D8-B469-26B0-8BD49A67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91" y="1200150"/>
            <a:ext cx="4197609" cy="3302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697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E9AFA7-99D3-2F04-0C99-60D0A6E7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C84EDE-CEDB-3FFA-6221-AE450195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CDFAD1-C9C4-C29B-2EBF-7287A33E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F9709C-68AA-AD5D-A8B2-7FE952DB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77817C-0E4C-419E-4906-31DB2673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83737D1-EEB8-2F42-8E8B-8DFBE113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234349"/>
            <a:ext cx="4432440" cy="3366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E99EBFD-C8FB-9F8D-A717-94F33DA0B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7" y="1234349"/>
            <a:ext cx="4773763" cy="34007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8034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489A92-6DBA-1651-5272-1D04C61C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19724D-A155-2726-5DEF-E9BF255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Untuk setiap rentang memenuhi</a:t>
            </a:r>
          </a:p>
          <a:p>
            <a:endParaRPr lang="en-US"/>
          </a:p>
          <a:p>
            <a:endParaRPr lang="en-US"/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653B6C-8629-BFFC-BA92-E7620FCA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5CD57A-4870-40FC-A5DF-AD0E64EE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948B54-5B89-7B3C-958C-927A4787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1" name="Rectangle 10">
            <a:hlinkClick r:id="rId2"/>
            <a:extLst>
              <a:ext uri="{FF2B5EF4-FFF2-40B4-BE49-F238E27FC236}">
                <a16:creationId xmlns="" xmlns:a16="http://schemas.microsoft.com/office/drawing/2014/main" id="{BDB25F33-7D7E-2C69-3819-373C3A1CA3E0}"/>
              </a:ext>
            </a:extLst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Timo Denk, “Cubic Spline Interpolation”, 17 Jun 2017, url </a:t>
            </a:r>
            <a:r>
              <a:rPr lang="en-US" sz="1000">
                <a:solidFill>
                  <a:srgbClr val="0070C0"/>
                </a:solidFill>
              </a:rPr>
              <a:t>https://timodenk.com/blog/cubic-spline-interpolation/</a:t>
            </a:r>
            <a:r>
              <a:rPr lang="en-US" sz="1000"/>
              <a:t> [20230526].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FDB9658-0F9A-00AD-01ED-E7C200C30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89" y="1657350"/>
            <a:ext cx="6992411" cy="16385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696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Model empirik	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Model matematik	13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Interpolasi</a:t>
            </a:r>
            <a:r>
              <a:rPr lang="en-US"/>
              <a:t>	</a:t>
            </a:r>
            <a:r>
              <a:rPr lang="en-US" smtClean="0"/>
              <a:t>22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Fitting </a:t>
            </a:r>
            <a:r>
              <a:rPr lang="en-US" smtClean="0"/>
              <a:t>kurva</a:t>
            </a:r>
            <a:br>
              <a:rPr lang="en-US" smtClean="0"/>
            </a:br>
            <a:r>
              <a:rPr lang="en-US" smtClean="0"/>
              <a:t>(curve </a:t>
            </a:r>
            <a:r>
              <a:rPr lang="en-US" smtClean="0"/>
              <a:t>fitting</a:t>
            </a:r>
            <a:r>
              <a:rPr lang="en-US" smtClean="0"/>
              <a:t>)	41</a:t>
            </a:r>
            <a:endParaRPr lang="en-US" smtClean="0"/>
          </a:p>
          <a:p>
            <a:pPr>
              <a:tabLst>
                <a:tab pos="3657600" algn="r"/>
              </a:tabLst>
            </a:pPr>
            <a:endParaRPr lang="en-US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Materi mandiri</a:t>
            </a:r>
            <a:r>
              <a:rPr lang="en-US"/>
              <a:t>	</a:t>
            </a:r>
            <a:r>
              <a:rPr lang="en-US" smtClean="0"/>
              <a:t> </a:t>
            </a:r>
            <a:r>
              <a:rPr lang="en-US" smtClean="0"/>
              <a:t>–6</a:t>
            </a:r>
            <a:endParaRPr lang="en-US"/>
          </a:p>
          <a:p>
            <a:pPr>
              <a:tabLst>
                <a:tab pos="3657600" algn="r"/>
              </a:tabLst>
            </a:pPr>
            <a:r>
              <a:rPr lang="en-US" smtClean="0"/>
              <a:t>Penutup (</a:t>
            </a:r>
            <a:r>
              <a:rPr lang="en-US" smtClean="0">
                <a:solidFill>
                  <a:srgbClr val="0070C0"/>
                </a:solidFill>
              </a:rPr>
              <a:t>pertanyaan</a:t>
            </a:r>
            <a:r>
              <a:rPr lang="en-US" smtClean="0"/>
              <a:t>)	–3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AF80CD-A947-9901-0DCA-F6A3F818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71BD0F-26C0-70E7-3B4F-6E3DD108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C6A3B-B4FA-9E38-8C4B-83B540AA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A3B533-8E7F-3E12-E16B-9127430C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6AFE89-9895-95A0-B3E3-2B1098ED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01E06E4-79D7-AFF5-EF71-F5348AB5F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45" y="1552240"/>
            <a:ext cx="1905266" cy="2391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CA9D196-1633-F2CA-94D7-D098642FA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338090"/>
            <a:ext cx="4601217" cy="24673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5446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FC496E-C954-524F-8CEB-B5514829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82D7A3-F6DA-8630-F096-6C83DF9E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648285-1B05-7A80-DA82-81293F2D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348AF9-0B77-AF4E-3905-5BA6CFEE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0C4EC2-BD15-F48C-83D4-7FFBF032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DB75686-5D8A-1081-221F-570DA674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63" y="1593067"/>
            <a:ext cx="5049398" cy="1303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0F8C4E0-C429-FB03-FD52-275E5B7B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36765"/>
            <a:ext cx="3734321" cy="22196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40007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493D9F-88FB-1E48-10D8-026D9DE9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DD71A9B2-AB0F-1546-2354-3F671F15E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54343872"/>
              </p:ext>
            </p:extLst>
          </p:nvPr>
        </p:nvGraphicFramePr>
        <p:xfrm>
          <a:off x="2971800" y="1200150"/>
          <a:ext cx="320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438770429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53840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D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998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905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876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141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493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462485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53BDD5-FC9D-0DAA-8059-F0E03D54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F53591-BBEF-12C1-6802-80F2E717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9C54C9-2DD8-CD2F-ED82-EACA133F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3508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Natural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6578294-95DA-C7A3-913C-CB0FD9E4F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132" y="950435"/>
            <a:ext cx="6973273" cy="981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8E14B08-866B-DD22-B8FA-29D21C773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918082"/>
            <a:ext cx="2667002" cy="2667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6043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Quadratic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9800C5F-C6E4-6C01-4C37-C1006875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71" y="993584"/>
            <a:ext cx="7011378" cy="924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7149B99-1F31-9080-1039-DD9444C3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6" y="1953750"/>
            <a:ext cx="2598265" cy="26047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1669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Not-a-knot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9F0B6E-114B-B0BC-D82B-B926E1E3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35" y="972425"/>
            <a:ext cx="6849431" cy="97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A786548-BE78-E44E-6EF2-053A9A9F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85950"/>
            <a:ext cx="2649614" cy="2617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5056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Periodic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25E7726-0428-FBC8-9205-313AB381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17" y="1005476"/>
            <a:ext cx="6887536" cy="905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518E44C-A999-150A-D1F0-4029AA90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2" y="1829675"/>
            <a:ext cx="2706242" cy="27470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919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7360B9-29C0-4167-5C02-14647FBD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1ACBE9C-1CB0-6FA0-C197-689753C4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285F15-4BC7-2788-C76C-9309500F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4AE392-B21F-56AF-AF2F-3968401A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F31547D-E16D-282B-FE10-7E9631B02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98" y="2059858"/>
            <a:ext cx="2614550" cy="2621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3E2D557-AA9E-512A-9E63-0C6D7E414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1" y="2035360"/>
            <a:ext cx="2646400" cy="2686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5251408-E478-522D-FBE3-83F551A8C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75" y="742950"/>
            <a:ext cx="2621084" cy="2621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2BC779A-624D-F115-ECBE-544F39218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8042" y="749315"/>
            <a:ext cx="2653050" cy="2621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3FF6F9-3CFB-CA32-C2D9-7DDFE964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0A51749-2E86-1639-3BDD-C74119E30022}"/>
              </a:ext>
            </a:extLst>
          </p:cNvPr>
          <p:cNvSpPr txBox="1"/>
          <p:nvPr/>
        </p:nvSpPr>
        <p:spPr>
          <a:xfrm>
            <a:off x="647700" y="1235870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Natural</a:t>
            </a:r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6B53BBE-F2F1-BE76-6708-753CC71F16FE}"/>
              </a:ext>
            </a:extLst>
          </p:cNvPr>
          <p:cNvSpPr txBox="1"/>
          <p:nvPr/>
        </p:nvSpPr>
        <p:spPr>
          <a:xfrm>
            <a:off x="3074215" y="4045442"/>
            <a:ext cx="13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Quadratic</a:t>
            </a:r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211195F-69BF-786A-F1BD-051DD905A42E}"/>
              </a:ext>
            </a:extLst>
          </p:cNvPr>
          <p:cNvSpPr txBox="1"/>
          <p:nvPr/>
        </p:nvSpPr>
        <p:spPr>
          <a:xfrm>
            <a:off x="4695975" y="1306008"/>
            <a:ext cx="13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Not-a-knot</a:t>
            </a:r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3EBBF27-71BD-032E-3524-EB3351A0D309}"/>
              </a:ext>
            </a:extLst>
          </p:cNvPr>
          <p:cNvSpPr txBox="1"/>
          <p:nvPr/>
        </p:nvSpPr>
        <p:spPr>
          <a:xfrm>
            <a:off x="7108488" y="4083786"/>
            <a:ext cx="13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Periodic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3973613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4E153C-049F-383A-CC1B-5503911A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Polinomial interpolasi Lagrange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6C0A9C-340B-A296-7F0E-8D6D765E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EFBE76-C12B-F868-3AE0-A3152D1C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5926DB-DA3C-2486-36E3-E79419CA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0D15A6-D2CB-6C30-70E6-ED24A5FA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8" name="Rectangle 7">
            <a:hlinkClick r:id="rId2"/>
            <a:extLst>
              <a:ext uri="{FF2B5EF4-FFF2-40B4-BE49-F238E27FC236}">
                <a16:creationId xmlns="" xmlns:a16="http://schemas.microsoft.com/office/drawing/2014/main" id="{84AFF1F3-616C-E0A0-DBA4-28ACB7F7AAAB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Wikipedia contributors, 'Lagrange polynomial', Wikipedia, The Free Encyclopedia, 12 April 2023, 16:12 UTC, url </a:t>
            </a:r>
            <a:r>
              <a:rPr lang="en-US" sz="1000">
                <a:solidFill>
                  <a:srgbClr val="0070C0"/>
                </a:solidFill>
              </a:rPr>
              <a:t>https://en.wikipedia.org/w/index.php?oldid=1149496043</a:t>
            </a:r>
            <a:r>
              <a:rPr lang="en-US" sz="1000"/>
              <a:t> [20230526].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98A5B18-0F13-837F-ACEA-6F417E1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22803"/>
            <a:ext cx="7421011" cy="209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994F7E1-6F88-B5F4-E8BA-163575265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63" y="1074250"/>
            <a:ext cx="2391109" cy="9240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8798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NumPy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2178"/>
            <a:ext cx="5029200" cy="459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NumPy + SciPy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622" y="1047750"/>
            <a:ext cx="6607778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09550"/>
            <a:ext cx="3067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Fitting kurva (curve fitting)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Materi mandiri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dan vektor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Matriks dan vektor pada matematika dapat dihitung dalam Python.</a:t>
            </a:r>
          </a:p>
          <a:p>
            <a:r>
              <a:rPr lang="en-US" smtClean="0"/>
              <a:t>Secara simbolik dapat menggunakan SymPy.</a:t>
            </a:r>
          </a:p>
          <a:p>
            <a:r>
              <a:rPr lang="en-US" smtClean="0"/>
              <a:t>Secara numerik dapat menggunakan NumPy.</a:t>
            </a:r>
          </a:p>
          <a:p>
            <a:r>
              <a:rPr lang="en-US" smtClean="0"/>
              <a:t>Beberapa operasinya adalah: penjumlahan / pengurangan, perkalian / pembagian, rotasi, proyeksi, besar, determinan, transpos, invers.</a:t>
            </a: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Catatan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Pelajari materi yang termasuk pada bagian mandiri ini.</a:t>
            </a:r>
          </a:p>
          <a:p>
            <a:r>
              <a:rPr lang="en-US" smtClean="0"/>
              <a:t>Buat beberapa contoh dan selesaikan secara teori.</a:t>
            </a:r>
          </a:p>
          <a:p>
            <a:r>
              <a:rPr lang="en-US" smtClean="0"/>
              <a:t>Gunakan contoh yang sama dan selesaikan secara numerik dengan menggunakan NumPy.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Penutup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Pertanyaan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Apakah perbedaan antara interpolasi linier, quadratik, kubik, kubik spline, polinomial Lagrange?</a:t>
            </a:r>
          </a:p>
          <a:p>
            <a:r>
              <a:rPr lang="en-US" smtClean="0"/>
              <a:t>Jelaskan perbedaan mendasar antara interpolasi dan fitting kurva?</a:t>
            </a:r>
          </a:p>
          <a:p>
            <a:r>
              <a:rPr lang="en-US" smtClean="0"/>
              <a:t>Apakah perbedaan antara model empirik dan matematik? Kapan digunakan yang pertama dan kapan yang kedua?</a:t>
            </a:r>
          </a:p>
          <a:p>
            <a:r>
              <a:rPr lang="en-US" smtClean="0"/>
              <a:t>Jelaskan simbol dan pemanfaatan fungsi floor dan ceil. Apa-kah digunakan dalam pertemuan ini? Bila ya, di bagian mana?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2023-05-27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8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461379969"/>
              </p:ext>
            </p:extLst>
          </p:nvPr>
        </p:nvGraphicFramePr>
        <p:xfrm>
          <a:off x="457200" y="1200150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empirik dengan interpolasi dan fitting kurva, penggunaan array dengan 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membuat model empirik dengan interpolasi dan fitting kurva, menggunakan array dengan Numpy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/>
              <a:t>C16</a:t>
            </a:r>
          </a:p>
          <a:p>
            <a:r>
              <a:rPr lang="en-US"/>
              <a:t>Interpolation</a:t>
            </a:r>
          </a:p>
          <a:p>
            <a:r>
              <a:rPr lang="en-US"/>
              <a:t>Curve fitting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/>
              <a:t>C17</a:t>
            </a:r>
          </a:p>
          <a:p>
            <a:r>
              <a:rPr lang="en-US"/>
              <a:t>Vector</a:t>
            </a:r>
          </a:p>
          <a:p>
            <a:r>
              <a:rPr lang="en-US"/>
              <a:t>Addition</a:t>
            </a:r>
          </a:p>
          <a:p>
            <a:r>
              <a:rPr lang="en-US"/>
              <a:t>Multiplication</a:t>
            </a:r>
          </a:p>
          <a:p>
            <a:r>
              <a:rPr lang="en-US"/>
              <a:t>Dot product</a:t>
            </a:r>
          </a:p>
          <a:p>
            <a:r>
              <a:rPr lang="en-US"/>
              <a:t>Cross product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 empirik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empirik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Empirical models are </a:t>
            </a:r>
            <a:r>
              <a:rPr lang="en-US" smtClean="0">
                <a:solidFill>
                  <a:srgbClr val="0070C0"/>
                </a:solidFill>
              </a:rPr>
              <a:t>only supported by experimental data</a:t>
            </a:r>
            <a:r>
              <a:rPr lang="en-US" smtClean="0"/>
              <a:t>, while the </a:t>
            </a:r>
            <a:r>
              <a:rPr lang="en-US" smtClean="0">
                <a:solidFill>
                  <a:srgbClr val="FF0000"/>
                </a:solidFill>
              </a:rPr>
              <a:t>fundamentals and mechanisms</a:t>
            </a:r>
            <a:r>
              <a:rPr lang="en-US" smtClean="0"/>
              <a:t> underlying processes in a system are </a:t>
            </a:r>
            <a:r>
              <a:rPr lang="en-US" smtClean="0">
                <a:solidFill>
                  <a:srgbClr val="FF0000"/>
                </a:solidFill>
              </a:rPr>
              <a:t>not considered</a:t>
            </a:r>
            <a:r>
              <a:rPr lang="en-US" smtClean="0"/>
              <a:t>.</a:t>
            </a:r>
          </a:p>
          <a:p>
            <a:r>
              <a:rPr lang="en-US" smtClean="0"/>
              <a:t>Developing an empirical model is a </a:t>
            </a:r>
            <a:r>
              <a:rPr lang="en-US" smtClean="0">
                <a:solidFill>
                  <a:srgbClr val="0070C0"/>
                </a:solidFill>
              </a:rPr>
              <a:t>common methodology</a:t>
            </a:r>
            <a:r>
              <a:rPr lang="en-US" smtClean="0"/>
              <a:t> used to derive a direct </a:t>
            </a:r>
            <a:r>
              <a:rPr lang="en-US" smtClean="0">
                <a:solidFill>
                  <a:srgbClr val="0070C0"/>
                </a:solidFill>
              </a:rPr>
              <a:t>correlation between inputs and outputs</a:t>
            </a:r>
            <a:r>
              <a:rPr lang="en-US" smtClean="0"/>
              <a:t> of a system, especially when it is </a:t>
            </a:r>
            <a:r>
              <a:rPr lang="en-US" smtClean="0">
                <a:solidFill>
                  <a:srgbClr val="FF0000"/>
                </a:solidFill>
              </a:rPr>
              <a:t>difficult or impossible</a:t>
            </a:r>
            <a:r>
              <a:rPr lang="en-US" smtClean="0"/>
              <a:t> to </a:t>
            </a:r>
            <a:r>
              <a:rPr lang="en-US" smtClean="0">
                <a:solidFill>
                  <a:srgbClr val="FF0000"/>
                </a:solidFill>
              </a:rPr>
              <a:t>develop</a:t>
            </a:r>
            <a:r>
              <a:rPr lang="en-US" smtClean="0"/>
              <a:t> a comparable </a:t>
            </a:r>
            <a:r>
              <a:rPr lang="en-US" smtClean="0">
                <a:solidFill>
                  <a:srgbClr val="FF0000"/>
                </a:solidFill>
              </a:rPr>
              <a:t>mathematical model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Rectangle 9">
            <a:hlinkClick r:id="rId2"/>
            <a:extLst>
              <a:ext uri="{FF2B5EF4-FFF2-40B4-BE49-F238E27FC236}">
                <a16:creationId xmlns="" xmlns:a16="http://schemas.microsoft.com/office/drawing/2014/main" id="{BDB25F33-7D7E-2C69-3819-373C3A1CA3E0}"/>
              </a:ext>
            </a:extLst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-, “Empirical model”, -, </a:t>
            </a:r>
            <a:r>
              <a:rPr lang="en-US" sz="100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https://www.sciencedirect.com/topics/engineering/empirical-model</a:t>
            </a:r>
            <a:r>
              <a:rPr lang="en-US" sz="1000" smtClean="0"/>
              <a:t> </a:t>
            </a:r>
            <a:r>
              <a:rPr lang="en-US" sz="1000"/>
              <a:t>[</a:t>
            </a:r>
            <a:r>
              <a:rPr lang="en-US" sz="1000" smtClean="0"/>
              <a:t>20230527].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8010</TotalTime>
  <Words>1333</Words>
  <Application>Microsoft Office PowerPoint</Application>
  <PresentationFormat>On-screen Show (16:9)</PresentationFormat>
  <Paragraphs>296</Paragraphs>
  <Slides>48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Equation</vt:lpstr>
      <vt:lpstr>Model empirik https://github.com/dudung/sk5003-02-2022-2</vt:lpstr>
      <vt:lpstr>Silakan berdiskusi untuk kuliah hari ini di https://github.com/dudung/sk5003-02-2022-2/issues/12</vt:lpstr>
      <vt:lpstr>Kerangka</vt:lpstr>
      <vt:lpstr>Slide 4</vt:lpstr>
      <vt:lpstr>Minggu 8</vt:lpstr>
      <vt:lpstr>Referensi utama</vt:lpstr>
      <vt:lpstr>R1</vt:lpstr>
      <vt:lpstr>Slide 8</vt:lpstr>
      <vt:lpstr>Model empirik</vt:lpstr>
      <vt:lpstr>Model empirik (lanj.)</vt:lpstr>
      <vt:lpstr>Model empirik (lanj.)</vt:lpstr>
      <vt:lpstr>Model empirik (lanj.)</vt:lpstr>
      <vt:lpstr>Slide 13</vt:lpstr>
      <vt:lpstr>Model matematik</vt:lpstr>
      <vt:lpstr>Gerak parabola</vt:lpstr>
      <vt:lpstr>Slide 16</vt:lpstr>
      <vt:lpstr>Slide 17</vt:lpstr>
      <vt:lpstr>Slide 18</vt:lpstr>
      <vt:lpstr>Formula</vt:lpstr>
      <vt:lpstr>Slide 20</vt:lpstr>
      <vt:lpstr>Dari formula dan grafik</vt:lpstr>
      <vt:lpstr>Slide 22</vt:lpstr>
      <vt:lpstr>Interpolasi</vt:lpstr>
      <vt:lpstr>Estimasi data antara</vt:lpstr>
      <vt:lpstr>Interpolasi linier</vt:lpstr>
      <vt:lpstr>Interpolasi linier (lanj.)</vt:lpstr>
      <vt:lpstr>Interpolasi linier (lanj.)</vt:lpstr>
      <vt:lpstr>Interpolasi spline kubik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Polinomial interpolasi Lagrange</vt:lpstr>
      <vt:lpstr>NumPy</vt:lpstr>
      <vt:lpstr>NumPy + SciPy</vt:lpstr>
      <vt:lpstr>Slide 41</vt:lpstr>
      <vt:lpstr>Slide 42</vt:lpstr>
      <vt:lpstr>Slide 43</vt:lpstr>
      <vt:lpstr>Matriks dan vektor</vt:lpstr>
      <vt:lpstr>Catatan</vt:lpstr>
      <vt:lpstr>Slide 46</vt:lpstr>
      <vt:lpstr>Pertanyaan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1434</cp:revision>
  <dcterms:created xsi:type="dcterms:W3CDTF">2012-12-06T09:55:31Z</dcterms:created>
  <dcterms:modified xsi:type="dcterms:W3CDTF">2023-05-26T23:52:28Z</dcterms:modified>
</cp:coreProperties>
</file>