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696" r:id="rId3"/>
    <p:sldId id="459" r:id="rId4"/>
    <p:sldId id="645" r:id="rId5"/>
    <p:sldId id="644" r:id="rId6"/>
    <p:sldId id="679" r:id="rId7"/>
    <p:sldId id="647" r:id="rId8"/>
    <p:sldId id="684" r:id="rId9"/>
    <p:sldId id="683" r:id="rId10"/>
    <p:sldId id="689" r:id="rId11"/>
    <p:sldId id="692" r:id="rId12"/>
    <p:sldId id="693" r:id="rId13"/>
    <p:sldId id="690" r:id="rId14"/>
    <p:sldId id="694" r:id="rId15"/>
    <p:sldId id="691" r:id="rId16"/>
    <p:sldId id="695" r:id="rId17"/>
    <p:sldId id="688" r:id="rId18"/>
    <p:sldId id="697" r:id="rId19"/>
    <p:sldId id="687" r:id="rId20"/>
    <p:sldId id="698" r:id="rId21"/>
    <p:sldId id="699" r:id="rId22"/>
    <p:sldId id="700" r:id="rId23"/>
    <p:sldId id="685" r:id="rId24"/>
    <p:sldId id="686" r:id="rId25"/>
    <p:sldId id="681" r:id="rId26"/>
    <p:sldId id="682" r:id="rId27"/>
    <p:sldId id="680" r:id="rId28"/>
    <p:sldId id="487" r:id="rId29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2023-04-08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2023-04-08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Problem domain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6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 smtClean="0"/>
              <a:t>Python: Import, Function, Class</a:t>
            </a:r>
            <a:br>
              <a:rPr lang="en-US" sz="4800" smtClean="0"/>
            </a:br>
            <a:r>
              <a:rPr lang="en-US" sz="3200" smtClean="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 smtClean="0">
                <a:solidFill>
                  <a:schemeClr val="bg1"/>
                </a:solidFill>
              </a:rPr>
              <a:t>Sparisoma Viridi</a:t>
            </a:r>
            <a:endParaRPr lang="pt-BR" sz="300" baseline="30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20230401-v4| </a:t>
            </a:r>
            <a:r>
              <a:rPr lang="en-US" sz="1100" smtClean="0">
                <a:solidFill>
                  <a:schemeClr val="bg1"/>
                </a:solidFill>
              </a:rPr>
              <a:t>https://doi.org/10.5281/zenodo.</a:t>
            </a: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43845" y="4162424"/>
            <a:ext cx="2386195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in problem domain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Real-world entities (RWEs) or objects are fundamental components of a real-worl system.</a:t>
            </a:r>
          </a:p>
          <a:p>
            <a:r>
              <a:rPr lang="en-US" smtClean="0"/>
              <a:t>Identifying and modeling RWEs in the problem domain are central focus of the object-oriented approach.</a:t>
            </a:r>
          </a:p>
          <a:p>
            <a:r>
              <a:rPr lang="en-US" smtClean="0"/>
              <a:t>A RWE has responsibility of carrying out a specific taks.</a:t>
            </a:r>
          </a:p>
          <a:p>
            <a:r>
              <a:rPr lang="en-US" smtClean="0"/>
              <a:t>A RWE entity is modeled as an object.</a:t>
            </a:r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Abstraction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RWE has a lot of characteristics.</a:t>
            </a:r>
          </a:p>
          <a:p>
            <a:r>
              <a:rPr lang="en-US" smtClean="0"/>
              <a:t>A process called abstraction is used to modeled RWE in problem domain.</a:t>
            </a:r>
          </a:p>
          <a:p>
            <a:r>
              <a:rPr lang="en-US" smtClean="0"/>
              <a:t>The process also involves elimination of unessential characteristics, or parameters that are considered not important (include only relevant aspects of real-word system).</a:t>
            </a:r>
          </a:p>
          <a:p>
            <a:r>
              <a:rPr lang="en-US" smtClean="0"/>
              <a:t> Several levels of detail are required to define completely objects and collections of objects in a model.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Object-oriented modeling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It consists of</a:t>
            </a:r>
          </a:p>
          <a:p>
            <a:r>
              <a:rPr lang="en-US" smtClean="0"/>
              <a:t>identifying the relevant objects for the model,</a:t>
            </a:r>
          </a:p>
          <a:p>
            <a:r>
              <a:rPr lang="en-US" smtClean="0"/>
              <a:t>describing these objects using abstraction,</a:t>
            </a:r>
          </a:p>
          <a:p>
            <a:r>
              <a:rPr lang="en-US" smtClean="0"/>
              <a:t>defining collection of similar objects.</a:t>
            </a:r>
          </a:p>
          <a:p>
            <a:endParaRPr lang="en-US" smtClean="0"/>
          </a:p>
          <a:p>
            <a:pPr marL="0" indent="0">
              <a:buNone/>
            </a:pPr>
            <a:r>
              <a:rPr lang="en-US" sz="2000" smtClean="0"/>
              <a:t>Objects with similar characteristics are grouped into collections, and these are modeled as classes, where UML (Unified Modeling Language) is a standard notation to describe object and classes in a problem domain.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class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</a:t>
            </a:r>
            <a:r>
              <a:rPr lang="en-US" smtClean="0">
                <a:solidFill>
                  <a:srgbClr val="00B050"/>
                </a:solidFill>
              </a:rPr>
              <a:t>similar objects</a:t>
            </a:r>
            <a:r>
              <a:rPr lang="en-US" smtClean="0"/>
              <a:t> are group into a collection of objects.</a:t>
            </a:r>
          </a:p>
          <a:p>
            <a:r>
              <a:rPr lang="en-US" smtClean="0"/>
              <a:t>The collection of objects have </a:t>
            </a:r>
            <a:r>
              <a:rPr lang="en-US" smtClean="0">
                <a:solidFill>
                  <a:srgbClr val="00B050"/>
                </a:solidFill>
              </a:rPr>
              <a:t>same structure and behavior</a:t>
            </a:r>
            <a:r>
              <a:rPr lang="en-US" smtClean="0"/>
              <a:t>.</a:t>
            </a:r>
          </a:p>
          <a:p>
            <a:r>
              <a:rPr lang="en-US" smtClean="0"/>
              <a:t>A class is an </a:t>
            </a:r>
            <a:r>
              <a:rPr lang="en-US" smtClean="0">
                <a:solidFill>
                  <a:srgbClr val="00B050"/>
                </a:solidFill>
              </a:rPr>
              <a:t>abstract description</a:t>
            </a:r>
            <a:r>
              <a:rPr lang="en-US" smtClean="0"/>
              <a:t> of a collection of objects.</a:t>
            </a:r>
          </a:p>
          <a:p>
            <a:r>
              <a:rPr lang="en-US" smtClean="0"/>
              <a:t>A class defines </a:t>
            </a:r>
            <a:r>
              <a:rPr lang="en-US" sz="2200" smtClean="0">
                <a:solidFill>
                  <a:srgbClr val="00B050"/>
                </a:solidFill>
              </a:rPr>
              <a:t>attributes and behavior</a:t>
            </a:r>
            <a:r>
              <a:rPr lang="en-US" sz="2200" smtClean="0"/>
              <a:t> for all objects</a:t>
            </a:r>
            <a:r>
              <a:rPr lang="en-US" smtClean="0"/>
              <a:t> of the class.</a:t>
            </a:r>
          </a:p>
          <a:p>
            <a:r>
              <a:rPr lang="en-US" smtClean="0"/>
              <a:t>Software implementation of class consists of</a:t>
            </a:r>
          </a:p>
          <a:p>
            <a:pPr lvl="1"/>
            <a:r>
              <a:rPr lang="en-US" smtClean="0"/>
              <a:t>Some </a:t>
            </a:r>
            <a:r>
              <a:rPr lang="en-US" smtClean="0">
                <a:solidFill>
                  <a:srgbClr val="00B050"/>
                </a:solidFill>
              </a:rPr>
              <a:t>data definitions</a:t>
            </a:r>
            <a:r>
              <a:rPr lang="en-US" smtClean="0"/>
              <a:t> represent </a:t>
            </a:r>
            <a:r>
              <a:rPr lang="en-US" smtClean="0">
                <a:solidFill>
                  <a:srgbClr val="00B050"/>
                </a:solidFill>
              </a:rPr>
              <a:t>attributes</a:t>
            </a:r>
            <a:r>
              <a:rPr lang="en-US" smtClean="0"/>
              <a:t> of the class,</a:t>
            </a:r>
          </a:p>
          <a:p>
            <a:pPr lvl="1"/>
            <a:r>
              <a:rPr lang="en-US" smtClean="0"/>
              <a:t>Some </a:t>
            </a:r>
            <a:r>
              <a:rPr lang="en-US" smtClean="0">
                <a:solidFill>
                  <a:srgbClr val="00B050"/>
                </a:solidFill>
              </a:rPr>
              <a:t>methods</a:t>
            </a:r>
            <a:r>
              <a:rPr lang="en-US" smtClean="0"/>
              <a:t> (or </a:t>
            </a:r>
            <a:r>
              <a:rPr lang="en-US" smtClean="0">
                <a:solidFill>
                  <a:srgbClr val="00B050"/>
                </a:solidFill>
              </a:rPr>
              <a:t>operations</a:t>
            </a:r>
            <a:r>
              <a:rPr lang="en-US" smtClean="0"/>
              <a:t>) represent </a:t>
            </a:r>
            <a:r>
              <a:rPr lang="en-US" smtClean="0">
                <a:solidFill>
                  <a:srgbClr val="00B050"/>
                </a:solidFill>
              </a:rPr>
              <a:t>behaviors</a:t>
            </a:r>
            <a:r>
              <a:rPr lang="en-US" smtClean="0"/>
              <a:t> of the class.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Illustration in defining classes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80224" y="1198756"/>
            <a:ext cx="3891776" cy="2973194"/>
          </a:xfrm>
          <a:custGeom>
            <a:avLst/>
            <a:gdLst>
              <a:gd name="connsiteX0" fmla="*/ 546410 w 3746810"/>
              <a:gd name="connsiteY0" fmla="*/ 535259 h 2888166"/>
              <a:gd name="connsiteX1" fmla="*/ 11152 w 3746810"/>
              <a:gd name="connsiteY1" fmla="*/ 1449659 h 2888166"/>
              <a:gd name="connsiteX2" fmla="*/ 0 w 3746810"/>
              <a:gd name="connsiteY2" fmla="*/ 2408664 h 2888166"/>
              <a:gd name="connsiteX3" fmla="*/ 1025913 w 3746810"/>
              <a:gd name="connsiteY3" fmla="*/ 2787805 h 2888166"/>
              <a:gd name="connsiteX4" fmla="*/ 2955074 w 3746810"/>
              <a:gd name="connsiteY4" fmla="*/ 2888166 h 2888166"/>
              <a:gd name="connsiteX5" fmla="*/ 3624147 w 3746810"/>
              <a:gd name="connsiteY5" fmla="*/ 2141034 h 2888166"/>
              <a:gd name="connsiteX6" fmla="*/ 3746810 w 3746810"/>
              <a:gd name="connsiteY6" fmla="*/ 747132 h 2888166"/>
              <a:gd name="connsiteX7" fmla="*/ 2877015 w 3746810"/>
              <a:gd name="connsiteY7" fmla="*/ 156117 h 2888166"/>
              <a:gd name="connsiteX8" fmla="*/ 1338147 w 3746810"/>
              <a:gd name="connsiteY8" fmla="*/ 0 h 2888166"/>
              <a:gd name="connsiteX9" fmla="*/ 546410 w 3746810"/>
              <a:gd name="connsiteY9" fmla="*/ 535259 h 2888166"/>
              <a:gd name="connsiteX0" fmla="*/ 165410 w 3746810"/>
              <a:gd name="connsiteY0" fmla="*/ 440009 h 2888166"/>
              <a:gd name="connsiteX1" fmla="*/ 11152 w 3746810"/>
              <a:gd name="connsiteY1" fmla="*/ 1449659 h 2888166"/>
              <a:gd name="connsiteX2" fmla="*/ 0 w 3746810"/>
              <a:gd name="connsiteY2" fmla="*/ 2408664 h 2888166"/>
              <a:gd name="connsiteX3" fmla="*/ 1025913 w 3746810"/>
              <a:gd name="connsiteY3" fmla="*/ 2787805 h 2888166"/>
              <a:gd name="connsiteX4" fmla="*/ 2955074 w 3746810"/>
              <a:gd name="connsiteY4" fmla="*/ 2888166 h 2888166"/>
              <a:gd name="connsiteX5" fmla="*/ 3624147 w 3746810"/>
              <a:gd name="connsiteY5" fmla="*/ 2141034 h 2888166"/>
              <a:gd name="connsiteX6" fmla="*/ 3746810 w 3746810"/>
              <a:gd name="connsiteY6" fmla="*/ 747132 h 2888166"/>
              <a:gd name="connsiteX7" fmla="*/ 2877015 w 3746810"/>
              <a:gd name="connsiteY7" fmla="*/ 156117 h 2888166"/>
              <a:gd name="connsiteX8" fmla="*/ 1338147 w 3746810"/>
              <a:gd name="connsiteY8" fmla="*/ 0 h 2888166"/>
              <a:gd name="connsiteX9" fmla="*/ 165410 w 3746810"/>
              <a:gd name="connsiteY9" fmla="*/ 440009 h 2888166"/>
              <a:gd name="connsiteX0" fmla="*/ 165410 w 3746810"/>
              <a:gd name="connsiteY0" fmla="*/ 440009 h 2888166"/>
              <a:gd name="connsiteX1" fmla="*/ 11152 w 3746810"/>
              <a:gd name="connsiteY1" fmla="*/ 1449659 h 2888166"/>
              <a:gd name="connsiteX2" fmla="*/ 0 w 3746810"/>
              <a:gd name="connsiteY2" fmla="*/ 2408664 h 2888166"/>
              <a:gd name="connsiteX3" fmla="*/ 1025913 w 3746810"/>
              <a:gd name="connsiteY3" fmla="*/ 2787805 h 2888166"/>
              <a:gd name="connsiteX4" fmla="*/ 2955074 w 3746810"/>
              <a:gd name="connsiteY4" fmla="*/ 2888166 h 2888166"/>
              <a:gd name="connsiteX5" fmla="*/ 3624147 w 3746810"/>
              <a:gd name="connsiteY5" fmla="*/ 2141034 h 2888166"/>
              <a:gd name="connsiteX6" fmla="*/ 3746810 w 3746810"/>
              <a:gd name="connsiteY6" fmla="*/ 747132 h 2888166"/>
              <a:gd name="connsiteX7" fmla="*/ 2877015 w 3746810"/>
              <a:gd name="connsiteY7" fmla="*/ 156117 h 2888166"/>
              <a:gd name="connsiteX8" fmla="*/ 1109547 w 3746810"/>
              <a:gd name="connsiteY8" fmla="*/ 0 h 2888166"/>
              <a:gd name="connsiteX9" fmla="*/ 165410 w 3746810"/>
              <a:gd name="connsiteY9" fmla="*/ 440009 h 288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46810" h="2888166">
                <a:moveTo>
                  <a:pt x="165410" y="440009"/>
                </a:moveTo>
                <a:lnTo>
                  <a:pt x="11152" y="1449659"/>
                </a:lnTo>
                <a:lnTo>
                  <a:pt x="0" y="2408664"/>
                </a:lnTo>
                <a:lnTo>
                  <a:pt x="1025913" y="2787805"/>
                </a:lnTo>
                <a:lnTo>
                  <a:pt x="2955074" y="2888166"/>
                </a:lnTo>
                <a:lnTo>
                  <a:pt x="3624147" y="2141034"/>
                </a:lnTo>
                <a:lnTo>
                  <a:pt x="3746810" y="747132"/>
                </a:lnTo>
                <a:lnTo>
                  <a:pt x="2877015" y="156117"/>
                </a:lnTo>
                <a:lnTo>
                  <a:pt x="1109547" y="0"/>
                </a:lnTo>
                <a:lnTo>
                  <a:pt x="165410" y="440009"/>
                </a:lnTo>
                <a:close/>
              </a:path>
            </a:pathLst>
          </a:cu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62100" y="1733550"/>
            <a:ext cx="114300" cy="114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24000" y="1962150"/>
            <a:ext cx="114300" cy="114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76400" y="1847850"/>
            <a:ext cx="114300" cy="114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71600" y="1885950"/>
            <a:ext cx="114300" cy="114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752600" y="1657350"/>
            <a:ext cx="114300" cy="114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752600" y="2038350"/>
            <a:ext cx="114300" cy="114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905000" y="1809750"/>
            <a:ext cx="114300" cy="1143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2880360" y="1642110"/>
            <a:ext cx="91440" cy="914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3032760" y="1794510"/>
            <a:ext cx="91440" cy="914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2880360" y="1870710"/>
            <a:ext cx="91440" cy="914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3185160" y="1718310"/>
            <a:ext cx="91440" cy="914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2956560" y="2023110"/>
            <a:ext cx="91440" cy="914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3185160" y="1946910"/>
            <a:ext cx="91440" cy="914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2727960" y="1794510"/>
            <a:ext cx="91440" cy="914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219200" y="3188970"/>
            <a:ext cx="114300" cy="1143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133600" y="3341370"/>
            <a:ext cx="114300" cy="1143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676400" y="2876550"/>
            <a:ext cx="114300" cy="1143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589020" y="3272790"/>
            <a:ext cx="114300" cy="1143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657600" y="3562350"/>
            <a:ext cx="114300" cy="1143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>
            <a:spLocks/>
          </p:cNvSpPr>
          <p:nvPr/>
        </p:nvSpPr>
        <p:spPr>
          <a:xfrm>
            <a:off x="1059180" y="3257550"/>
            <a:ext cx="457200" cy="457200"/>
          </a:xfrm>
          <a:prstGeom prst="arc">
            <a:avLst>
              <a:gd name="adj1" fmla="val 16200000"/>
              <a:gd name="adj2" fmla="val 13225013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>
            <a:spLocks/>
          </p:cNvSpPr>
          <p:nvPr/>
        </p:nvSpPr>
        <p:spPr>
          <a:xfrm>
            <a:off x="1965960" y="3409950"/>
            <a:ext cx="457200" cy="457200"/>
          </a:xfrm>
          <a:prstGeom prst="arc">
            <a:avLst>
              <a:gd name="adj1" fmla="val 16200000"/>
              <a:gd name="adj2" fmla="val 13225013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>
            <a:spLocks/>
          </p:cNvSpPr>
          <p:nvPr/>
        </p:nvSpPr>
        <p:spPr>
          <a:xfrm>
            <a:off x="1524000" y="2952750"/>
            <a:ext cx="457200" cy="457200"/>
          </a:xfrm>
          <a:prstGeom prst="arc">
            <a:avLst>
              <a:gd name="adj1" fmla="val 16200000"/>
              <a:gd name="adj2" fmla="val 13225013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990600" y="2724150"/>
            <a:ext cx="91440" cy="91440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2362200" y="2785110"/>
            <a:ext cx="91440" cy="91440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>
            <a:spLocks/>
          </p:cNvSpPr>
          <p:nvPr/>
        </p:nvSpPr>
        <p:spPr>
          <a:xfrm>
            <a:off x="2202180" y="2861310"/>
            <a:ext cx="457200" cy="457200"/>
          </a:xfrm>
          <a:prstGeom prst="arc">
            <a:avLst>
              <a:gd name="adj1" fmla="val 16200000"/>
              <a:gd name="adj2" fmla="val 13225013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>
            <a:spLocks/>
          </p:cNvSpPr>
          <p:nvPr/>
        </p:nvSpPr>
        <p:spPr>
          <a:xfrm>
            <a:off x="807720" y="2792730"/>
            <a:ext cx="457200" cy="457200"/>
          </a:xfrm>
          <a:prstGeom prst="arc">
            <a:avLst>
              <a:gd name="adj1" fmla="val 16200000"/>
              <a:gd name="adj2" fmla="val 13225013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3657600" y="2952750"/>
            <a:ext cx="358140" cy="388620"/>
          </a:xfrm>
          <a:custGeom>
            <a:avLst/>
            <a:gdLst>
              <a:gd name="connsiteX0" fmla="*/ 0 w 358140"/>
              <a:gd name="connsiteY0" fmla="*/ 388620 h 388620"/>
              <a:gd name="connsiteX1" fmla="*/ 7620 w 358140"/>
              <a:gd name="connsiteY1" fmla="*/ 220980 h 388620"/>
              <a:gd name="connsiteX2" fmla="*/ 190500 w 358140"/>
              <a:gd name="connsiteY2" fmla="*/ 289560 h 388620"/>
              <a:gd name="connsiteX3" fmla="*/ 175260 w 358140"/>
              <a:gd name="connsiteY3" fmla="*/ 76200 h 388620"/>
              <a:gd name="connsiteX4" fmla="*/ 358140 w 358140"/>
              <a:gd name="connsiteY4" fmla="*/ 137160 h 388620"/>
              <a:gd name="connsiteX5" fmla="*/ 358140 w 358140"/>
              <a:gd name="connsiteY5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40" h="388620">
                <a:moveTo>
                  <a:pt x="0" y="388620"/>
                </a:moveTo>
                <a:lnTo>
                  <a:pt x="7620" y="220980"/>
                </a:lnTo>
                <a:lnTo>
                  <a:pt x="190500" y="289560"/>
                </a:lnTo>
                <a:lnTo>
                  <a:pt x="175260" y="76200"/>
                </a:lnTo>
                <a:lnTo>
                  <a:pt x="358140" y="137160"/>
                </a:lnTo>
                <a:lnTo>
                  <a:pt x="358140" y="0"/>
                </a:lnTo>
              </a:path>
            </a:pathLst>
          </a:cu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3718560" y="3249930"/>
            <a:ext cx="358140" cy="388620"/>
          </a:xfrm>
          <a:custGeom>
            <a:avLst/>
            <a:gdLst>
              <a:gd name="connsiteX0" fmla="*/ 0 w 358140"/>
              <a:gd name="connsiteY0" fmla="*/ 388620 h 388620"/>
              <a:gd name="connsiteX1" fmla="*/ 7620 w 358140"/>
              <a:gd name="connsiteY1" fmla="*/ 220980 h 388620"/>
              <a:gd name="connsiteX2" fmla="*/ 190500 w 358140"/>
              <a:gd name="connsiteY2" fmla="*/ 289560 h 388620"/>
              <a:gd name="connsiteX3" fmla="*/ 175260 w 358140"/>
              <a:gd name="connsiteY3" fmla="*/ 76200 h 388620"/>
              <a:gd name="connsiteX4" fmla="*/ 358140 w 358140"/>
              <a:gd name="connsiteY4" fmla="*/ 137160 h 388620"/>
              <a:gd name="connsiteX5" fmla="*/ 358140 w 358140"/>
              <a:gd name="connsiteY5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40" h="388620">
                <a:moveTo>
                  <a:pt x="0" y="388620"/>
                </a:moveTo>
                <a:lnTo>
                  <a:pt x="7620" y="220980"/>
                </a:lnTo>
                <a:lnTo>
                  <a:pt x="190500" y="289560"/>
                </a:lnTo>
                <a:lnTo>
                  <a:pt x="175260" y="76200"/>
                </a:lnTo>
                <a:lnTo>
                  <a:pt x="358140" y="137160"/>
                </a:lnTo>
                <a:lnTo>
                  <a:pt x="358140" y="0"/>
                </a:lnTo>
              </a:path>
            </a:pathLst>
          </a:cu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3101340" y="3501390"/>
            <a:ext cx="91440" cy="9144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3855720" y="2655570"/>
            <a:ext cx="91440" cy="9144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>
            <a:off x="3276600" y="3013710"/>
            <a:ext cx="91440" cy="9144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3337560" y="2708910"/>
            <a:ext cx="358140" cy="388620"/>
          </a:xfrm>
          <a:custGeom>
            <a:avLst/>
            <a:gdLst>
              <a:gd name="connsiteX0" fmla="*/ 0 w 358140"/>
              <a:gd name="connsiteY0" fmla="*/ 388620 h 388620"/>
              <a:gd name="connsiteX1" fmla="*/ 7620 w 358140"/>
              <a:gd name="connsiteY1" fmla="*/ 220980 h 388620"/>
              <a:gd name="connsiteX2" fmla="*/ 190500 w 358140"/>
              <a:gd name="connsiteY2" fmla="*/ 289560 h 388620"/>
              <a:gd name="connsiteX3" fmla="*/ 175260 w 358140"/>
              <a:gd name="connsiteY3" fmla="*/ 76200 h 388620"/>
              <a:gd name="connsiteX4" fmla="*/ 358140 w 358140"/>
              <a:gd name="connsiteY4" fmla="*/ 137160 h 388620"/>
              <a:gd name="connsiteX5" fmla="*/ 358140 w 358140"/>
              <a:gd name="connsiteY5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40" h="388620">
                <a:moveTo>
                  <a:pt x="0" y="388620"/>
                </a:moveTo>
                <a:lnTo>
                  <a:pt x="7620" y="220980"/>
                </a:lnTo>
                <a:lnTo>
                  <a:pt x="190500" y="289560"/>
                </a:lnTo>
                <a:lnTo>
                  <a:pt x="175260" y="76200"/>
                </a:lnTo>
                <a:lnTo>
                  <a:pt x="358140" y="137160"/>
                </a:lnTo>
                <a:lnTo>
                  <a:pt x="358140" y="0"/>
                </a:lnTo>
              </a:path>
            </a:pathLst>
          </a:cu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3147060" y="3181350"/>
            <a:ext cx="358140" cy="388620"/>
          </a:xfrm>
          <a:custGeom>
            <a:avLst/>
            <a:gdLst>
              <a:gd name="connsiteX0" fmla="*/ 0 w 358140"/>
              <a:gd name="connsiteY0" fmla="*/ 388620 h 388620"/>
              <a:gd name="connsiteX1" fmla="*/ 7620 w 358140"/>
              <a:gd name="connsiteY1" fmla="*/ 220980 h 388620"/>
              <a:gd name="connsiteX2" fmla="*/ 190500 w 358140"/>
              <a:gd name="connsiteY2" fmla="*/ 289560 h 388620"/>
              <a:gd name="connsiteX3" fmla="*/ 175260 w 358140"/>
              <a:gd name="connsiteY3" fmla="*/ 76200 h 388620"/>
              <a:gd name="connsiteX4" fmla="*/ 358140 w 358140"/>
              <a:gd name="connsiteY4" fmla="*/ 137160 h 388620"/>
              <a:gd name="connsiteX5" fmla="*/ 358140 w 358140"/>
              <a:gd name="connsiteY5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40" h="388620">
                <a:moveTo>
                  <a:pt x="0" y="388620"/>
                </a:moveTo>
                <a:lnTo>
                  <a:pt x="7620" y="220980"/>
                </a:lnTo>
                <a:lnTo>
                  <a:pt x="190500" y="289560"/>
                </a:lnTo>
                <a:lnTo>
                  <a:pt x="175260" y="76200"/>
                </a:lnTo>
                <a:lnTo>
                  <a:pt x="358140" y="137160"/>
                </a:lnTo>
                <a:lnTo>
                  <a:pt x="358140" y="0"/>
                </a:lnTo>
              </a:path>
            </a:pathLst>
          </a:cu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3909060" y="2335530"/>
            <a:ext cx="358140" cy="388620"/>
          </a:xfrm>
          <a:custGeom>
            <a:avLst/>
            <a:gdLst>
              <a:gd name="connsiteX0" fmla="*/ 0 w 358140"/>
              <a:gd name="connsiteY0" fmla="*/ 388620 h 388620"/>
              <a:gd name="connsiteX1" fmla="*/ 7620 w 358140"/>
              <a:gd name="connsiteY1" fmla="*/ 220980 h 388620"/>
              <a:gd name="connsiteX2" fmla="*/ 190500 w 358140"/>
              <a:gd name="connsiteY2" fmla="*/ 289560 h 388620"/>
              <a:gd name="connsiteX3" fmla="*/ 175260 w 358140"/>
              <a:gd name="connsiteY3" fmla="*/ 76200 h 388620"/>
              <a:gd name="connsiteX4" fmla="*/ 358140 w 358140"/>
              <a:gd name="connsiteY4" fmla="*/ 137160 h 388620"/>
              <a:gd name="connsiteX5" fmla="*/ 358140 w 358140"/>
              <a:gd name="connsiteY5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40" h="388620">
                <a:moveTo>
                  <a:pt x="0" y="388620"/>
                </a:moveTo>
                <a:lnTo>
                  <a:pt x="7620" y="220980"/>
                </a:lnTo>
                <a:lnTo>
                  <a:pt x="190500" y="289560"/>
                </a:lnTo>
                <a:lnTo>
                  <a:pt x="175260" y="76200"/>
                </a:lnTo>
                <a:lnTo>
                  <a:pt x="358140" y="137160"/>
                </a:lnTo>
                <a:lnTo>
                  <a:pt x="358140" y="0"/>
                </a:lnTo>
              </a:path>
            </a:pathLst>
          </a:custGeom>
          <a:ln w="127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93806" y="4270452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Problem domain</a:t>
            </a: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527679" y="4270452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Model</a:t>
            </a: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410200" y="1200150"/>
            <a:ext cx="3048000" cy="3048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715000" y="1504950"/>
            <a:ext cx="1524000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Class A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715000" y="2190750"/>
            <a:ext cx="1524000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Class B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715000" y="2876550"/>
            <a:ext cx="1524000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Class C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715000" y="3562350"/>
            <a:ext cx="1524000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Class D</a:t>
            </a:r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295400" y="1504950"/>
            <a:ext cx="914400" cy="7620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590800" y="1504950"/>
            <a:ext cx="914400" cy="7620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895600" y="2495550"/>
            <a:ext cx="1371600" cy="13716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38200" y="2385897"/>
            <a:ext cx="1828800" cy="12192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hape 63"/>
          <p:cNvCxnSpPr>
            <a:stCxn id="59" idx="0"/>
            <a:endCxn id="54" idx="1"/>
          </p:cNvCxnSpPr>
          <p:nvPr/>
        </p:nvCxnSpPr>
        <p:spPr>
          <a:xfrm rot="16200000" flipH="1">
            <a:off x="3641467" y="-383917"/>
            <a:ext cx="184666" cy="3962400"/>
          </a:xfrm>
          <a:prstGeom prst="curvedConnector4">
            <a:avLst>
              <a:gd name="adj1" fmla="val -232486"/>
              <a:gd name="adj2" fmla="val 7884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60" idx="7"/>
            <a:endCxn id="55" idx="1"/>
          </p:cNvCxnSpPr>
          <p:nvPr/>
        </p:nvCxnSpPr>
        <p:spPr>
          <a:xfrm rot="16200000" flipH="1">
            <a:off x="4163707" y="824124"/>
            <a:ext cx="758874" cy="2343711"/>
          </a:xfrm>
          <a:prstGeom prst="curvedConnector4">
            <a:avLst>
              <a:gd name="adj1" fmla="val -30124"/>
              <a:gd name="adj2" fmla="val 5285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1" idx="7"/>
            <a:endCxn id="56" idx="1"/>
          </p:cNvCxnSpPr>
          <p:nvPr/>
        </p:nvCxnSpPr>
        <p:spPr>
          <a:xfrm rot="16200000" flipH="1">
            <a:off x="4708267" y="2054483"/>
            <a:ext cx="364800" cy="1648666"/>
          </a:xfrm>
          <a:prstGeom prst="curvedConnector4">
            <a:avLst>
              <a:gd name="adj1" fmla="val -62664"/>
              <a:gd name="adj2" fmla="val 5609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72"/>
          <p:cNvCxnSpPr>
            <a:stCxn id="62" idx="4"/>
            <a:endCxn id="57" idx="2"/>
          </p:cNvCxnSpPr>
          <p:nvPr/>
        </p:nvCxnSpPr>
        <p:spPr>
          <a:xfrm rot="16200000" flipH="1">
            <a:off x="3951508" y="1406189"/>
            <a:ext cx="326585" cy="4724400"/>
          </a:xfrm>
          <a:prstGeom prst="curvedConnector3">
            <a:avLst>
              <a:gd name="adj1" fmla="val 16999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Describing objects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b="1" smtClean="0">
                <a:solidFill>
                  <a:srgbClr val="0070C0"/>
                </a:solidFill>
              </a:rPr>
              <a:t>A state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Represented by set of properties (or attributes) and their associated values.</a:t>
            </a:r>
          </a:p>
          <a:p>
            <a:r>
              <a:rPr lang="en-US" smtClean="0"/>
              <a:t> </a:t>
            </a:r>
            <a:r>
              <a:rPr lang="en-US" b="1" smtClean="0">
                <a:solidFill>
                  <a:srgbClr val="0070C0"/>
                </a:solidFill>
              </a:rPr>
              <a:t>Behavior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Represented by the operations, also known as methods, of the objects.</a:t>
            </a:r>
          </a:p>
          <a:p>
            <a:r>
              <a:rPr lang="en-US" smtClean="0"/>
              <a:t> </a:t>
            </a:r>
            <a:r>
              <a:rPr lang="en-US" b="1" smtClean="0">
                <a:solidFill>
                  <a:srgbClr val="0070C0"/>
                </a:solidFill>
              </a:rPr>
              <a:t>Identity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 implicit or explicit property that can uniquely identify an object.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4800" y="209550"/>
            <a:ext cx="5992813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648200" y="1809750"/>
            <a:ext cx="7393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B050"/>
                </a:solidFill>
              </a:rPr>
              <a:t>state</a:t>
            </a:r>
            <a:endParaRPr lang="en-US" sz="200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08849" y="1265199"/>
            <a:ext cx="1168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rgbClr val="0070C0"/>
                </a:solidFill>
              </a:rPr>
              <a:t>behavior</a:t>
            </a:r>
            <a:endParaRPr lang="en-US" sz="200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09800" y="1309803"/>
            <a:ext cx="5410200" cy="3048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1657350"/>
            <a:ext cx="2133600" cy="83820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Interaction between objects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Owner of an operation do something.</a:t>
            </a:r>
          </a:p>
          <a:p>
            <a:r>
              <a:rPr lang="en-US" smtClean="0"/>
              <a:t>The operation can change state of owner.</a:t>
            </a:r>
          </a:p>
          <a:p>
            <a:r>
              <a:rPr lang="en-US" smtClean="0"/>
              <a:t>The operation, when apply to other object, can also change state of the other object.</a:t>
            </a:r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45665"/>
          <a:stretch>
            <a:fillRect/>
          </a:stretch>
        </p:blipFill>
        <p:spPr bwMode="auto">
          <a:xfrm>
            <a:off x="457200" y="285750"/>
            <a:ext cx="3190875" cy="425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t="54335" r="28358"/>
          <a:stretch>
            <a:fillRect/>
          </a:stretch>
        </p:blipFill>
        <p:spPr bwMode="auto">
          <a:xfrm>
            <a:off x="5562600" y="971550"/>
            <a:ext cx="2286000" cy="357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1352550"/>
            <a:ext cx="11525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with classes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b="1" smtClean="0">
                <a:solidFill>
                  <a:srgbClr val="0070C0"/>
                </a:solidFill>
              </a:rPr>
              <a:t>Encapsulation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This principle describes integration of object attributes and behavior as a single unit, which can be considered as a protection mechanism. Only certain objects can have access to other objects attributes and behaviors </a:t>
            </a:r>
            <a:r>
              <a:rPr lang="en-US" smtClean="0">
                <a:sym typeface="Wingdings" pitchFamily="2" charset="2"/>
              </a:rPr>
              <a:t> private ones.</a:t>
            </a:r>
            <a:endParaRPr lang="en-US" smtClean="0"/>
          </a:p>
          <a:p>
            <a:r>
              <a:rPr lang="en-US" smtClean="0"/>
              <a:t> </a:t>
            </a:r>
            <a:r>
              <a:rPr lang="en-US" b="1" smtClean="0">
                <a:solidFill>
                  <a:srgbClr val="0070C0"/>
                </a:solidFill>
              </a:rPr>
              <a:t>Data (or information) hiding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It hides implementation details, so there two views:</a:t>
            </a:r>
          </a:p>
          <a:p>
            <a:pPr lvl="1"/>
            <a:r>
              <a:rPr lang="en-US" smtClean="0"/>
              <a:t>External view: List of services (or operations) an object can invoke.</a:t>
            </a:r>
          </a:p>
          <a:p>
            <a:pPr lvl="1"/>
            <a:r>
              <a:rPr lang="en-US" smtClean="0"/>
              <a:t>Internal view: Details of implementation of data and operations.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 smtClean="0"/>
              <a:t>Silakan berdiskusi untuk kuliah hari ini di</a:t>
            </a:r>
            <a:r>
              <a:rPr lang="en-US" sz="2600" smtClean="0">
                <a:solidFill>
                  <a:srgbClr val="0070C0"/>
                </a:solidFill>
              </a:rPr>
              <a:t/>
            </a:r>
            <a:br>
              <a:rPr lang="en-US" sz="2600" smtClean="0">
                <a:solidFill>
                  <a:srgbClr val="0070C0"/>
                </a:solidFill>
              </a:rPr>
            </a:br>
            <a:r>
              <a:rPr lang="en-US" sz="2600" smtClean="0">
                <a:solidFill>
                  <a:srgbClr val="0070C0"/>
                </a:solidFill>
              </a:rPr>
              <a:t>https</a:t>
            </a:r>
            <a:r>
              <a:rPr lang="en-US" sz="2600" smtClean="0">
                <a:solidFill>
                  <a:srgbClr val="0070C0"/>
                </a:solidFill>
              </a:rPr>
              <a:t>://github.com/dudung/sk5003-02-2022-2/issues/6</a:t>
            </a:r>
            <a:endParaRPr lang="en-US" sz="260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31999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50065"/>
          <a:stretch>
            <a:fillRect/>
          </a:stretch>
        </p:blipFill>
        <p:spPr bwMode="auto">
          <a:xfrm>
            <a:off x="457200" y="209550"/>
            <a:ext cx="33337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t="49935"/>
          <a:stretch>
            <a:fillRect/>
          </a:stretch>
        </p:blipFill>
        <p:spPr bwMode="auto">
          <a:xfrm>
            <a:off x="4362450" y="209550"/>
            <a:ext cx="3333750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1413" y="885134"/>
            <a:ext cx="6859588" cy="337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09550"/>
            <a:ext cx="39528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9650" y="209550"/>
            <a:ext cx="35623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3848100"/>
            <a:ext cx="37147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Object-oriented programs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Object-oriented programs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Programs</a:t>
            </a:r>
          </a:p>
          <a:p>
            <a:r>
              <a:rPr lang="en-US" smtClean="0"/>
              <a:t>Classes definition in Python</a:t>
            </a:r>
          </a:p>
          <a:p>
            <a:r>
              <a:rPr lang="en-US" smtClean="0"/>
              <a:t>Create / manipulate objects</a:t>
            </a:r>
          </a:p>
          <a:p>
            <a:r>
              <a:rPr lang="en-US" smtClean="0"/>
              <a:t>Program with classes</a:t>
            </a:r>
          </a:p>
          <a:p>
            <a:r>
              <a:rPr lang="en-US" smtClean="0"/>
              <a:t>Scope of variables</a:t>
            </a:r>
          </a:p>
          <a:p>
            <a:r>
              <a:rPr lang="en-US" smtClean="0"/>
              <a:t>Class hierarchy with inheritance</a:t>
            </a:r>
          </a:p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Overloading / overriding methods</a:t>
            </a:r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Diskusi dan latihan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Diskusi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2023-04-08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-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Kerangka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SAP dan referensi	</a:t>
            </a:r>
            <a:r>
              <a:rPr lang="en-US" smtClean="0"/>
              <a:t>4</a:t>
            </a:r>
            <a:endParaRPr lang="en-US" smtClean="0"/>
          </a:p>
          <a:p>
            <a:pPr>
              <a:tabLst>
                <a:tab pos="3657600" algn="r"/>
              </a:tabLst>
            </a:pPr>
            <a:r>
              <a:rPr lang="en-US" smtClean="0"/>
              <a:t>Object orientation	</a:t>
            </a:r>
            <a:r>
              <a:rPr lang="en-US" smtClean="0"/>
              <a:t>8</a:t>
            </a:r>
            <a:endParaRPr lang="en-US" smtClean="0"/>
          </a:p>
          <a:p>
            <a:pPr>
              <a:tabLst>
                <a:tab pos="3657600" algn="r"/>
              </a:tabLst>
            </a:pPr>
            <a:r>
              <a:rPr lang="en-US" smtClean="0"/>
              <a:t>Object-oriented </a:t>
            </a:r>
            <a:br>
              <a:rPr lang="en-US" smtClean="0"/>
            </a:br>
            <a:r>
              <a:rPr lang="en-US" smtClean="0"/>
              <a:t>programs	</a:t>
            </a:r>
          </a:p>
          <a:p>
            <a:pPr>
              <a:tabLst>
                <a:tab pos="3657600" algn="r"/>
              </a:tabLst>
            </a:pPr>
            <a:endParaRPr lang="en-US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Diskusi dan latihan	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SAP dan referensi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Minggu 5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133600"/>
                <a:gridCol w="2209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Minggu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Subtopik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Capaian Belajar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Struktur data, orientasi objek, rekursi dalam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Orientasi objek dan program berorientasi objek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Kemampuan untuk memahami dan menguasai orientasi objek dan program berorientasi objek dengan Python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Referensi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 smtClean="0"/>
              <a:t>	url </a:t>
            </a:r>
            <a:r>
              <a:rPr lang="en-US" smtClean="0">
                <a:solidFill>
                  <a:srgbClr val="0070C0"/>
                </a:solidFill>
              </a:rPr>
              <a:t>https://isbnsearch.org/isbn/9780367575533</a:t>
            </a:r>
            <a:r>
              <a:rPr lang="en-US" smtClean="0"/>
              <a:t>.</a:t>
            </a:r>
          </a:p>
          <a:p>
            <a:pPr>
              <a:buNone/>
            </a:pPr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C8</a:t>
            </a:r>
          </a:p>
          <a:p>
            <a:r>
              <a:rPr lang="en-US" smtClean="0"/>
              <a:t>Object in problem domain</a:t>
            </a:r>
          </a:p>
          <a:p>
            <a:r>
              <a:rPr lang="en-US" smtClean="0"/>
              <a:t>Defining class</a:t>
            </a:r>
          </a:p>
          <a:p>
            <a:r>
              <a:rPr lang="en-US" smtClean="0"/>
              <a:t>Describing objects</a:t>
            </a:r>
          </a:p>
          <a:p>
            <a:r>
              <a:rPr lang="en-US" smtClean="0"/>
              <a:t>Interaction between objects</a:t>
            </a:r>
          </a:p>
          <a:p>
            <a:r>
              <a:rPr lang="en-US" smtClean="0"/>
              <a:t>Design with classes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smtClean="0"/>
              <a:t>C9</a:t>
            </a:r>
          </a:p>
          <a:p>
            <a:r>
              <a:rPr lang="en-US" smtClean="0"/>
              <a:t>Introduction and programs</a:t>
            </a:r>
          </a:p>
          <a:p>
            <a:r>
              <a:rPr lang="en-US" smtClean="0"/>
              <a:t>Classes definition in Python</a:t>
            </a:r>
          </a:p>
          <a:p>
            <a:r>
              <a:rPr lang="en-US" smtClean="0"/>
              <a:t>Create / manipulate objects</a:t>
            </a:r>
          </a:p>
          <a:p>
            <a:r>
              <a:rPr lang="en-US" smtClean="0"/>
              <a:t>Program with classes</a:t>
            </a:r>
          </a:p>
          <a:p>
            <a:r>
              <a:rPr lang="en-US" smtClean="0"/>
              <a:t>Scope of variables</a:t>
            </a:r>
          </a:p>
          <a:p>
            <a:r>
              <a:rPr lang="en-US" sz="2000" smtClean="0"/>
              <a:t>Class hierarchy with inheritance</a:t>
            </a:r>
            <a:endParaRPr lang="en-US" smtClean="0"/>
          </a:p>
          <a:p>
            <a:r>
              <a:rPr lang="en-US" sz="2000" smtClean="0"/>
              <a:t>Overloading / overriding methods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Object orientation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orientation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Object in problem domain</a:t>
            </a:r>
          </a:p>
          <a:p>
            <a:r>
              <a:rPr lang="en-US" smtClean="0"/>
              <a:t>Defining class</a:t>
            </a:r>
          </a:p>
          <a:p>
            <a:r>
              <a:rPr lang="en-US" smtClean="0"/>
              <a:t>Describing objects</a:t>
            </a:r>
          </a:p>
          <a:p>
            <a:r>
              <a:rPr lang="en-US" smtClean="0"/>
              <a:t>Interaction between objects</a:t>
            </a:r>
          </a:p>
          <a:p>
            <a:r>
              <a:rPr lang="en-US" smtClean="0"/>
              <a:t>Design with classes</a:t>
            </a:r>
          </a:p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2023-04-08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6760</TotalTime>
  <Words>851</Words>
  <Application>Microsoft Office PowerPoint</Application>
  <PresentationFormat>On-screen Show (16:9)</PresentationFormat>
  <Paragraphs>198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Python: Import, Function, Class https://github.com/dudung/sk5003-02-2022-2</vt:lpstr>
      <vt:lpstr>Silakan berdiskusi untuk kuliah hari ini di https://github.com/dudung/sk5003-02-2022-2/issues/6</vt:lpstr>
      <vt:lpstr>Kerangka</vt:lpstr>
      <vt:lpstr>Slide 4</vt:lpstr>
      <vt:lpstr>Minggu 5</vt:lpstr>
      <vt:lpstr>Referensi</vt:lpstr>
      <vt:lpstr>R1</vt:lpstr>
      <vt:lpstr>Slide 8</vt:lpstr>
      <vt:lpstr>Object orientation</vt:lpstr>
      <vt:lpstr>Object in problem domain</vt:lpstr>
      <vt:lpstr>Abstraction</vt:lpstr>
      <vt:lpstr>Object-oriented modeling</vt:lpstr>
      <vt:lpstr>Defining class</vt:lpstr>
      <vt:lpstr>Illustration in defining classes</vt:lpstr>
      <vt:lpstr>Describing objects</vt:lpstr>
      <vt:lpstr>Slide 16</vt:lpstr>
      <vt:lpstr>Interaction between objects</vt:lpstr>
      <vt:lpstr>Slide 18</vt:lpstr>
      <vt:lpstr>Design with classes</vt:lpstr>
      <vt:lpstr>Slide 20</vt:lpstr>
      <vt:lpstr>Slide 21</vt:lpstr>
      <vt:lpstr>Slide 22</vt:lpstr>
      <vt:lpstr>Slide 23</vt:lpstr>
      <vt:lpstr>Object-oriented programs</vt:lpstr>
      <vt:lpstr>Slide 25</vt:lpstr>
      <vt:lpstr>Diskusi</vt:lpstr>
      <vt:lpstr>Latihan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1112</cp:revision>
  <dcterms:created xsi:type="dcterms:W3CDTF">2012-12-06T09:55:31Z</dcterms:created>
  <dcterms:modified xsi:type="dcterms:W3CDTF">2023-04-07T22:48:35Z</dcterms:modified>
</cp:coreProperties>
</file>