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717" r:id="rId10"/>
    <p:sldId id="718" r:id="rId11"/>
    <p:sldId id="719" r:id="rId12"/>
    <p:sldId id="720" r:id="rId13"/>
    <p:sldId id="723" r:id="rId14"/>
    <p:sldId id="721" r:id="rId15"/>
    <p:sldId id="724" r:id="rId16"/>
    <p:sldId id="722" r:id="rId17"/>
    <p:sldId id="726" r:id="rId18"/>
    <p:sldId id="725" r:id="rId19"/>
    <p:sldId id="727" r:id="rId20"/>
    <p:sldId id="728" r:id="rId21"/>
    <p:sldId id="779" r:id="rId22"/>
    <p:sldId id="780" r:id="rId23"/>
    <p:sldId id="781" r:id="rId24"/>
    <p:sldId id="782" r:id="rId25"/>
    <p:sldId id="730" r:id="rId26"/>
    <p:sldId id="729" r:id="rId27"/>
    <p:sldId id="731" r:id="rId28"/>
    <p:sldId id="732" r:id="rId29"/>
    <p:sldId id="733" r:id="rId30"/>
    <p:sldId id="734" r:id="rId31"/>
    <p:sldId id="735" r:id="rId32"/>
    <p:sldId id="736" r:id="rId33"/>
    <p:sldId id="737" r:id="rId34"/>
    <p:sldId id="738" r:id="rId35"/>
    <p:sldId id="739" r:id="rId36"/>
    <p:sldId id="740" r:id="rId37"/>
    <p:sldId id="741" r:id="rId38"/>
    <p:sldId id="742" r:id="rId39"/>
    <p:sldId id="743" r:id="rId40"/>
    <p:sldId id="744" r:id="rId41"/>
    <p:sldId id="745" r:id="rId42"/>
    <p:sldId id="746" r:id="rId43"/>
    <p:sldId id="747" r:id="rId44"/>
    <p:sldId id="748" r:id="rId45"/>
    <p:sldId id="750" r:id="rId46"/>
    <p:sldId id="749" r:id="rId47"/>
    <p:sldId id="751" r:id="rId48"/>
    <p:sldId id="752" r:id="rId49"/>
    <p:sldId id="753" r:id="rId50"/>
    <p:sldId id="755" r:id="rId51"/>
    <p:sldId id="758" r:id="rId52"/>
    <p:sldId id="754" r:id="rId53"/>
    <p:sldId id="756" r:id="rId54"/>
    <p:sldId id="757" r:id="rId55"/>
    <p:sldId id="760" r:id="rId56"/>
    <p:sldId id="759" r:id="rId57"/>
    <p:sldId id="761" r:id="rId58"/>
    <p:sldId id="762" r:id="rId59"/>
    <p:sldId id="763" r:id="rId60"/>
    <p:sldId id="764" r:id="rId61"/>
    <p:sldId id="765" r:id="rId62"/>
    <p:sldId id="766" r:id="rId63"/>
    <p:sldId id="768" r:id="rId64"/>
    <p:sldId id="767" r:id="rId65"/>
    <p:sldId id="769" r:id="rId66"/>
    <p:sldId id="771" r:id="rId67"/>
    <p:sldId id="770" r:id="rId68"/>
    <p:sldId id="772" r:id="rId69"/>
    <p:sldId id="773" r:id="rId70"/>
    <p:sldId id="774" r:id="rId71"/>
    <p:sldId id="775" r:id="rId72"/>
    <p:sldId id="777" r:id="rId73"/>
    <p:sldId id="778" r:id="rId74"/>
    <p:sldId id="776" r:id="rId75"/>
    <p:sldId id="681" r:id="rId76"/>
    <p:sldId id="715" r:id="rId77"/>
    <p:sldId id="682" r:id="rId78"/>
    <p:sldId id="487" r:id="rId79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9034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onecompiler.com/python/3z7qhg6mp" TargetMode="External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onecompiler.com/python/3z7qhptkh" TargetMode="Externa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hyperlink" Target="https://onecompiler.com/python/3z7qk9w52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8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700" smtClean="0"/>
              <a:t>Import modul built-in &amp; eksternal</a:t>
            </a:r>
            <a:r>
              <a:rPr lang="en-US" sz="4800"/>
              <a:t/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20230506-v9|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.7903448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3943350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+ rekursi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Pendekatan rekursi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fungsi yang merupakan bagian dari pendekatan rekusi memiliki dua bagian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1</a:t>
            </a:r>
            <a:r>
              <a:rPr lang="en-US" smtClean="0"/>
              <a:t>: Satu atau beberapa kasus yang mendefinisikan kon-disi terminasi (penghentian pemanggilan fungsi itu sendiri)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2</a:t>
            </a:r>
            <a:r>
              <a:rPr lang="en-US" smtClean="0"/>
              <a:t>: Satu atau beberapa kasus untuk melakukan pemanggilan fungsi itu sendiri.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permasalahan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</a:p>
          <a:p>
            <a:r>
              <a:rPr lang="en-US" smtClean="0"/>
              <a:t>Menghitung jumlah suku-suku deret</a:t>
            </a:r>
          </a:p>
          <a:p>
            <a:r>
              <a:rPr lang="en-US" smtClean="0"/>
              <a:t>Menghitung produk suku-suku deret</a:t>
            </a:r>
          </a:p>
          <a:p>
            <a:r>
              <a:rPr lang="en-US" smtClean="0"/>
              <a:t>Mengakses linked list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Faktorial suatu bilangan bulat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/>
              <a:t> dihitung melalui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66787" y="1733550"/>
          <a:ext cx="3986213" cy="474662"/>
        </p:xfrm>
        <a:graphic>
          <a:graphicData uri="http://schemas.openxmlformats.org/presentationml/2006/ole">
            <p:oleObj spid="_x0000_s1026" name="Equation" r:id="rId3" imgW="160020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66787" y="3038475"/>
          <a:ext cx="2879725" cy="981075"/>
        </p:xfrm>
        <a:graphic>
          <a:graphicData uri="http://schemas.openxmlformats.org/presentationml/2006/ole">
            <p:oleObj spid="_x0000_s1027" name="Equation" r:id="rId4" imgW="11556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jumlah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jumlah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77900" y="1666875"/>
          <a:ext cx="5346700" cy="981075"/>
        </p:xfrm>
        <a:graphic>
          <a:graphicData uri="http://schemas.openxmlformats.org/presentationml/2006/ole">
            <p:oleObj spid="_x0000_s29698" name="Equation" r:id="rId3" imgW="214596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77900" y="3419475"/>
          <a:ext cx="4113213" cy="981075"/>
        </p:xfrm>
        <a:graphic>
          <a:graphicData uri="http://schemas.openxmlformats.org/presentationml/2006/ole">
            <p:oleObj spid="_x0000_s29699" name="Equation" r:id="rId4" imgW="16509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produk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produk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1657350"/>
          <a:ext cx="4872037" cy="981075"/>
        </p:xfrm>
        <a:graphic>
          <a:graphicData uri="http://schemas.openxmlformats.org/presentationml/2006/ole">
            <p:oleObj spid="_x0000_s2050" name="Equation" r:id="rId3" imgW="195552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14400" y="3419475"/>
          <a:ext cx="4017963" cy="981075"/>
        </p:xfrm>
        <a:graphic>
          <a:graphicData uri="http://schemas.openxmlformats.org/presentationml/2006/ole">
            <p:oleObj spid="_x0000_s2051" name="Equation" r:id="rId4" imgW="16128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 kaitan rumusan ini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rumusan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66788" y="1657350"/>
          <a:ext cx="3986212" cy="474663"/>
        </p:xfrm>
        <a:graphic>
          <a:graphicData uri="http://schemas.openxmlformats.org/presentationml/2006/ole">
            <p:oleObj spid="_x0000_s30722" name="Equation" r:id="rId3" imgW="1600200" imgH="19044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914400" y="3038475"/>
          <a:ext cx="4872038" cy="981075"/>
        </p:xfrm>
        <a:graphic>
          <a:graphicData uri="http://schemas.openxmlformats.org/presentationml/2006/ole">
            <p:oleObj spid="_x0000_s30723" name="Equation" r:id="rId4" imgW="195552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suatu linked list periksa node pertama dan sebelumnya.</a:t>
            </a:r>
          </a:p>
          <a:p>
            <a:r>
              <a:rPr lang="en-US" smtClean="0"/>
              <a:t>Bila node telah sampai ujung, misalnya tidak ada node lain yang terkait, pemeriksaan selesai.</a:t>
            </a:r>
          </a:p>
          <a:p>
            <a:r>
              <a:rPr lang="en-US" smtClean="0"/>
              <a:t>Selama pemeriksaan semua node, nilai parameter pada suatu node dapat dicatat dan diakumulasikan.</a:t>
            </a:r>
          </a:p>
          <a:p>
            <a:r>
              <a:rPr lang="en-US" smtClean="0"/>
              <a:t>Melaporkan hasil pemeriksaan semua node dalam suatu linked list.</a:t>
            </a:r>
          </a:p>
          <a:p>
            <a:r>
              <a:rPr lang="en-US" smtClean="0"/>
              <a:t>Terminasi, secara teknis, tercapai saat 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 = None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Implementasi 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276350"/>
            <a:ext cx="32670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25" y="1236624"/>
            <a:ext cx="11715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33400" y="1276350"/>
          <a:ext cx="2879725" cy="981075"/>
        </p:xfrm>
        <a:graphic>
          <a:graphicData uri="http://schemas.openxmlformats.org/presentationml/2006/ole">
            <p:oleObj spid="_x0000_s31749" name="Equation" r:id="rId5" imgW="115560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4697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https://onecompiler.com/python/3z7qhg6mp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Jumlah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450" y="1233603"/>
            <a:ext cx="32575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7175" y="1211301"/>
            <a:ext cx="8096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57200" y="1200150"/>
          <a:ext cx="4113213" cy="981075"/>
        </p:xfrm>
        <a:graphic>
          <a:graphicData uri="http://schemas.openxmlformats.org/presentationml/2006/ole">
            <p:oleObj spid="_x0000_s32773" name="Equation" r:id="rId5" imgW="165096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5214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https://onecompiler.com/python/3z7qhptkh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</a:t>
            </a:r>
            <a:r>
              <a:rPr lang="en-US" sz="2600" smtClean="0">
                <a:solidFill>
                  <a:srgbClr val="0070C0"/>
                </a:solidFill>
              </a:rPr>
              <a:t>github.com/dudung/sk5003-02-2022-2/issues/9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Produk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33400" y="1276350"/>
          <a:ext cx="4017963" cy="981075"/>
        </p:xfrm>
        <a:graphic>
          <a:graphicData uri="http://schemas.openxmlformats.org/presentationml/2006/ole">
            <p:oleObj spid="_x0000_s33794" name="Equation" r:id="rId3" imgW="1612800" imgH="393480" progId="Equation.3">
              <p:embed/>
            </p:oleObj>
          </a:graphicData>
        </a:graphic>
      </p:graphicFrame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1208088"/>
            <a:ext cx="33147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05750" y="1200150"/>
            <a:ext cx="857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" y="4216554"/>
            <a:ext cx="467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https://onecompiler.com/python/3z7qk9w52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Linked list: Book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1950"/>
            <a:ext cx="312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90725"/>
            <a:ext cx="32956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990725"/>
            <a:ext cx="34099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Counting books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                                                                       Can you see the  </a:t>
            </a:r>
            <a:br>
              <a:rPr lang="en-US" smtClean="0"/>
            </a:br>
            <a:r>
              <a:rPr lang="en-US" smtClean="0"/>
              <a:t>                                                                        recursive functions?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0150"/>
            <a:ext cx="3924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09875"/>
            <a:ext cx="38957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9700" y="2800350"/>
            <a:ext cx="30099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the class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smtClean="0"/>
              <a:t> and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count*()</a:t>
            </a:r>
            <a:r>
              <a:rPr lang="en-US" smtClean="0"/>
              <a:t>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0150"/>
            <a:ext cx="37909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8725" y="1208049"/>
            <a:ext cx="36480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0150"/>
            <a:ext cx="24288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6257925" y="1200150"/>
            <a:ext cx="2428875" cy="2019300"/>
            <a:chOff x="6257925" y="1200150"/>
            <a:chExt cx="2428875" cy="20193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57925" y="1200150"/>
              <a:ext cx="2428875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Oval 9"/>
            <p:cNvSpPr/>
            <p:nvPr/>
          </p:nvSpPr>
          <p:spPr>
            <a:xfrm>
              <a:off x="7253289" y="1443039"/>
              <a:ext cx="228600" cy="228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872289" y="2543172"/>
              <a:ext cx="228600" cy="228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991348" y="1657350"/>
              <a:ext cx="18288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18098" y="2743202"/>
              <a:ext cx="18288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570468" y="1657350"/>
              <a:ext cx="1021080" cy="158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99083" y="2747965"/>
              <a:ext cx="182880" cy="158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505200" y="2587548"/>
            <a:ext cx="2428875" cy="2019300"/>
            <a:chOff x="3505200" y="2587548"/>
            <a:chExt cx="2428875" cy="20193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5200" y="2587548"/>
              <a:ext cx="2428875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Oval 19"/>
            <p:cNvSpPr/>
            <p:nvPr/>
          </p:nvSpPr>
          <p:spPr>
            <a:xfrm>
              <a:off x="5057778" y="2830437"/>
              <a:ext cx="228600" cy="228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111944" y="3265170"/>
              <a:ext cx="228600" cy="228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4248148" y="3043239"/>
              <a:ext cx="73152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865373" y="3486150"/>
              <a:ext cx="18288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86385" y="3038476"/>
              <a:ext cx="45720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146358" y="3490913"/>
              <a:ext cx="182880" cy="158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math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0481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75" y="133350"/>
            <a:ext cx="40862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5275"/>
            <a:ext cx="4600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85750"/>
            <a:ext cx="4371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6005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09550"/>
            <a:ext cx="4276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9550"/>
            <a:ext cx="45624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1475" y="1228725"/>
            <a:ext cx="47339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200150"/>
            <a:ext cx="21431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Konsep rekursi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Implementasi rekursi	17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 math	25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</a:t>
            </a:r>
            <a:br>
              <a:rPr lang="en-US" smtClean="0"/>
            </a:br>
            <a:r>
              <a:rPr lang="en-US" smtClean="0"/>
              <a:t>random	45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</a:t>
            </a:r>
            <a:br>
              <a:rPr lang="en-US" smtClean="0"/>
            </a:br>
            <a:r>
              <a:rPr lang="en-US" smtClean="0"/>
              <a:t>statistics	50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External package: matplotlib basics	55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External package:</a:t>
            </a:r>
            <a:br>
              <a:rPr lang="en-US" smtClean="0"/>
            </a:br>
            <a:r>
              <a:rPr lang="en-US" smtClean="0"/>
              <a:t>matplotlib plot types	66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Diskusi dan latihan 	75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00150"/>
            <a:ext cx="22288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5775" y="285750"/>
            <a:ext cx="46958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10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276350"/>
            <a:ext cx="34671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6506" y="47625"/>
            <a:ext cx="45624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2550" y="666750"/>
            <a:ext cx="36004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19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8275" y="514350"/>
            <a:ext cx="3438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005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61950"/>
            <a:ext cx="3629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5148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61950"/>
            <a:ext cx="30003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885950"/>
            <a:ext cx="4324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577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9550"/>
            <a:ext cx="3714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419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90550"/>
            <a:ext cx="3752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666750"/>
            <a:ext cx="4533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"/>
            <a:ext cx="3848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38150"/>
            <a:ext cx="45529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57" y="33222"/>
            <a:ext cx="38766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8150"/>
            <a:ext cx="4572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530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24075"/>
            <a:ext cx="40195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91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5" y="2095500"/>
            <a:ext cx="4448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44372"/>
            <a:ext cx="4044548" cy="290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44372"/>
            <a:ext cx="367581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random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550" y="22302"/>
            <a:ext cx="26098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0225" y="3252"/>
            <a:ext cx="2543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"/>
            <a:ext cx="38481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25" y="209550"/>
            <a:ext cx="37623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29718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09550"/>
            <a:ext cx="4505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809750"/>
            <a:ext cx="2209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4313" y="209550"/>
            <a:ext cx="6173787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7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Rekursi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</a:t>
                      </a:r>
                      <a:r>
                        <a:rPr lang="en-US" smtClean="0"/>
                        <a:t>rekursi </a:t>
                      </a:r>
                      <a:r>
                        <a:rPr lang="en-US"/>
                        <a:t>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statistics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61950"/>
            <a:ext cx="26860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09550"/>
            <a:ext cx="24098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85750"/>
            <a:ext cx="21240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61950"/>
            <a:ext cx="26003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28098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3350"/>
            <a:ext cx="2828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8025" y="998538"/>
            <a:ext cx="26479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External package:</a:t>
            </a:r>
            <a:b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matplotlib basics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32385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61950"/>
            <a:ext cx="41624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3200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38150"/>
            <a:ext cx="40862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27527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8150"/>
            <a:ext cx="411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"/>
            <a:ext cx="3780982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590550"/>
            <a:ext cx="4552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16074"/>
            <a:ext cx="4648200" cy="45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09550"/>
            <a:ext cx="4905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150"/>
            <a:ext cx="4326025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6201"/>
            <a:ext cx="44196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5250"/>
            <a:ext cx="4077637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7091" y="1"/>
            <a:ext cx="4506909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4604"/>
            <a:ext cx="3984696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0804" y="11151"/>
            <a:ext cx="4840894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"/>
            <a:ext cx="34004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438150"/>
            <a:ext cx="4867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150"/>
            <a:ext cx="33528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0475" y="361950"/>
            <a:ext cx="5191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External package:</a:t>
            </a:r>
            <a:b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matplotlib plot types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34004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42950"/>
            <a:ext cx="28575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22303"/>
            <a:ext cx="497539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33350"/>
            <a:ext cx="3924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45809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85750"/>
            <a:ext cx="281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C11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Recursive approach to problem solving</a:t>
            </a:r>
            <a:endParaRPr lang="en-US"/>
          </a:p>
          <a:p>
            <a:r>
              <a:rPr lang="en-US" smtClean="0"/>
              <a:t>Recursive definition of functions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"/>
            <a:ext cx="3926014" cy="46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590550"/>
            <a:ext cx="28289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0"/>
            <a:ext cx="3604696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590550"/>
            <a:ext cx="2876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3350"/>
            <a:ext cx="3143250" cy="454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514350"/>
            <a:ext cx="28765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8938"/>
            <a:ext cx="4560322" cy="455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514350"/>
            <a:ext cx="28384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6837"/>
            <a:ext cx="5246254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09550"/>
            <a:ext cx="38576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8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90803"/>
            <a:ext cx="8920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github.com/dudung/sk5003-02-2022-2/issues/9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60652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Teknik dan rancangan yang digunakan untuk implementasi tugas repetitif atau definisi sirkular suatu struktur data.</a:t>
            </a:r>
          </a:p>
          <a:p>
            <a:r>
              <a:rPr lang="en-US" smtClean="0"/>
              <a:t>Dalam suatu fungsi, rekursi melibatkan pendefinisian fungsi itu sendiri, secara teknis adalah memanggil fungsi itu sendiri.</a:t>
            </a:r>
          </a:p>
          <a:p>
            <a:r>
              <a:rPr lang="en-US" smtClean="0"/>
              <a:t>Pendekatan ini dapat mendeskripsikan permasalahan dengan cara yang lebih sederhana, lebih jelas ketimbang solusi iteratif.</a:t>
            </a:r>
          </a:p>
          <a:p>
            <a:r>
              <a:rPr lang="en-US" smtClean="0"/>
              <a:t>Dapat digunakan untuk mempartisi problem rumit (menyele-saikannya dan menggabungkannya kembali).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7535</TotalTime>
  <Words>1279</Words>
  <Application>Microsoft Office PowerPoint</Application>
  <PresentationFormat>On-screen Show (16:9)</PresentationFormat>
  <Paragraphs>342</Paragraphs>
  <Slides>78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0" baseType="lpstr">
      <vt:lpstr>Office Theme</vt:lpstr>
      <vt:lpstr>Equation</vt:lpstr>
      <vt:lpstr>Import modul built-in &amp; eksternal https://github.com/dudung/sk5003-02-2022-2</vt:lpstr>
      <vt:lpstr>Silakan berdiskusi untuk kuliah hari ini di https://github.com/dudung/sk5003-02-2022-2/issues/9</vt:lpstr>
      <vt:lpstr>Kerangka</vt:lpstr>
      <vt:lpstr>Slide 4</vt:lpstr>
      <vt:lpstr>Minggu 7</vt:lpstr>
      <vt:lpstr>Referensi utama</vt:lpstr>
      <vt:lpstr>R1</vt:lpstr>
      <vt:lpstr>Slide 8</vt:lpstr>
      <vt:lpstr>Pendahuluan</vt:lpstr>
      <vt:lpstr>Pendekatan rekursi</vt:lpstr>
      <vt:lpstr>Contoh permasalahan</vt:lpstr>
      <vt:lpstr>Menghitung faktorial</vt:lpstr>
      <vt:lpstr>Menghitung jumlah suku-suku deret</vt:lpstr>
      <vt:lpstr>Menghitung produk suku-suku deret</vt:lpstr>
      <vt:lpstr>Pertanyaan</vt:lpstr>
      <vt:lpstr>Memeriksa linked list</vt:lpstr>
      <vt:lpstr>Slide 17</vt:lpstr>
      <vt:lpstr>Faktorial</vt:lpstr>
      <vt:lpstr>Jumlah suku-suku suatu deret</vt:lpstr>
      <vt:lpstr>Produk suku-suku suatu deret</vt:lpstr>
      <vt:lpstr>Linked list: Book</vt:lpstr>
      <vt:lpstr>Counting books</vt:lpstr>
      <vt:lpstr>Use the class Book and count*() functions</vt:lpstr>
      <vt:lpstr>Results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copysign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1281</cp:revision>
  <dcterms:created xsi:type="dcterms:W3CDTF">2012-12-06T09:55:31Z</dcterms:created>
  <dcterms:modified xsi:type="dcterms:W3CDTF">2023-05-06T23:34:01Z</dcterms:modified>
</cp:coreProperties>
</file>