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696" r:id="rId3"/>
    <p:sldId id="459" r:id="rId4"/>
    <p:sldId id="645" r:id="rId5"/>
    <p:sldId id="644" r:id="rId6"/>
    <p:sldId id="679" r:id="rId7"/>
    <p:sldId id="647" r:id="rId8"/>
    <p:sldId id="700" r:id="rId9"/>
    <p:sldId id="701" r:id="rId10"/>
    <p:sldId id="684" r:id="rId11"/>
    <p:sldId id="689" r:id="rId12"/>
    <p:sldId id="698" r:id="rId13"/>
    <p:sldId id="707" r:id="rId14"/>
    <p:sldId id="708" r:id="rId15"/>
    <p:sldId id="716" r:id="rId16"/>
    <p:sldId id="702" r:id="rId17"/>
    <p:sldId id="704" r:id="rId18"/>
    <p:sldId id="705" r:id="rId19"/>
    <p:sldId id="703" r:id="rId20"/>
    <p:sldId id="709" r:id="rId21"/>
    <p:sldId id="710" r:id="rId22"/>
    <p:sldId id="713" r:id="rId23"/>
    <p:sldId id="714" r:id="rId24"/>
    <p:sldId id="712" r:id="rId25"/>
    <p:sldId id="711" r:id="rId26"/>
    <p:sldId id="681" r:id="rId27"/>
    <p:sldId id="715" r:id="rId28"/>
    <p:sldId id="682" r:id="rId29"/>
    <p:sldId id="487" r:id="rId30"/>
  </p:sldIdLst>
  <p:sldSz cx="9144000" cy="5143500" type="screen16x9"/>
  <p:notesSz cx="7315200" cy="12344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87" autoAdjust="0"/>
    <p:restoredTop sz="92424" autoAdjust="0"/>
  </p:normalViewPr>
  <p:slideViewPr>
    <p:cSldViewPr>
      <p:cViewPr varScale="1">
        <p:scale>
          <a:sx n="85" d="100"/>
          <a:sy n="85" d="100"/>
        </p:scale>
        <p:origin x="-1068" y="-84"/>
      </p:cViewPr>
      <p:guideLst>
        <p:guide orient="horz" pos="1620"/>
        <p:guide pos="2880"/>
      </p:guideLst>
    </p:cSldViewPr>
  </p:slideViewPr>
  <p:outlineViewPr>
    <p:cViewPr>
      <p:scale>
        <a:sx n="33" d="100"/>
        <a:sy n="33" d="100"/>
      </p:scale>
      <p:origin x="0" y="271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3170237" cy="616403"/>
          </a:xfrm>
          <a:prstGeom prst="rect">
            <a:avLst/>
          </a:prstGeom>
        </p:spPr>
        <p:txBody>
          <a:bodyPr vert="horz" lIns="123469" tIns="61735" rIns="123469" bIns="61735" rtlCol="0"/>
          <a:lstStyle>
            <a:lvl1pPr algn="l">
              <a:defRPr sz="1600"/>
            </a:lvl1pPr>
          </a:lstStyle>
          <a:p>
            <a:endParaRPr lang="en-US"/>
          </a:p>
        </p:txBody>
      </p:sp>
      <p:sp>
        <p:nvSpPr>
          <p:cNvPr id="3" name="Date Placeholder 2"/>
          <p:cNvSpPr>
            <a:spLocks noGrp="1"/>
          </p:cNvSpPr>
          <p:nvPr>
            <p:ph type="dt" sz="quarter" idx="1"/>
          </p:nvPr>
        </p:nvSpPr>
        <p:spPr>
          <a:xfrm>
            <a:off x="4143380" y="5"/>
            <a:ext cx="3170237" cy="616403"/>
          </a:xfrm>
          <a:prstGeom prst="rect">
            <a:avLst/>
          </a:prstGeom>
        </p:spPr>
        <p:txBody>
          <a:bodyPr vert="horz" lIns="123469" tIns="61735" rIns="123469" bIns="61735" rtlCol="0"/>
          <a:lstStyle>
            <a:lvl1pPr algn="r">
              <a:defRPr sz="1600"/>
            </a:lvl1pPr>
          </a:lstStyle>
          <a:p>
            <a:fld id="{32836D55-C9C6-41FB-B0E7-05088DC87CF3}" type="datetimeFigureOut">
              <a:rPr lang="en-US" smtClean="0"/>
              <a:pPr/>
              <a:t>2023-04-15</a:t>
            </a:fld>
            <a:endParaRPr lang="en-US"/>
          </a:p>
        </p:txBody>
      </p:sp>
      <p:sp>
        <p:nvSpPr>
          <p:cNvPr id="4" name="Footer Placeholder 3"/>
          <p:cNvSpPr>
            <a:spLocks noGrp="1"/>
          </p:cNvSpPr>
          <p:nvPr>
            <p:ph type="ftr" sz="quarter" idx="2"/>
          </p:nvPr>
        </p:nvSpPr>
        <p:spPr>
          <a:xfrm>
            <a:off x="5" y="11725960"/>
            <a:ext cx="3170237" cy="616403"/>
          </a:xfrm>
          <a:prstGeom prst="rect">
            <a:avLst/>
          </a:prstGeom>
        </p:spPr>
        <p:txBody>
          <a:bodyPr vert="horz" lIns="123469" tIns="61735" rIns="123469" bIns="61735" rtlCol="0" anchor="b"/>
          <a:lstStyle>
            <a:lvl1pPr algn="l">
              <a:defRPr sz="1600"/>
            </a:lvl1pPr>
          </a:lstStyle>
          <a:p>
            <a:endParaRPr lang="en-US"/>
          </a:p>
        </p:txBody>
      </p:sp>
      <p:sp>
        <p:nvSpPr>
          <p:cNvPr id="5" name="Slide Number Placeholder 4"/>
          <p:cNvSpPr>
            <a:spLocks noGrp="1"/>
          </p:cNvSpPr>
          <p:nvPr>
            <p:ph type="sldNum" sz="quarter" idx="3"/>
          </p:nvPr>
        </p:nvSpPr>
        <p:spPr>
          <a:xfrm>
            <a:off x="4143380" y="11725960"/>
            <a:ext cx="3170237" cy="616403"/>
          </a:xfrm>
          <a:prstGeom prst="rect">
            <a:avLst/>
          </a:prstGeom>
        </p:spPr>
        <p:txBody>
          <a:bodyPr vert="horz" lIns="123469" tIns="61735" rIns="123469" bIns="61735" rtlCol="0" anchor="b"/>
          <a:lstStyle>
            <a:lvl1pPr algn="r">
              <a:defRPr sz="1600"/>
            </a:lvl1pPr>
          </a:lstStyle>
          <a:p>
            <a:fld id="{94A01664-0125-4083-8587-AFF99C99732F}"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617223"/>
          </a:xfrm>
          <a:prstGeom prst="rect">
            <a:avLst/>
          </a:prstGeom>
        </p:spPr>
        <p:txBody>
          <a:bodyPr vert="horz" lIns="130502" tIns="65253" rIns="130502" bIns="65253" rtlCol="0"/>
          <a:lstStyle>
            <a:lvl1pPr algn="l">
              <a:defRPr sz="1600"/>
            </a:lvl1pPr>
          </a:lstStyle>
          <a:p>
            <a:pPr>
              <a:defRPr/>
            </a:pPr>
            <a:endParaRPr lang="en-US"/>
          </a:p>
        </p:txBody>
      </p:sp>
      <p:sp>
        <p:nvSpPr>
          <p:cNvPr id="3" name="Date Placeholder 2"/>
          <p:cNvSpPr>
            <a:spLocks noGrp="1"/>
          </p:cNvSpPr>
          <p:nvPr>
            <p:ph type="dt" idx="1"/>
          </p:nvPr>
        </p:nvSpPr>
        <p:spPr>
          <a:xfrm>
            <a:off x="4143588" y="1"/>
            <a:ext cx="3169920" cy="617223"/>
          </a:xfrm>
          <a:prstGeom prst="rect">
            <a:avLst/>
          </a:prstGeom>
        </p:spPr>
        <p:txBody>
          <a:bodyPr vert="horz" lIns="130502" tIns="65253" rIns="130502" bIns="65253" rtlCol="0"/>
          <a:lstStyle>
            <a:lvl1pPr algn="r">
              <a:defRPr sz="1600"/>
            </a:lvl1pPr>
          </a:lstStyle>
          <a:p>
            <a:pPr>
              <a:defRPr/>
            </a:pPr>
            <a:fld id="{7890D98F-6777-4E6F-ABF9-57B8519804F8}" type="datetimeFigureOut">
              <a:rPr lang="en-US"/>
              <a:pPr>
                <a:defRPr/>
              </a:pPr>
              <a:t>2023-04-15</a:t>
            </a:fld>
            <a:endParaRPr lang="en-US"/>
          </a:p>
        </p:txBody>
      </p:sp>
      <p:sp>
        <p:nvSpPr>
          <p:cNvPr id="4" name="Slide Image Placeholder 3"/>
          <p:cNvSpPr>
            <a:spLocks noGrp="1" noRot="1" noChangeAspect="1"/>
          </p:cNvSpPr>
          <p:nvPr>
            <p:ph type="sldImg" idx="2"/>
          </p:nvPr>
        </p:nvSpPr>
        <p:spPr>
          <a:xfrm>
            <a:off x="-455613" y="922338"/>
            <a:ext cx="8231188" cy="4629150"/>
          </a:xfrm>
          <a:prstGeom prst="rect">
            <a:avLst/>
          </a:prstGeom>
          <a:noFill/>
          <a:ln w="12700">
            <a:solidFill>
              <a:prstClr val="black"/>
            </a:solidFill>
          </a:ln>
        </p:spPr>
        <p:txBody>
          <a:bodyPr vert="horz" lIns="130502" tIns="65253" rIns="130502" bIns="65253" rtlCol="0" anchor="ctr"/>
          <a:lstStyle/>
          <a:p>
            <a:pPr lvl="0"/>
            <a:endParaRPr lang="en-US" noProof="0"/>
          </a:p>
        </p:txBody>
      </p:sp>
      <p:sp>
        <p:nvSpPr>
          <p:cNvPr id="5" name="Notes Placeholder 4"/>
          <p:cNvSpPr>
            <a:spLocks noGrp="1"/>
          </p:cNvSpPr>
          <p:nvPr>
            <p:ph type="body" sz="quarter" idx="3"/>
          </p:nvPr>
        </p:nvSpPr>
        <p:spPr>
          <a:xfrm>
            <a:off x="731523" y="5863591"/>
            <a:ext cx="5852159" cy="5554983"/>
          </a:xfrm>
          <a:prstGeom prst="rect">
            <a:avLst/>
          </a:prstGeom>
        </p:spPr>
        <p:txBody>
          <a:bodyPr vert="horz" lIns="130502" tIns="65253" rIns="130502" bIns="6525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11725038"/>
            <a:ext cx="3169920" cy="617223"/>
          </a:xfrm>
          <a:prstGeom prst="rect">
            <a:avLst/>
          </a:prstGeom>
        </p:spPr>
        <p:txBody>
          <a:bodyPr vert="horz" lIns="130502" tIns="65253" rIns="130502" bIns="65253" rtlCol="0" anchor="b"/>
          <a:lstStyle>
            <a:lvl1pPr algn="l">
              <a:defRPr sz="1600"/>
            </a:lvl1pPr>
          </a:lstStyle>
          <a:p>
            <a:pPr>
              <a:defRPr/>
            </a:pPr>
            <a:endParaRPr lang="en-US"/>
          </a:p>
        </p:txBody>
      </p:sp>
      <p:sp>
        <p:nvSpPr>
          <p:cNvPr id="7" name="Slide Number Placeholder 6"/>
          <p:cNvSpPr>
            <a:spLocks noGrp="1"/>
          </p:cNvSpPr>
          <p:nvPr>
            <p:ph type="sldNum" sz="quarter" idx="5"/>
          </p:nvPr>
        </p:nvSpPr>
        <p:spPr>
          <a:xfrm>
            <a:off x="4143588" y="11725038"/>
            <a:ext cx="3169920" cy="617223"/>
          </a:xfrm>
          <a:prstGeom prst="rect">
            <a:avLst/>
          </a:prstGeom>
        </p:spPr>
        <p:txBody>
          <a:bodyPr vert="horz" lIns="130502" tIns="65253" rIns="130502" bIns="65253" rtlCol="0" anchor="b"/>
          <a:lstStyle>
            <a:lvl1pPr algn="r">
              <a:defRPr sz="1600"/>
            </a:lvl1pPr>
          </a:lstStyle>
          <a:p>
            <a:pPr>
              <a:defRPr/>
            </a:pPr>
            <a:fld id="{09AF5637-508C-4270-9C07-7A6F7488777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AF5637-508C-4270-9C07-7A6F74887777}"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AF5637-508C-4270-9C07-7A6F74887777}"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SK5003 Pemrograman dalam Sains</a:t>
            </a:r>
          </a:p>
        </p:txBody>
      </p:sp>
      <p:sp>
        <p:nvSpPr>
          <p:cNvPr id="4" name="Footer Placeholder 3"/>
          <p:cNvSpPr>
            <a:spLocks noGrp="1"/>
          </p:cNvSpPr>
          <p:nvPr>
            <p:ph type="ftr" sz="quarter" idx="11"/>
          </p:nvPr>
        </p:nvSpPr>
        <p:spPr/>
        <p:txBody>
          <a:bodyPr/>
          <a:lstStyle/>
          <a:p>
            <a:pPr>
              <a:defRPr/>
            </a:pPr>
            <a:r>
              <a:rPr lang="en-US"/>
              <a:t>2023-04-15 | 40132 | +62</a:t>
            </a:r>
          </a:p>
        </p:txBody>
      </p:sp>
      <p:sp>
        <p:nvSpPr>
          <p:cNvPr id="5" name="Slide Number Placeholder 4"/>
          <p:cNvSpPr>
            <a:spLocks noGrp="1"/>
          </p:cNvSpPr>
          <p:nvPr>
            <p:ph type="sldNum" sz="quarter" idx="12"/>
          </p:nvPr>
        </p:nvSpPr>
        <p:spPr/>
        <p:txBody>
          <a:bodyPr/>
          <a:lstStyle/>
          <a:p>
            <a:pPr>
              <a:defRPr/>
            </a:pPr>
            <a:fld id="{D3A9E59A-8EC2-4DC5-999D-DAA8D02502D4}" type="slidenum">
              <a:rPr lang="en-US" smtClean="0"/>
              <a:pPr>
                <a:defRPr/>
              </a:pPr>
              <a:t>‹#›</a:t>
            </a:fld>
            <a:endParaRPr lang="en-US"/>
          </a:p>
        </p:txBody>
      </p:sp>
      <p:sp>
        <p:nvSpPr>
          <p:cNvPr id="6" name="Rectangle 5"/>
          <p:cNvSpPr/>
          <p:nvPr userDrawn="1"/>
        </p:nvSpPr>
        <p:spPr>
          <a:xfrm>
            <a:off x="3048000" y="2857500"/>
            <a:ext cx="6096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6" name="Footer Placeholder 4"/>
          <p:cNvSpPr>
            <a:spLocks noGrp="1"/>
          </p:cNvSpPr>
          <p:nvPr>
            <p:ph type="ftr" sz="quarter" idx="11"/>
          </p:nvPr>
        </p:nvSpPr>
        <p:spPr/>
        <p:txBody>
          <a:bodyPr/>
          <a:lstStyle>
            <a:lvl1pPr>
              <a:defRPr/>
            </a:lvl1pPr>
          </a:lstStyle>
          <a:p>
            <a:pPr>
              <a:defRPr/>
            </a:pPr>
            <a:r>
              <a:rPr lang="en-US"/>
              <a:t>2023-04-15 | 40132 | +62</a:t>
            </a:r>
          </a:p>
        </p:txBody>
      </p:sp>
      <p:sp>
        <p:nvSpPr>
          <p:cNvPr id="7" name="Slide Number Placeholder 5"/>
          <p:cNvSpPr>
            <a:spLocks noGrp="1"/>
          </p:cNvSpPr>
          <p:nvPr>
            <p:ph type="sldNum" sz="quarter" idx="12"/>
          </p:nvPr>
        </p:nvSpPr>
        <p:spPr/>
        <p:txBody>
          <a:bodyPr/>
          <a:lstStyle>
            <a:lvl1pPr>
              <a:defRPr/>
            </a:lvl1pPr>
          </a:lstStyle>
          <a:p>
            <a:pPr>
              <a:defRPr/>
            </a:pPr>
            <a:fld id="{6DBB966E-8C2D-4BC1-8E0A-7B3027E9FA4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5" name="Footer Placeholder 4"/>
          <p:cNvSpPr>
            <a:spLocks noGrp="1"/>
          </p:cNvSpPr>
          <p:nvPr>
            <p:ph type="ftr" sz="quarter" idx="11"/>
          </p:nvPr>
        </p:nvSpPr>
        <p:spPr/>
        <p:txBody>
          <a:bodyPr/>
          <a:lstStyle>
            <a:lvl1pPr>
              <a:defRPr/>
            </a:lvl1pPr>
          </a:lstStyle>
          <a:p>
            <a:pPr>
              <a:defRPr/>
            </a:pPr>
            <a:r>
              <a:rPr lang="en-US"/>
              <a:t>2023-04-15 | 40132 | +62</a:t>
            </a:r>
          </a:p>
        </p:txBody>
      </p:sp>
      <p:sp>
        <p:nvSpPr>
          <p:cNvPr id="6" name="Slide Number Placeholder 5"/>
          <p:cNvSpPr>
            <a:spLocks noGrp="1"/>
          </p:cNvSpPr>
          <p:nvPr>
            <p:ph type="sldNum" sz="quarter" idx="12"/>
          </p:nvPr>
        </p:nvSpPr>
        <p:spPr/>
        <p:txBody>
          <a:bodyPr/>
          <a:lstStyle>
            <a:lvl1pPr>
              <a:defRPr/>
            </a:lvl1pPr>
          </a:lstStyle>
          <a:p>
            <a:pPr>
              <a:defRPr/>
            </a:pPr>
            <a:fld id="{82DDF35C-936D-46A5-8698-4D5B43DAAF2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05980"/>
            <a:ext cx="2057401"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1"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5" name="Footer Placeholder 4"/>
          <p:cNvSpPr>
            <a:spLocks noGrp="1"/>
          </p:cNvSpPr>
          <p:nvPr>
            <p:ph type="ftr" sz="quarter" idx="11"/>
          </p:nvPr>
        </p:nvSpPr>
        <p:spPr/>
        <p:txBody>
          <a:bodyPr/>
          <a:lstStyle>
            <a:lvl1pPr>
              <a:defRPr/>
            </a:lvl1pPr>
          </a:lstStyle>
          <a:p>
            <a:pPr>
              <a:defRPr/>
            </a:pPr>
            <a:r>
              <a:rPr lang="en-US"/>
              <a:t>2023-04-15 | 40132 | +62</a:t>
            </a:r>
          </a:p>
        </p:txBody>
      </p:sp>
      <p:sp>
        <p:nvSpPr>
          <p:cNvPr id="6" name="Slide Number Placeholder 5"/>
          <p:cNvSpPr>
            <a:spLocks noGrp="1"/>
          </p:cNvSpPr>
          <p:nvPr>
            <p:ph type="sldNum" sz="quarter" idx="12"/>
          </p:nvPr>
        </p:nvSpPr>
        <p:spPr/>
        <p:txBody>
          <a:bodyPr/>
          <a:lstStyle>
            <a:lvl1pPr>
              <a:defRPr/>
            </a:lvl1pPr>
          </a:lstStyle>
          <a:p>
            <a:pPr>
              <a:defRPr/>
            </a:pPr>
            <a:fld id="{4707D3F1-DC93-4A28-AD18-25E42003739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199" y="4767264"/>
            <a:ext cx="2468880" cy="273844"/>
          </a:xfrm>
        </p:spPr>
        <p:txBody>
          <a:bodyPr/>
          <a:lstStyle>
            <a:lvl1pPr>
              <a:defRPr/>
            </a:lvl1pPr>
          </a:lstStyle>
          <a:p>
            <a:pPr>
              <a:defRPr/>
            </a:pPr>
            <a:r>
              <a:rPr lang="en-US"/>
              <a:t>SK5003 Pemrograman dalam Sains</a:t>
            </a:r>
          </a:p>
        </p:txBody>
      </p:sp>
      <p:sp>
        <p:nvSpPr>
          <p:cNvPr id="5" name="Footer Placeholder 4"/>
          <p:cNvSpPr>
            <a:spLocks noGrp="1"/>
          </p:cNvSpPr>
          <p:nvPr>
            <p:ph type="ftr" sz="quarter" idx="11"/>
          </p:nvPr>
        </p:nvSpPr>
        <p:spPr>
          <a:xfrm>
            <a:off x="3276600" y="4767264"/>
            <a:ext cx="2895600" cy="273844"/>
          </a:xfrm>
        </p:spPr>
        <p:txBody>
          <a:bodyPr/>
          <a:lstStyle>
            <a:lvl1pPr>
              <a:defRPr/>
            </a:lvl1pPr>
          </a:lstStyle>
          <a:p>
            <a:pPr>
              <a:defRPr/>
            </a:pPr>
            <a:r>
              <a:rPr lang="en-US"/>
              <a:t>2023-04-15 | 40132 | +62</a:t>
            </a:r>
          </a:p>
        </p:txBody>
      </p:sp>
      <p:sp>
        <p:nvSpPr>
          <p:cNvPr id="6" name="Slide Number Placeholder 5"/>
          <p:cNvSpPr>
            <a:spLocks noGrp="1"/>
          </p:cNvSpPr>
          <p:nvPr>
            <p:ph type="sldNum" sz="quarter" idx="12"/>
          </p:nvPr>
        </p:nvSpPr>
        <p:spPr/>
        <p:txBody>
          <a:bodyPr/>
          <a:lstStyle>
            <a:lvl1pPr>
              <a:defRPr/>
            </a:lvl1pPr>
          </a:lstStyle>
          <a:p>
            <a:pPr>
              <a:defRPr/>
            </a:pPr>
            <a:fld id="{B41179C8-1349-4548-830D-DF332C660C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5" name="Footer Placeholder 4"/>
          <p:cNvSpPr>
            <a:spLocks noGrp="1"/>
          </p:cNvSpPr>
          <p:nvPr>
            <p:ph type="ftr" sz="quarter" idx="11"/>
          </p:nvPr>
        </p:nvSpPr>
        <p:spPr/>
        <p:txBody>
          <a:bodyPr/>
          <a:lstStyle>
            <a:lvl1pPr>
              <a:defRPr/>
            </a:lvl1pPr>
          </a:lstStyle>
          <a:p>
            <a:pPr>
              <a:defRPr/>
            </a:pPr>
            <a:r>
              <a:rPr lang="en-US"/>
              <a:t>2023-04-15 | 40132 | +62</a:t>
            </a:r>
          </a:p>
        </p:txBody>
      </p:sp>
      <p:sp>
        <p:nvSpPr>
          <p:cNvPr id="6" name="Slide Number Placeholder 5"/>
          <p:cNvSpPr>
            <a:spLocks noGrp="1"/>
          </p:cNvSpPr>
          <p:nvPr>
            <p:ph type="sldNum" sz="quarter" idx="12"/>
          </p:nvPr>
        </p:nvSpPr>
        <p:spPr/>
        <p:txBody>
          <a:bodyPr/>
          <a:lstStyle>
            <a:lvl1pPr>
              <a:defRPr/>
            </a:lvl1pPr>
          </a:lstStyle>
          <a:p>
            <a:pPr>
              <a:defRPr/>
            </a:pPr>
            <a:fld id="{F076344D-F0A0-4571-8A46-68688683826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5" name="Footer Placeholder 4"/>
          <p:cNvSpPr>
            <a:spLocks noGrp="1"/>
          </p:cNvSpPr>
          <p:nvPr>
            <p:ph type="ftr" sz="quarter" idx="11"/>
          </p:nvPr>
        </p:nvSpPr>
        <p:spPr/>
        <p:txBody>
          <a:bodyPr/>
          <a:lstStyle>
            <a:lvl1pPr>
              <a:defRPr/>
            </a:lvl1pPr>
          </a:lstStyle>
          <a:p>
            <a:pPr>
              <a:defRPr/>
            </a:pPr>
            <a:r>
              <a:rPr lang="en-US"/>
              <a:t>2023-04-15 | 40132 | +62</a:t>
            </a:r>
          </a:p>
        </p:txBody>
      </p:sp>
      <p:sp>
        <p:nvSpPr>
          <p:cNvPr id="6" name="Slide Number Placeholder 5"/>
          <p:cNvSpPr>
            <a:spLocks noGrp="1"/>
          </p:cNvSpPr>
          <p:nvPr>
            <p:ph type="sldNum" sz="quarter" idx="12"/>
          </p:nvPr>
        </p:nvSpPr>
        <p:spPr/>
        <p:txBody>
          <a:bodyPr/>
          <a:lstStyle>
            <a:lvl1pPr>
              <a:defRPr/>
            </a:lvl1pPr>
          </a:lstStyle>
          <a:p>
            <a:pPr>
              <a:defRPr/>
            </a:pPr>
            <a:fld id="{B15F2195-D903-4C08-986A-275315ADD4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6" name="Footer Placeholder 4"/>
          <p:cNvSpPr>
            <a:spLocks noGrp="1"/>
          </p:cNvSpPr>
          <p:nvPr>
            <p:ph type="ftr" sz="quarter" idx="11"/>
          </p:nvPr>
        </p:nvSpPr>
        <p:spPr/>
        <p:txBody>
          <a:bodyPr/>
          <a:lstStyle>
            <a:lvl1pPr>
              <a:defRPr/>
            </a:lvl1pPr>
          </a:lstStyle>
          <a:p>
            <a:pPr>
              <a:defRPr/>
            </a:pPr>
            <a:r>
              <a:rPr lang="en-US"/>
              <a:t>2023-04-15 | 40132 | +62</a:t>
            </a:r>
          </a:p>
        </p:txBody>
      </p:sp>
      <p:sp>
        <p:nvSpPr>
          <p:cNvPr id="7" name="Slide Number Placeholder 5"/>
          <p:cNvSpPr>
            <a:spLocks noGrp="1"/>
          </p:cNvSpPr>
          <p:nvPr>
            <p:ph type="sldNum" sz="quarter" idx="12"/>
          </p:nvPr>
        </p:nvSpPr>
        <p:spPr/>
        <p:txBody>
          <a:bodyPr/>
          <a:lstStyle>
            <a:lvl1pPr>
              <a:defRPr/>
            </a:lvl1pPr>
          </a:lstStyle>
          <a:p>
            <a:pPr>
              <a:defRPr/>
            </a:pPr>
            <a:fld id="{2C282B95-DEC4-4DAB-B860-318CD0CDE35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8" name="Footer Placeholder 4"/>
          <p:cNvSpPr>
            <a:spLocks noGrp="1"/>
          </p:cNvSpPr>
          <p:nvPr>
            <p:ph type="ftr" sz="quarter" idx="11"/>
          </p:nvPr>
        </p:nvSpPr>
        <p:spPr/>
        <p:txBody>
          <a:bodyPr/>
          <a:lstStyle>
            <a:lvl1pPr>
              <a:defRPr/>
            </a:lvl1pPr>
          </a:lstStyle>
          <a:p>
            <a:pPr>
              <a:defRPr/>
            </a:pPr>
            <a:r>
              <a:rPr lang="en-US"/>
              <a:t>2023-04-15 | 40132 | +62</a:t>
            </a:r>
          </a:p>
        </p:txBody>
      </p:sp>
      <p:sp>
        <p:nvSpPr>
          <p:cNvPr id="9" name="Slide Number Placeholder 5"/>
          <p:cNvSpPr>
            <a:spLocks noGrp="1"/>
          </p:cNvSpPr>
          <p:nvPr>
            <p:ph type="sldNum" sz="quarter" idx="12"/>
          </p:nvPr>
        </p:nvSpPr>
        <p:spPr/>
        <p:txBody>
          <a:bodyPr/>
          <a:lstStyle>
            <a:lvl1pPr>
              <a:defRPr/>
            </a:lvl1pPr>
          </a:lstStyle>
          <a:p>
            <a:pPr>
              <a:defRPr/>
            </a:pPr>
            <a:fld id="{68C2EDE7-420D-4568-80FC-2440922981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4" name="Footer Placeholder 4"/>
          <p:cNvSpPr>
            <a:spLocks noGrp="1"/>
          </p:cNvSpPr>
          <p:nvPr>
            <p:ph type="ftr" sz="quarter" idx="11"/>
          </p:nvPr>
        </p:nvSpPr>
        <p:spPr/>
        <p:txBody>
          <a:bodyPr/>
          <a:lstStyle>
            <a:lvl1pPr>
              <a:defRPr/>
            </a:lvl1pPr>
          </a:lstStyle>
          <a:p>
            <a:pPr>
              <a:defRPr/>
            </a:pPr>
            <a:r>
              <a:rPr lang="en-US"/>
              <a:t>2023-04-15 | 40132 | +62</a:t>
            </a:r>
          </a:p>
        </p:txBody>
      </p:sp>
      <p:sp>
        <p:nvSpPr>
          <p:cNvPr id="5" name="Slide Number Placeholder 5"/>
          <p:cNvSpPr>
            <a:spLocks noGrp="1"/>
          </p:cNvSpPr>
          <p:nvPr>
            <p:ph type="sldNum" sz="quarter" idx="12"/>
          </p:nvPr>
        </p:nvSpPr>
        <p:spPr/>
        <p:txBody>
          <a:bodyPr/>
          <a:lstStyle>
            <a:lvl1pPr>
              <a:defRPr/>
            </a:lvl1pPr>
          </a:lstStyle>
          <a:p>
            <a:pPr>
              <a:defRPr/>
            </a:pPr>
            <a:fld id="{D03D2A85-AE74-436B-B7CE-78D8E73A9D1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3" name="Footer Placeholder 4"/>
          <p:cNvSpPr>
            <a:spLocks noGrp="1"/>
          </p:cNvSpPr>
          <p:nvPr>
            <p:ph type="ftr" sz="quarter" idx="11"/>
          </p:nvPr>
        </p:nvSpPr>
        <p:spPr/>
        <p:txBody>
          <a:bodyPr/>
          <a:lstStyle>
            <a:lvl1pPr>
              <a:defRPr/>
            </a:lvl1pPr>
          </a:lstStyle>
          <a:p>
            <a:pPr>
              <a:defRPr/>
            </a:pPr>
            <a:r>
              <a:rPr lang="en-US"/>
              <a:t>2023-04-15 | 40132 | +62</a:t>
            </a:r>
          </a:p>
        </p:txBody>
      </p:sp>
      <p:sp>
        <p:nvSpPr>
          <p:cNvPr id="4" name="Slide Number Placeholder 5"/>
          <p:cNvSpPr>
            <a:spLocks noGrp="1"/>
          </p:cNvSpPr>
          <p:nvPr>
            <p:ph type="sldNum" sz="quarter" idx="12"/>
          </p:nvPr>
        </p:nvSpPr>
        <p:spPr/>
        <p:txBody>
          <a:bodyPr/>
          <a:lstStyle>
            <a:lvl1pPr>
              <a:defRPr/>
            </a:lvl1pPr>
          </a:lstStyle>
          <a:p>
            <a:pPr>
              <a:defRPr/>
            </a:pPr>
            <a:fld id="{3100713E-C24A-4DA9-9E2B-69657B8B78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2" y="204790"/>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SK5003 Pemrograman dalam Sains</a:t>
            </a:r>
          </a:p>
        </p:txBody>
      </p:sp>
      <p:sp>
        <p:nvSpPr>
          <p:cNvPr id="6" name="Footer Placeholder 4"/>
          <p:cNvSpPr>
            <a:spLocks noGrp="1"/>
          </p:cNvSpPr>
          <p:nvPr>
            <p:ph type="ftr" sz="quarter" idx="11"/>
          </p:nvPr>
        </p:nvSpPr>
        <p:spPr/>
        <p:txBody>
          <a:bodyPr/>
          <a:lstStyle>
            <a:lvl1pPr>
              <a:defRPr/>
            </a:lvl1pPr>
          </a:lstStyle>
          <a:p>
            <a:pPr>
              <a:defRPr/>
            </a:pPr>
            <a:r>
              <a:rPr lang="en-US"/>
              <a:t>2023-04-15 | 40132 | +62</a:t>
            </a:r>
          </a:p>
        </p:txBody>
      </p:sp>
      <p:sp>
        <p:nvSpPr>
          <p:cNvPr id="7" name="Slide Number Placeholder 5"/>
          <p:cNvSpPr>
            <a:spLocks noGrp="1"/>
          </p:cNvSpPr>
          <p:nvPr>
            <p:ph type="sldNum" sz="quarter" idx="12"/>
          </p:nvPr>
        </p:nvSpPr>
        <p:spPr/>
        <p:txBody>
          <a:bodyPr/>
          <a:lstStyle>
            <a:lvl1pPr>
              <a:defRPr/>
            </a:lvl1pPr>
          </a:lstStyle>
          <a:p>
            <a:pPr>
              <a:defRPr/>
            </a:pPr>
            <a:fld id="{7C7E43FF-E978-4C0D-9E32-2BB2C2A56A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362201" cy="273844"/>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r>
              <a:rPr lang="en-US"/>
              <a:t>SK5003 Pemrograman dalam Sains</a:t>
            </a:r>
          </a:p>
        </p:txBody>
      </p:sp>
      <p:sp>
        <p:nvSpPr>
          <p:cNvPr id="5" name="Footer Placeholder 4"/>
          <p:cNvSpPr>
            <a:spLocks noGrp="1"/>
          </p:cNvSpPr>
          <p:nvPr>
            <p:ph type="ftr" sz="quarter" idx="3"/>
          </p:nvPr>
        </p:nvSpPr>
        <p:spPr>
          <a:xfrm>
            <a:off x="3124202" y="4767264"/>
            <a:ext cx="2895600" cy="273844"/>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2023-04-15 | 40132 | +62</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A9E59A-8EC2-4DC5-999D-DAA8D02502D4}" type="slidenum">
              <a:rPr lang="en-US"/>
              <a:pPr>
                <a:defRPr/>
              </a:pPr>
              <a:t>‹#›</a:t>
            </a:fld>
            <a:endParaRPr lang="en-US"/>
          </a:p>
        </p:txBody>
      </p:sp>
      <p:sp>
        <p:nvSpPr>
          <p:cNvPr id="8" name="Rectangle 7"/>
          <p:cNvSpPr/>
          <p:nvPr userDrawn="1"/>
        </p:nvSpPr>
        <p:spPr>
          <a:xfrm>
            <a:off x="0" y="2857500"/>
            <a:ext cx="228601"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5281/zenod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linked-list-vs-array/"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askanydifference.com/difference-between-blockchain-and-linked-list/"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ool.com/investing/stock-market/market-sectors/financials/blockchain-stocks/what-is-blockchai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udung/sk5003-02-2022-2/issues/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mcgbl.com/how-blockchain-technology-is-transforming-the-cybersecurity/" TargetMode="Externa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dx.doi.org/10.3390/e2202020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dudung/python/blob/main/src/stepin/intermediate/list/README.md"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dudung/python/blob/main/src/stepin/intermediate/linked_list/README.md"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udung/python/blob/main/src/stepin/intermediate/linked_list/README.md" TargetMode="External"/><Relationship Id="rId2" Type="http://schemas.openxmlformats.org/officeDocument/2006/relationships/hyperlink" Target="https://github.com/dudung/python/blob/main/src/stepin/intermediate/list/README.md" TargetMode="External"/><Relationship Id="rId1" Type="http://schemas.openxmlformats.org/officeDocument/2006/relationships/slideLayout" Target="../slideLayouts/slideLayout3.xml"/><Relationship Id="rId5" Type="http://schemas.openxmlformats.org/officeDocument/2006/relationships/hyperlink" Target="https://akademik.itb.ac.id/" TargetMode="External"/><Relationship Id="rId4" Type="http://schemas.openxmlformats.org/officeDocument/2006/relationships/hyperlink" Target="https://github.com/dudung/sk5003-02-2022-2/issues/7"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dudung/sk5003-02-2022-2/issues/7"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akademik.itb.ac.id/"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isbnsearch.org/isbn/978036757553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bwMode="auto">
          <a:noFill/>
          <a:ln>
            <a:miter lim="800000"/>
            <a:headEnd/>
            <a:tailEnd/>
          </a:ln>
        </p:spPr>
        <p:txBody>
          <a:bodyPr/>
          <a:lstStyle/>
          <a:p>
            <a:r>
              <a:rPr lang="en-US"/>
              <a:t>SK5003 Pemrograman dalam Sains</a:t>
            </a:r>
          </a:p>
        </p:txBody>
      </p:sp>
      <p:sp>
        <p:nvSpPr>
          <p:cNvPr id="7" name="Slide Number Placeholder 5"/>
          <p:cNvSpPr>
            <a:spLocks noGrp="1"/>
          </p:cNvSpPr>
          <p:nvPr>
            <p:ph type="sldNum" sz="quarter" idx="12"/>
          </p:nvPr>
        </p:nvSpPr>
        <p:spPr/>
        <p:txBody>
          <a:bodyPr/>
          <a:lstStyle/>
          <a:p>
            <a:pPr>
              <a:defRPr/>
            </a:pPr>
            <a:fld id="{F45E2BD2-9046-4A03-9863-E4C5FD7D6D94}" type="slidenum">
              <a:rPr lang="en-US"/>
              <a:pPr>
                <a:defRPr/>
              </a:pPr>
              <a:t>1</a:t>
            </a:fld>
            <a:endParaRPr lang="en-US" dirty="0"/>
          </a:p>
        </p:txBody>
      </p:sp>
      <p:sp>
        <p:nvSpPr>
          <p:cNvPr id="4" name="Rectangle 3"/>
          <p:cNvSpPr/>
          <p:nvPr/>
        </p:nvSpPr>
        <p:spPr>
          <a:xfrm>
            <a:off x="0" y="2857500"/>
            <a:ext cx="9144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4" name="Title 1"/>
          <p:cNvSpPr>
            <a:spLocks noGrp="1"/>
          </p:cNvSpPr>
          <p:nvPr>
            <p:ph type="ctrTitle"/>
          </p:nvPr>
        </p:nvSpPr>
        <p:spPr>
          <a:xfrm>
            <a:off x="342900" y="514350"/>
            <a:ext cx="8458201" cy="1843088"/>
          </a:xfrm>
        </p:spPr>
        <p:txBody>
          <a:bodyPr/>
          <a:lstStyle/>
          <a:p>
            <a:pPr eaLnBrk="1" hangingPunct="1"/>
            <a:r>
              <a:rPr lang="en-US" sz="4800"/>
              <a:t>Sekilas linked list &amp; </a:t>
            </a:r>
            <a:r>
              <a:rPr lang="en-US" sz="4800" smtClean="0"/>
              <a:t>Python      </a:t>
            </a:r>
            <a:r>
              <a:rPr lang="en-US" sz="4800" smtClean="0">
                <a:solidFill>
                  <a:schemeClr val="bg1"/>
                </a:solidFill>
              </a:rPr>
              <a:t>.</a:t>
            </a:r>
            <a:r>
              <a:rPr lang="en-US" sz="4800" smtClean="0"/>
              <a:t> </a:t>
            </a:r>
            <a:r>
              <a:rPr lang="en-US" sz="4800"/>
              <a:t/>
            </a:r>
            <a:br>
              <a:rPr lang="en-US" sz="4800"/>
            </a:br>
            <a:r>
              <a:rPr lang="en-US" sz="3200">
                <a:solidFill>
                  <a:schemeClr val="bg1">
                    <a:lumMod val="75000"/>
                  </a:schemeClr>
                </a:solidFill>
              </a:rPr>
              <a:t>https://github.com/dudung/sk5003-02-2022-2</a:t>
            </a:r>
          </a:p>
        </p:txBody>
      </p:sp>
      <p:sp>
        <p:nvSpPr>
          <p:cNvPr id="2055" name="Subtitle 2"/>
          <p:cNvSpPr>
            <a:spLocks noGrp="1"/>
          </p:cNvSpPr>
          <p:nvPr>
            <p:ph type="subTitle" idx="1"/>
          </p:nvPr>
        </p:nvSpPr>
        <p:spPr>
          <a:xfrm>
            <a:off x="838202" y="2917124"/>
            <a:ext cx="7391398" cy="1254825"/>
          </a:xfrm>
        </p:spPr>
        <p:txBody>
          <a:bodyPr/>
          <a:lstStyle/>
          <a:p>
            <a:pPr algn="l" eaLnBrk="1" hangingPunct="1">
              <a:lnSpc>
                <a:spcPct val="80000"/>
              </a:lnSpc>
            </a:pPr>
            <a:r>
              <a:rPr lang="pt-BR" sz="1800">
                <a:solidFill>
                  <a:schemeClr val="bg1"/>
                </a:solidFill>
              </a:rPr>
              <a:t>Sparisoma Viridi</a:t>
            </a:r>
            <a:endParaRPr lang="pt-BR" sz="300" baseline="30000">
              <a:solidFill>
                <a:schemeClr val="bg1"/>
              </a:solidFill>
            </a:endParaRPr>
          </a:p>
          <a:p>
            <a:pPr algn="l" eaLnBrk="1" hangingPunct="1">
              <a:lnSpc>
                <a:spcPct val="80000"/>
              </a:lnSpc>
            </a:pPr>
            <a:r>
              <a:rPr lang="en-US" sz="1400">
                <a:solidFill>
                  <a:schemeClr val="bg1"/>
                </a:solidFill>
              </a:rPr>
              <a:t>Master Program in Computational Science, Nuclear Physics and Biophysics Research Division,</a:t>
            </a:r>
          </a:p>
          <a:p>
            <a:pPr algn="l" eaLnBrk="1" hangingPunct="1">
              <a:lnSpc>
                <a:spcPct val="80000"/>
              </a:lnSpc>
            </a:pPr>
            <a:r>
              <a:rPr lang="en-US" sz="1400">
                <a:solidFill>
                  <a:schemeClr val="bg1"/>
                </a:solidFill>
              </a:rPr>
              <a:t>Department of Physics, Faculty of Mathematics and Natural Sciences, Institut Teknologi Bandung,</a:t>
            </a:r>
          </a:p>
          <a:p>
            <a:pPr algn="l" eaLnBrk="1" hangingPunct="1">
              <a:lnSpc>
                <a:spcPct val="80000"/>
              </a:lnSpc>
            </a:pPr>
            <a:r>
              <a:rPr lang="en-US" sz="1400">
                <a:solidFill>
                  <a:schemeClr val="bg1"/>
                </a:solidFill>
              </a:rPr>
              <a:t>Bandung 40132, Indonesia</a:t>
            </a:r>
          </a:p>
          <a:p>
            <a:pPr algn="l" eaLnBrk="1" hangingPunct="1">
              <a:lnSpc>
                <a:spcPct val="80000"/>
              </a:lnSpc>
            </a:pPr>
            <a:endParaRPr lang="en-US" sz="1000">
              <a:solidFill>
                <a:schemeClr val="bg1"/>
              </a:solidFill>
            </a:endParaRPr>
          </a:p>
          <a:p>
            <a:pPr algn="l" eaLnBrk="1" hangingPunct="1">
              <a:lnSpc>
                <a:spcPct val="80000"/>
              </a:lnSpc>
            </a:pPr>
            <a:r>
              <a:rPr lang="en-US" sz="1100" smtClean="0">
                <a:solidFill>
                  <a:schemeClr val="bg1"/>
                </a:solidFill>
              </a:rPr>
              <a:t>20230414-v2| </a:t>
            </a:r>
            <a:r>
              <a:rPr lang="en-US" sz="1100">
                <a:solidFill>
                  <a:schemeClr val="bg1"/>
                </a:solidFill>
              </a:rPr>
              <a:t>https://doi.org/10.5281/zenodo.</a:t>
            </a:r>
          </a:p>
        </p:txBody>
      </p:sp>
      <p:sp>
        <p:nvSpPr>
          <p:cNvPr id="8" name="Rectangle 7">
            <a:hlinkClick r:id="rId3"/>
          </p:cNvPr>
          <p:cNvSpPr/>
          <p:nvPr/>
        </p:nvSpPr>
        <p:spPr>
          <a:xfrm>
            <a:off x="1743845" y="4171950"/>
            <a:ext cx="2386195" cy="238126"/>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3124202" y="4767264"/>
            <a:ext cx="2895600" cy="273844"/>
          </a:xfrm>
        </p:spPr>
        <p:txBody>
          <a:bodyPr/>
          <a:lstStyle/>
          <a:p>
            <a:pPr>
              <a:defRPr/>
            </a:pPr>
            <a:r>
              <a:rPr lang="en-US"/>
              <a:t>2023-04-15 | 40132 | +62</a:t>
            </a:r>
          </a:p>
        </p:txBody>
      </p:sp>
      <p:sp>
        <p:nvSpPr>
          <p:cNvPr id="9" name="Rectangle 8"/>
          <p:cNvSpPr/>
          <p:nvPr/>
        </p:nvSpPr>
        <p:spPr>
          <a:xfrm>
            <a:off x="7365720" y="830818"/>
            <a:ext cx="1473480" cy="369332"/>
          </a:xfrm>
          <a:prstGeom prst="rect">
            <a:avLst/>
          </a:prstGeom>
        </p:spPr>
        <p:txBody>
          <a:bodyPr wrap="none">
            <a:spAutoFit/>
          </a:bodyPr>
          <a:lstStyle/>
          <a:p>
            <a:r>
              <a:rPr lang="en-US" smtClean="0">
                <a:solidFill>
                  <a:srgbClr val="0070C0"/>
                </a:solidFill>
              </a:rPr>
              <a:t>+ blockchain</a:t>
            </a:r>
            <a:endParaRPr lang="en-US">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10</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Array &amp; linked list</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Array</a:t>
            </a:r>
          </a:p>
        </p:txBody>
      </p:sp>
      <p:sp>
        <p:nvSpPr>
          <p:cNvPr id="9" name="Content Placeholder 8"/>
          <p:cNvSpPr>
            <a:spLocks noGrp="1"/>
          </p:cNvSpPr>
          <p:nvPr>
            <p:ph idx="1"/>
          </p:nvPr>
        </p:nvSpPr>
        <p:spPr/>
        <p:txBody>
          <a:bodyPr/>
          <a:lstStyle/>
          <a:p>
            <a:endParaRPr lang="en-US"/>
          </a:p>
          <a:p>
            <a:endParaRPr lang="en-US"/>
          </a:p>
          <a:p>
            <a:endParaRPr lang="en-US"/>
          </a:p>
          <a:p>
            <a:endParaRPr lang="en-US"/>
          </a:p>
          <a:p>
            <a:r>
              <a:rPr lang="en-US"/>
              <a:t>Arrays store elements in contiguous memory locations, resul-ting in easily calculable addresses for the elements stored and this allows faster access to an element at a specific index.</a:t>
            </a:r>
          </a:p>
        </p:txBody>
      </p:sp>
      <p:sp>
        <p:nvSpPr>
          <p:cNvPr id="5" name="Date Placeholder 4"/>
          <p:cNvSpPr>
            <a:spLocks noGrp="1"/>
          </p:cNvSpPr>
          <p:nvPr>
            <p:ph type="dt" sz="half" idx="10"/>
          </p:nvPr>
        </p:nvSpPr>
        <p:spPr/>
        <p:txBody>
          <a:bodyPr/>
          <a:lstStyle/>
          <a:p>
            <a:pPr>
              <a:defRPr/>
            </a:pPr>
            <a:r>
              <a:rPr lang="en-US"/>
              <a:t>SK5003 Pemrograman dalam Sains</a:t>
            </a:r>
          </a:p>
        </p:txBody>
      </p:sp>
      <p:sp>
        <p:nvSpPr>
          <p:cNvPr id="6" name="Footer Placeholder 5"/>
          <p:cNvSpPr>
            <a:spLocks noGrp="1"/>
          </p:cNvSpPr>
          <p:nvPr>
            <p:ph type="ftr" sz="quarter" idx="11"/>
          </p:nvPr>
        </p:nvSpPr>
        <p:spPr/>
        <p:txBody>
          <a:bodyPr/>
          <a:lstStyle/>
          <a:p>
            <a:pPr>
              <a:defRPr/>
            </a:pPr>
            <a:r>
              <a:rPr lang="en-US"/>
              <a:t>2023-04-15 | 40132 | +62</a:t>
            </a:r>
          </a:p>
        </p:txBody>
      </p:sp>
      <p:sp>
        <p:nvSpPr>
          <p:cNvPr id="7" name="Slide Number Placeholder 6"/>
          <p:cNvSpPr>
            <a:spLocks noGrp="1"/>
          </p:cNvSpPr>
          <p:nvPr>
            <p:ph type="sldNum" sz="quarter" idx="12"/>
          </p:nvPr>
        </p:nvSpPr>
        <p:spPr/>
        <p:txBody>
          <a:bodyPr/>
          <a:lstStyle/>
          <a:p>
            <a:pPr>
              <a:defRPr/>
            </a:pPr>
            <a:fld id="{2C282B95-DEC4-4DAB-B860-318CD0CDE358}" type="slidenum">
              <a:rPr lang="en-US" smtClean="0"/>
              <a:pPr>
                <a:defRPr/>
              </a:pPr>
              <a:t>11</a:t>
            </a:fld>
            <a:endParaRPr lang="en-US"/>
          </a:p>
        </p:txBody>
      </p:sp>
      <p:pic>
        <p:nvPicPr>
          <p:cNvPr id="1028" name="Picture 4">
            <a:extLst>
              <a:ext uri="{FF2B5EF4-FFF2-40B4-BE49-F238E27FC236}">
                <a16:creationId xmlns:a16="http://schemas.microsoft.com/office/drawing/2014/main" xmlns="" id="{A7BE61C8-BA6D-7956-E428-FF4E9E9A83A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1187629"/>
            <a:ext cx="5638800" cy="164782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hlinkClick r:id="rId3"/>
            <a:extLst>
              <a:ext uri="{FF2B5EF4-FFF2-40B4-BE49-F238E27FC236}">
                <a16:creationId xmlns:a16="http://schemas.microsoft.com/office/drawing/2014/main" xmlns="" id="{46AD28F5-4023-0F92-F934-FAFC03AA28D3}"/>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87F20-87FC-4B65-EC83-E8BE2E46F85C}"/>
              </a:ext>
            </a:extLst>
          </p:cNvPr>
          <p:cNvSpPr>
            <a:spLocks noGrp="1"/>
          </p:cNvSpPr>
          <p:nvPr>
            <p:ph type="title"/>
          </p:nvPr>
        </p:nvSpPr>
        <p:spPr/>
        <p:txBody>
          <a:bodyPr/>
          <a:lstStyle/>
          <a:p>
            <a:r>
              <a:rPr lang="en-US"/>
              <a:t>Linked-list</a:t>
            </a:r>
            <a:endParaRPr lang="en-ID"/>
          </a:p>
        </p:txBody>
      </p:sp>
      <p:sp>
        <p:nvSpPr>
          <p:cNvPr id="3" name="Content Placeholder 2">
            <a:extLst>
              <a:ext uri="{FF2B5EF4-FFF2-40B4-BE49-F238E27FC236}">
                <a16:creationId xmlns:a16="http://schemas.microsoft.com/office/drawing/2014/main" xmlns="" id="{B73FD06E-8175-45B8-B4F1-87CE0FE534FE}"/>
              </a:ext>
            </a:extLst>
          </p:cNvPr>
          <p:cNvSpPr>
            <a:spLocks noGrp="1"/>
          </p:cNvSpPr>
          <p:nvPr>
            <p:ph idx="1"/>
          </p:nvPr>
        </p:nvSpPr>
        <p:spPr/>
        <p:txBody>
          <a:bodyPr/>
          <a:lstStyle/>
          <a:p>
            <a:endParaRPr lang="en-US"/>
          </a:p>
          <a:p>
            <a:endParaRPr lang="en-ID"/>
          </a:p>
          <a:p>
            <a:endParaRPr lang="en-ID"/>
          </a:p>
          <a:p>
            <a:r>
              <a:rPr lang="en-US"/>
              <a:t>Linked lists are less rigid in their storage structure and ele-ments are usually not stored in contiguous locations, hence they need to be stored with additional tags giving a reference to the next element. </a:t>
            </a:r>
            <a:endParaRPr lang="en-ID"/>
          </a:p>
        </p:txBody>
      </p:sp>
      <p:sp>
        <p:nvSpPr>
          <p:cNvPr id="4" name="Date Placeholder 3">
            <a:extLst>
              <a:ext uri="{FF2B5EF4-FFF2-40B4-BE49-F238E27FC236}">
                <a16:creationId xmlns:a16="http://schemas.microsoft.com/office/drawing/2014/main" xmlns="" id="{CE15AF42-4B75-C661-7D62-A7F36D5B441C}"/>
              </a:ext>
            </a:extLst>
          </p:cNvPr>
          <p:cNvSpPr>
            <a:spLocks noGrp="1"/>
          </p:cNvSpPr>
          <p:nvPr>
            <p:ph type="dt" sz="half" idx="10"/>
          </p:nvPr>
        </p:nvSpPr>
        <p:spPr/>
        <p:txBody>
          <a:bodyPr/>
          <a:lstStyle/>
          <a:p>
            <a:pPr>
              <a:defRPr/>
            </a:pPr>
            <a:r>
              <a:rPr lang="en-US"/>
              <a:t>SK5003 Pemrograman dalam Sains</a:t>
            </a:r>
          </a:p>
        </p:txBody>
      </p:sp>
      <p:sp>
        <p:nvSpPr>
          <p:cNvPr id="5" name="Footer Placeholder 4">
            <a:extLst>
              <a:ext uri="{FF2B5EF4-FFF2-40B4-BE49-F238E27FC236}">
                <a16:creationId xmlns:a16="http://schemas.microsoft.com/office/drawing/2014/main" xmlns="" id="{DA90F22E-1D69-43A9-B676-B372434AAB0C}"/>
              </a:ext>
            </a:extLst>
          </p:cNvPr>
          <p:cNvSpPr>
            <a:spLocks noGrp="1"/>
          </p:cNvSpPr>
          <p:nvPr>
            <p:ph type="ftr" sz="quarter" idx="11"/>
          </p:nvPr>
        </p:nvSpPr>
        <p:spPr/>
        <p:txBody>
          <a:bodyPr/>
          <a:lstStyle/>
          <a:p>
            <a:pPr>
              <a:defRPr/>
            </a:pPr>
            <a:r>
              <a:rPr lang="en-US"/>
              <a:t>2023-04-15 | 40132 | +62</a:t>
            </a:r>
          </a:p>
        </p:txBody>
      </p:sp>
      <p:sp>
        <p:nvSpPr>
          <p:cNvPr id="6" name="Slide Number Placeholder 5">
            <a:extLst>
              <a:ext uri="{FF2B5EF4-FFF2-40B4-BE49-F238E27FC236}">
                <a16:creationId xmlns:a16="http://schemas.microsoft.com/office/drawing/2014/main" xmlns="" id="{A8B86F7C-E230-5675-C73B-58D09EEF6B93}"/>
              </a:ext>
            </a:extLst>
          </p:cNvPr>
          <p:cNvSpPr>
            <a:spLocks noGrp="1"/>
          </p:cNvSpPr>
          <p:nvPr>
            <p:ph type="sldNum" sz="quarter" idx="12"/>
          </p:nvPr>
        </p:nvSpPr>
        <p:spPr/>
        <p:txBody>
          <a:bodyPr/>
          <a:lstStyle/>
          <a:p>
            <a:pPr>
              <a:defRPr/>
            </a:pPr>
            <a:fld id="{F076344D-F0A0-4571-8A46-686886838267}" type="slidenum">
              <a:rPr lang="en-US" smtClean="0"/>
              <a:pPr>
                <a:defRPr/>
              </a:pPr>
              <a:t>12</a:t>
            </a:fld>
            <a:endParaRPr lang="en-US"/>
          </a:p>
        </p:txBody>
      </p:sp>
      <p:sp>
        <p:nvSpPr>
          <p:cNvPr id="8" name="TextBox 7">
            <a:hlinkClick r:id="rId2"/>
            <a:extLst>
              <a:ext uri="{FF2B5EF4-FFF2-40B4-BE49-F238E27FC236}">
                <a16:creationId xmlns:a16="http://schemas.microsoft.com/office/drawing/2014/main" xmlns="" id="{8364B662-41DE-4EA2-D699-394E9816D99B}"/>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pic>
        <p:nvPicPr>
          <p:cNvPr id="10" name="Picture 2">
            <a:extLst>
              <a:ext uri="{FF2B5EF4-FFF2-40B4-BE49-F238E27FC236}">
                <a16:creationId xmlns:a16="http://schemas.microsoft.com/office/drawing/2014/main" xmlns="" id="{DAE674B2-4E0D-A20D-205F-1F425C3FFF3B}"/>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3231" b="7306"/>
          <a:stretch/>
        </p:blipFill>
        <p:spPr bwMode="auto">
          <a:xfrm>
            <a:off x="1828800" y="1187629"/>
            <a:ext cx="5486400" cy="13358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60201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and linked </a:t>
            </a:r>
            <a:r>
              <a:rPr lang="en-US" smtClean="0"/>
              <a:t>list </a:t>
            </a:r>
            <a:r>
              <a:rPr lang="en-US" smtClean="0"/>
              <a:t>comparison</a:t>
            </a:r>
            <a:endParaRPr lang="en-US"/>
          </a:p>
        </p:txBody>
      </p:sp>
      <p:graphicFrame>
        <p:nvGraphicFramePr>
          <p:cNvPr id="7" name="Content Placeholder 6"/>
          <p:cNvGraphicFramePr>
            <a:graphicFrameLocks noGrp="1"/>
          </p:cNvGraphicFramePr>
          <p:nvPr>
            <p:ph idx="1"/>
          </p:nvPr>
        </p:nvGraphicFramePr>
        <p:xfrm>
          <a:off x="457200" y="1200150"/>
          <a:ext cx="8229600" cy="2667000"/>
        </p:xfrm>
        <a:graphic>
          <a:graphicData uri="http://schemas.openxmlformats.org/drawingml/2006/table">
            <a:tbl>
              <a:tblPr firstRow="1" bandRow="1">
                <a:tableStyleId>{5C22544A-7EE6-4342-B048-85BDC9FD1C3A}</a:tableStyleId>
              </a:tblPr>
              <a:tblGrid>
                <a:gridCol w="1371600"/>
                <a:gridCol w="3352800"/>
                <a:gridCol w="3505200"/>
              </a:tblGrid>
              <a:tr h="370840">
                <a:tc>
                  <a:txBody>
                    <a:bodyPr/>
                    <a:lstStyle/>
                    <a:p>
                      <a:r>
                        <a:rPr lang="en-US" smtClean="0"/>
                        <a:t>Parameters</a:t>
                      </a:r>
                      <a:endParaRPr lang="en-US"/>
                    </a:p>
                  </a:txBody>
                  <a:tcPr/>
                </a:tc>
                <a:tc>
                  <a:txBody>
                    <a:bodyPr/>
                    <a:lstStyle/>
                    <a:p>
                      <a:r>
                        <a:rPr lang="en-US" sz="1800"/>
                        <a:t>Array</a:t>
                      </a:r>
                      <a:endParaRPr lang="en-ID" sz="1800"/>
                    </a:p>
                  </a:txBody>
                  <a:tcPr/>
                </a:tc>
                <a:tc>
                  <a:txBody>
                    <a:bodyPr/>
                    <a:lstStyle/>
                    <a:p>
                      <a:r>
                        <a:rPr lang="en-US" sz="1800"/>
                        <a:t>Linked list</a:t>
                      </a:r>
                      <a:endParaRPr lang="en-ID" sz="1800"/>
                    </a:p>
                  </a:txBody>
                  <a:tcPr/>
                </a:tc>
              </a:tr>
              <a:tr h="370840">
                <a:tc>
                  <a:txBody>
                    <a:bodyPr/>
                    <a:lstStyle/>
                    <a:p>
                      <a:r>
                        <a:rPr lang="en-US" smtClean="0"/>
                        <a:t>Storing location</a:t>
                      </a:r>
                      <a:endParaRPr lang="en-US"/>
                    </a:p>
                  </a:txBody>
                  <a:tcPr/>
                </a:tc>
                <a:tc>
                  <a:txBody>
                    <a:bodyPr/>
                    <a:lstStyle/>
                    <a:p>
                      <a:r>
                        <a:rPr lang="en-US" sz="1800"/>
                        <a:t>Arrays are stored in contiguous location.</a:t>
                      </a:r>
                    </a:p>
                  </a:txBody>
                  <a:tcPr/>
                </a:tc>
                <a:tc>
                  <a:txBody>
                    <a:bodyPr/>
                    <a:lstStyle/>
                    <a:p>
                      <a:r>
                        <a:rPr lang="en-US" sz="1800"/>
                        <a:t>Linked lists are not stored in contiguous location.</a:t>
                      </a:r>
                      <a:endParaRPr lang="en-ID" sz="1800"/>
                    </a:p>
                  </a:txBody>
                  <a:tcPr/>
                </a:tc>
              </a:tr>
              <a:tr h="370840">
                <a:tc>
                  <a:txBody>
                    <a:bodyPr/>
                    <a:lstStyle/>
                    <a:p>
                      <a:r>
                        <a:rPr lang="en-US" smtClean="0"/>
                        <a:t>Size</a:t>
                      </a:r>
                      <a:endParaRPr lang="en-US"/>
                    </a:p>
                  </a:txBody>
                  <a:tcPr/>
                </a:tc>
                <a:tc>
                  <a:txBody>
                    <a:bodyPr/>
                    <a:lstStyle/>
                    <a:p>
                      <a:r>
                        <a:rPr lang="en-US" sz="1800"/>
                        <a:t>Fixed in size.</a:t>
                      </a:r>
                      <a:endParaRPr lang="en-ID" sz="1800"/>
                    </a:p>
                  </a:txBody>
                  <a:tcPr/>
                </a:tc>
                <a:tc>
                  <a:txBody>
                    <a:bodyPr/>
                    <a:lstStyle/>
                    <a:p>
                      <a:r>
                        <a:rPr lang="en-US" sz="1800"/>
                        <a:t>Dynamic in size.</a:t>
                      </a:r>
                      <a:endParaRPr lang="en-ID" sz="1800"/>
                    </a:p>
                  </a:txBody>
                  <a:tcPr/>
                </a:tc>
              </a:tr>
              <a:tr h="370840">
                <a:tc>
                  <a:txBody>
                    <a:bodyPr/>
                    <a:lstStyle/>
                    <a:p>
                      <a:r>
                        <a:rPr lang="en-US" smtClean="0"/>
                        <a:t>M</a:t>
                      </a:r>
                      <a:r>
                        <a:rPr lang="en-US" baseline="0" smtClean="0"/>
                        <a:t>emory</a:t>
                      </a:r>
                      <a:endParaRPr lang="en-US"/>
                    </a:p>
                  </a:txBody>
                  <a:tcPr/>
                </a:tc>
                <a:tc>
                  <a:txBody>
                    <a:bodyPr/>
                    <a:lstStyle/>
                    <a:p>
                      <a:r>
                        <a:rPr lang="en-US" sz="1800" smtClean="0"/>
                        <a:t>Allocated </a:t>
                      </a:r>
                      <a:r>
                        <a:rPr lang="en-US" sz="1800"/>
                        <a:t>at compile time.</a:t>
                      </a:r>
                      <a:endParaRPr lang="en-ID" sz="1800"/>
                    </a:p>
                  </a:txBody>
                  <a:tcPr/>
                </a:tc>
                <a:tc>
                  <a:txBody>
                    <a:bodyPr/>
                    <a:lstStyle/>
                    <a:p>
                      <a:r>
                        <a:rPr lang="en-US" sz="1800" smtClean="0"/>
                        <a:t>Allocated </a:t>
                      </a:r>
                      <a:r>
                        <a:rPr lang="en-US" sz="1800"/>
                        <a:t>at run time.</a:t>
                      </a:r>
                      <a:endParaRPr lang="en-ID" sz="1800"/>
                    </a:p>
                  </a:txBody>
                  <a:tcPr/>
                </a:tc>
              </a:tr>
              <a:tr h="370840">
                <a:tc>
                  <a:txBody>
                    <a:bodyPr/>
                    <a:lstStyle/>
                    <a:p>
                      <a:r>
                        <a:rPr lang="en-US" smtClean="0"/>
                        <a:t>Memory</a:t>
                      </a:r>
                      <a:r>
                        <a:rPr lang="en-US" baseline="0" smtClean="0"/>
                        <a:t> use</a:t>
                      </a:r>
                      <a:endParaRPr lang="en-US"/>
                    </a:p>
                  </a:txBody>
                  <a:tcPr/>
                </a:tc>
                <a:tc>
                  <a:txBody>
                    <a:bodyPr/>
                    <a:lstStyle/>
                    <a:p>
                      <a:r>
                        <a:rPr lang="en-US" sz="1800" smtClean="0"/>
                        <a:t>Less </a:t>
                      </a:r>
                      <a:r>
                        <a:rPr lang="en-US" sz="1800"/>
                        <a:t>memory than linked lists.</a:t>
                      </a:r>
                      <a:endParaRPr lang="en-ID" sz="1800"/>
                    </a:p>
                  </a:txBody>
                  <a:tcPr/>
                </a:tc>
                <a:tc>
                  <a:txBody>
                    <a:bodyPr/>
                    <a:lstStyle/>
                    <a:p>
                      <a:r>
                        <a:rPr lang="en-US" sz="1800" smtClean="0"/>
                        <a:t>More memory</a:t>
                      </a:r>
                      <a:r>
                        <a:rPr lang="en-US" sz="1800" baseline="0" smtClean="0"/>
                        <a:t> than array</a:t>
                      </a:r>
                      <a:r>
                        <a:rPr lang="en-US" sz="1800" smtClean="0"/>
                        <a:t> </a:t>
                      </a:r>
                      <a:r>
                        <a:rPr lang="en-US" sz="1800"/>
                        <a:t>because it stores both data and address of next node.</a:t>
                      </a:r>
                      <a:endParaRPr lang="en-ID" sz="1800"/>
                    </a:p>
                  </a:txBody>
                  <a:tcPr/>
                </a:tc>
              </a:tr>
            </a:tbl>
          </a:graphicData>
        </a:graphic>
      </p:graphicFrame>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13</a:t>
            </a:fld>
            <a:endParaRPr lang="en-US"/>
          </a:p>
        </p:txBody>
      </p:sp>
      <p:sp>
        <p:nvSpPr>
          <p:cNvPr id="8" name="TextBox 7">
            <a:hlinkClick r:id="rId2"/>
            <a:extLst>
              <a:ext uri="{FF2B5EF4-FFF2-40B4-BE49-F238E27FC236}">
                <a16:creationId xmlns:a16="http://schemas.microsoft.com/office/drawing/2014/main" xmlns=""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and </a:t>
            </a:r>
            <a:r>
              <a:rPr lang="en-US" smtClean="0"/>
              <a:t>linked </a:t>
            </a:r>
            <a:r>
              <a:rPr lang="en-US" smtClean="0"/>
              <a:t>list</a:t>
            </a:r>
            <a:r>
              <a:rPr lang="en-US" smtClean="0"/>
              <a:t> (cont.)</a:t>
            </a:r>
            <a:endParaRPr lang="en-US"/>
          </a:p>
        </p:txBody>
      </p:sp>
      <p:graphicFrame>
        <p:nvGraphicFramePr>
          <p:cNvPr id="7" name="Content Placeholder 6"/>
          <p:cNvGraphicFramePr>
            <a:graphicFrameLocks noGrp="1"/>
          </p:cNvGraphicFramePr>
          <p:nvPr>
            <p:ph idx="1"/>
          </p:nvPr>
        </p:nvGraphicFramePr>
        <p:xfrm>
          <a:off x="457200" y="1200150"/>
          <a:ext cx="8229600" cy="1651000"/>
        </p:xfrm>
        <a:graphic>
          <a:graphicData uri="http://schemas.openxmlformats.org/drawingml/2006/table">
            <a:tbl>
              <a:tblPr firstRow="1" bandRow="1">
                <a:tableStyleId>{5C22544A-7EE6-4342-B048-85BDC9FD1C3A}</a:tableStyleId>
              </a:tblPr>
              <a:tblGrid>
                <a:gridCol w="1371600"/>
                <a:gridCol w="3352800"/>
                <a:gridCol w="3505200"/>
              </a:tblGrid>
              <a:tr h="370840">
                <a:tc>
                  <a:txBody>
                    <a:bodyPr/>
                    <a:lstStyle/>
                    <a:p>
                      <a:r>
                        <a:rPr lang="en-US" smtClean="0"/>
                        <a:t>Parameters</a:t>
                      </a:r>
                      <a:endParaRPr lang="en-US"/>
                    </a:p>
                  </a:txBody>
                  <a:tcPr/>
                </a:tc>
                <a:tc>
                  <a:txBody>
                    <a:bodyPr/>
                    <a:lstStyle/>
                    <a:p>
                      <a:r>
                        <a:rPr lang="en-US" sz="1800"/>
                        <a:t>Array</a:t>
                      </a:r>
                      <a:endParaRPr lang="en-ID" sz="1800"/>
                    </a:p>
                  </a:txBody>
                  <a:tcPr/>
                </a:tc>
                <a:tc>
                  <a:txBody>
                    <a:bodyPr/>
                    <a:lstStyle/>
                    <a:p>
                      <a:r>
                        <a:rPr lang="en-US" sz="1800"/>
                        <a:t>Linked list</a:t>
                      </a:r>
                      <a:endParaRPr lang="en-ID" sz="1800"/>
                    </a:p>
                  </a:txBody>
                  <a:tcPr/>
                </a:tc>
              </a:tr>
              <a:tr h="370840">
                <a:tc>
                  <a:txBody>
                    <a:bodyPr/>
                    <a:lstStyle/>
                    <a:p>
                      <a:r>
                        <a:rPr lang="en-US" smtClean="0"/>
                        <a:t>Access</a:t>
                      </a:r>
                      <a:r>
                        <a:rPr lang="en-US" baseline="0" smtClean="0"/>
                        <a:t> to element</a:t>
                      </a:r>
                      <a:endParaRPr lang="en-US"/>
                    </a:p>
                  </a:txBody>
                  <a:tcPr/>
                </a:tc>
                <a:tc>
                  <a:txBody>
                    <a:bodyPr/>
                    <a:lstStyle/>
                    <a:p>
                      <a:r>
                        <a:rPr lang="en-US" sz="1800"/>
                        <a:t>Element can be accessed easily.</a:t>
                      </a:r>
                      <a:endParaRPr lang="en-ID" sz="1800"/>
                    </a:p>
                  </a:txBody>
                  <a:tcPr/>
                </a:tc>
                <a:tc>
                  <a:txBody>
                    <a:bodyPr/>
                    <a:lstStyle/>
                    <a:p>
                      <a:r>
                        <a:rPr lang="en-US" sz="1800"/>
                        <a:t>Element accessing requires the traversal of whole linked list.</a:t>
                      </a:r>
                      <a:endParaRPr lang="en-ID" sz="1800"/>
                    </a:p>
                  </a:txBody>
                  <a:tcPr/>
                </a:tc>
              </a:tr>
              <a:tr h="370840">
                <a:tc>
                  <a:txBody>
                    <a:bodyPr/>
                    <a:lstStyle/>
                    <a:p>
                      <a:r>
                        <a:rPr lang="en-US" smtClean="0"/>
                        <a:t>Operation time</a:t>
                      </a:r>
                      <a:endParaRPr lang="en-US"/>
                    </a:p>
                  </a:txBody>
                  <a:tcPr/>
                </a:tc>
                <a:tc>
                  <a:txBody>
                    <a:bodyPr/>
                    <a:lstStyle/>
                    <a:p>
                      <a:r>
                        <a:rPr lang="en-US" sz="1800"/>
                        <a:t>Insertion and deletion operations take time.</a:t>
                      </a:r>
                      <a:endParaRPr lang="en-ID" sz="1800"/>
                    </a:p>
                  </a:txBody>
                  <a:tcPr/>
                </a:tc>
                <a:tc>
                  <a:txBody>
                    <a:bodyPr/>
                    <a:lstStyle/>
                    <a:p>
                      <a:r>
                        <a:rPr lang="en-US" sz="1800"/>
                        <a:t>Insertion and deletion operations are faster.</a:t>
                      </a:r>
                      <a:endParaRPr lang="en-ID" sz="1800"/>
                    </a:p>
                  </a:txBody>
                  <a:tcPr/>
                </a:tc>
              </a:tr>
            </a:tbl>
          </a:graphicData>
        </a:graphic>
      </p:graphicFrame>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14</a:t>
            </a:fld>
            <a:endParaRPr lang="en-US"/>
          </a:p>
        </p:txBody>
      </p:sp>
      <p:sp>
        <p:nvSpPr>
          <p:cNvPr id="9" name="TextBox 8">
            <a:hlinkClick r:id="rId2"/>
            <a:extLst>
              <a:ext uri="{FF2B5EF4-FFF2-40B4-BE49-F238E27FC236}">
                <a16:creationId xmlns:a16="http://schemas.microsoft.com/office/drawing/2014/main" xmlns=""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15</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Linked list &amp; blockchain</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Blockchain</a:t>
            </a:r>
            <a:endParaRPr lang="en-US"/>
          </a:p>
        </p:txBody>
      </p:sp>
      <p:sp>
        <p:nvSpPr>
          <p:cNvPr id="3" name="Content Placeholder 2"/>
          <p:cNvSpPr>
            <a:spLocks noGrp="1"/>
          </p:cNvSpPr>
          <p:nvPr>
            <p:ph idx="1"/>
          </p:nvPr>
        </p:nvSpPr>
        <p:spPr/>
        <p:txBody>
          <a:bodyPr/>
          <a:lstStyle/>
          <a:p>
            <a:r>
              <a:rPr lang="en-US" smtClean="0"/>
              <a:t>A blockchain is a Distributed Ledger Technology (DLT) meaning it can store records of transactions that are not editable any further. It is always online as it is distributed among a vast network of computers in the world that are called </a:t>
            </a:r>
            <a:r>
              <a:rPr lang="en-US" smtClean="0"/>
              <a:t>nodes</a:t>
            </a:r>
            <a:r>
              <a:rPr lang="en-US" smtClean="0"/>
              <a:t>.</a:t>
            </a:r>
          </a:p>
          <a:p>
            <a:r>
              <a:rPr lang="en-US" smtClean="0"/>
              <a:t>A blockchain is a reliable store of data as it is decentralized and chronological, making any malicious changes at any single or few nodes easily detectable since their timestamps and hash codes will change while the other nodes’ will not.</a:t>
            </a:r>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16</a:t>
            </a:fld>
            <a:endParaRPr lang="en-US"/>
          </a:p>
        </p:txBody>
      </p:sp>
      <p:sp>
        <p:nvSpPr>
          <p:cNvPr id="7" name="TextBox 6">
            <a:hlinkClick r:id="rId2"/>
            <a:extLst>
              <a:ext uri="{FF2B5EF4-FFF2-40B4-BE49-F238E27FC236}">
                <a16:creationId xmlns:a16="http://schemas.microsoft.com/office/drawing/2014/main" xmlns="" id="{B6AB6C70-5421-55A7-3A83-CEAC17092F9D}"/>
              </a:ext>
            </a:extLst>
          </p:cNvPr>
          <p:cNvSpPr txBox="1"/>
          <p:nvPr/>
        </p:nvSpPr>
        <p:spPr>
          <a:xfrm>
            <a:off x="467473" y="4204787"/>
            <a:ext cx="8219326" cy="400110"/>
          </a:xfrm>
          <a:prstGeom prst="rect">
            <a:avLst/>
          </a:prstGeom>
          <a:noFill/>
        </p:spPr>
        <p:txBody>
          <a:bodyPr wrap="square">
            <a:spAutoFit/>
          </a:bodyPr>
          <a:lstStyle/>
          <a:p>
            <a:r>
              <a:rPr lang="en-US" sz="1000" smtClean="0"/>
              <a:t>Sandeep </a:t>
            </a:r>
            <a:r>
              <a:rPr lang="en-US" sz="1000" smtClean="0"/>
              <a:t>Bhandari</a:t>
            </a:r>
            <a:r>
              <a:rPr lang="en-US" sz="1000" smtClean="0"/>
              <a:t>, </a:t>
            </a:r>
            <a:r>
              <a:rPr lang="en-US" sz="1000" smtClean="0"/>
              <a:t>“Difference Between Blockchain and Linked List</a:t>
            </a:r>
            <a:r>
              <a:rPr lang="en-US" sz="1000" smtClean="0"/>
              <a:t>”, </a:t>
            </a:r>
            <a:r>
              <a:rPr lang="en-US" sz="1000" smtClean="0"/>
              <a:t>Ask Any Difference, 11 Apr </a:t>
            </a:r>
            <a:r>
              <a:rPr lang="en-US" sz="1000"/>
              <a:t>2023, url </a:t>
            </a:r>
            <a:r>
              <a:rPr lang="en-US" sz="1000" smtClean="0">
                <a:solidFill>
                  <a:srgbClr val="0070C0"/>
                </a:solidFill>
              </a:rPr>
              <a:t>https://askanydifference.com/difference-between-blockchain-and-linked-list/</a:t>
            </a:r>
            <a:r>
              <a:rPr lang="en-US" sz="1000" smtClean="0"/>
              <a:t> </a:t>
            </a:r>
            <a:r>
              <a:rPr lang="en-US" sz="1000"/>
              <a:t>[</a:t>
            </a:r>
            <a:r>
              <a:rPr lang="en-US" sz="1000" smtClean="0"/>
              <a:t>20230415].</a:t>
            </a:r>
            <a:endParaRPr lang="en-ID" sz="1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D236E7-5243-389E-E636-A49A8B0622DF}"/>
              </a:ext>
            </a:extLst>
          </p:cNvPr>
          <p:cNvSpPr>
            <a:spLocks noGrp="1"/>
          </p:cNvSpPr>
          <p:nvPr>
            <p:ph type="title"/>
          </p:nvPr>
        </p:nvSpPr>
        <p:spPr/>
        <p:txBody>
          <a:bodyPr/>
          <a:lstStyle/>
          <a:p>
            <a:r>
              <a:rPr lang="en-US" smtClean="0"/>
              <a:t>Linked list and blockchain </a:t>
            </a:r>
            <a:r>
              <a:rPr lang="en-US" smtClean="0"/>
              <a:t>c</a:t>
            </a:r>
            <a:r>
              <a:rPr lang="en-US" smtClean="0"/>
              <a:t>omparison</a:t>
            </a:r>
            <a:endParaRPr lang="en-ID"/>
          </a:p>
        </p:txBody>
      </p:sp>
      <p:sp>
        <p:nvSpPr>
          <p:cNvPr id="4" name="Date Placeholder 3">
            <a:extLst>
              <a:ext uri="{FF2B5EF4-FFF2-40B4-BE49-F238E27FC236}">
                <a16:creationId xmlns:a16="http://schemas.microsoft.com/office/drawing/2014/main" xmlns="" id="{D89A16FD-7483-9A4E-07C0-44FF1501EFF6}"/>
              </a:ext>
            </a:extLst>
          </p:cNvPr>
          <p:cNvSpPr>
            <a:spLocks noGrp="1"/>
          </p:cNvSpPr>
          <p:nvPr>
            <p:ph type="dt" sz="half" idx="10"/>
          </p:nvPr>
        </p:nvSpPr>
        <p:spPr/>
        <p:txBody>
          <a:bodyPr/>
          <a:lstStyle/>
          <a:p>
            <a:pPr>
              <a:defRPr/>
            </a:pPr>
            <a:r>
              <a:rPr lang="en-US"/>
              <a:t>SK5003 Pemrograman dalam Sains</a:t>
            </a:r>
          </a:p>
        </p:txBody>
      </p:sp>
      <p:sp>
        <p:nvSpPr>
          <p:cNvPr id="5" name="Footer Placeholder 4">
            <a:extLst>
              <a:ext uri="{FF2B5EF4-FFF2-40B4-BE49-F238E27FC236}">
                <a16:creationId xmlns:a16="http://schemas.microsoft.com/office/drawing/2014/main" xmlns="" id="{BA6A9889-0DAA-18A2-E9B2-0E6EE092A94E}"/>
              </a:ext>
            </a:extLst>
          </p:cNvPr>
          <p:cNvSpPr>
            <a:spLocks noGrp="1"/>
          </p:cNvSpPr>
          <p:nvPr>
            <p:ph type="ftr" sz="quarter" idx="11"/>
          </p:nvPr>
        </p:nvSpPr>
        <p:spPr/>
        <p:txBody>
          <a:bodyPr/>
          <a:lstStyle/>
          <a:p>
            <a:pPr>
              <a:defRPr/>
            </a:pPr>
            <a:r>
              <a:rPr lang="en-US"/>
              <a:t>2023-04-15 | 40132 | +62</a:t>
            </a:r>
          </a:p>
        </p:txBody>
      </p:sp>
      <p:sp>
        <p:nvSpPr>
          <p:cNvPr id="6" name="Slide Number Placeholder 5">
            <a:extLst>
              <a:ext uri="{FF2B5EF4-FFF2-40B4-BE49-F238E27FC236}">
                <a16:creationId xmlns:a16="http://schemas.microsoft.com/office/drawing/2014/main" xmlns="" id="{C6C34FDC-8931-C0C7-ECDB-1482CBA14C9B}"/>
              </a:ext>
            </a:extLst>
          </p:cNvPr>
          <p:cNvSpPr>
            <a:spLocks noGrp="1"/>
          </p:cNvSpPr>
          <p:nvPr>
            <p:ph type="sldNum" sz="quarter" idx="12"/>
          </p:nvPr>
        </p:nvSpPr>
        <p:spPr/>
        <p:txBody>
          <a:bodyPr/>
          <a:lstStyle/>
          <a:p>
            <a:pPr>
              <a:defRPr/>
            </a:pPr>
            <a:fld id="{F076344D-F0A0-4571-8A46-686886838267}" type="slidenum">
              <a:rPr lang="en-US" smtClean="0"/>
              <a:pPr>
                <a:defRPr/>
              </a:pPr>
              <a:t>17</a:t>
            </a:fld>
            <a:endParaRPr lang="en-US"/>
          </a:p>
        </p:txBody>
      </p:sp>
      <p:sp>
        <p:nvSpPr>
          <p:cNvPr id="11" name="TextBox 10">
            <a:hlinkClick r:id="rId2"/>
            <a:extLst>
              <a:ext uri="{FF2B5EF4-FFF2-40B4-BE49-F238E27FC236}">
                <a16:creationId xmlns:a16="http://schemas.microsoft.com/office/drawing/2014/main" xmlns=""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graphicFrame>
        <p:nvGraphicFramePr>
          <p:cNvPr id="12" name="Content Placeholder 11"/>
          <p:cNvGraphicFramePr>
            <a:graphicFrameLocks noGrp="1"/>
          </p:cNvGraphicFramePr>
          <p:nvPr>
            <p:ph idx="1"/>
          </p:nvPr>
        </p:nvGraphicFramePr>
        <p:xfrm>
          <a:off x="457200" y="1200150"/>
          <a:ext cx="8229600" cy="2199640"/>
        </p:xfrm>
        <a:graphic>
          <a:graphicData uri="http://schemas.openxmlformats.org/drawingml/2006/table">
            <a:tbl>
              <a:tblPr firstRow="1" bandRow="1">
                <a:tableStyleId>{5C22544A-7EE6-4342-B048-85BDC9FD1C3A}</a:tableStyleId>
              </a:tblPr>
              <a:tblGrid>
                <a:gridCol w="1447800"/>
                <a:gridCol w="3276600"/>
                <a:gridCol w="3505200"/>
              </a:tblGrid>
              <a:tr h="370840">
                <a:tc>
                  <a:txBody>
                    <a:bodyPr/>
                    <a:lstStyle/>
                    <a:p>
                      <a:r>
                        <a:rPr lang="en-US" smtClean="0"/>
                        <a:t>Parameters</a:t>
                      </a:r>
                      <a:endParaRPr lang="en-US"/>
                    </a:p>
                  </a:txBody>
                  <a:tcPr/>
                </a:tc>
                <a:tc>
                  <a:txBody>
                    <a:bodyPr/>
                    <a:lstStyle/>
                    <a:p>
                      <a:r>
                        <a:rPr lang="en-US" smtClean="0"/>
                        <a:t>Blockchain</a:t>
                      </a:r>
                      <a:endParaRPr lang="en-US"/>
                    </a:p>
                  </a:txBody>
                  <a:tcPr/>
                </a:tc>
                <a:tc>
                  <a:txBody>
                    <a:bodyPr/>
                    <a:lstStyle/>
                    <a:p>
                      <a:r>
                        <a:rPr lang="en-US" smtClean="0"/>
                        <a:t>Linked list</a:t>
                      </a:r>
                      <a:endParaRPr lang="en-US"/>
                    </a:p>
                  </a:txBody>
                  <a:tcPr/>
                </a:tc>
              </a:tr>
              <a:tr h="370840">
                <a:tc>
                  <a:txBody>
                    <a:bodyPr/>
                    <a:lstStyle/>
                    <a:p>
                      <a:r>
                        <a:rPr lang="en-US" smtClean="0"/>
                        <a:t>Formation</a:t>
                      </a:r>
                      <a:endParaRPr lang="en-US"/>
                    </a:p>
                  </a:txBody>
                  <a:tcPr/>
                </a:tc>
                <a:tc>
                  <a:txBody>
                    <a:bodyPr/>
                    <a:lstStyle/>
                    <a:p>
                      <a:r>
                        <a:rPr lang="en-US" smtClean="0"/>
                        <a:t>Every block in a blockchain contains a hash address for the previous block.</a:t>
                      </a:r>
                      <a:endParaRPr lang="en-US"/>
                    </a:p>
                  </a:txBody>
                  <a:tcPr/>
                </a:tc>
                <a:tc>
                  <a:txBody>
                    <a:bodyPr/>
                    <a:lstStyle/>
                    <a:p>
                      <a:r>
                        <a:rPr lang="en-US" smtClean="0"/>
                        <a:t>A linked list has a pointer carrying the address of the next element in the list.</a:t>
                      </a:r>
                      <a:endParaRPr lang="en-US"/>
                    </a:p>
                  </a:txBody>
                  <a:tcPr/>
                </a:tc>
              </a:tr>
              <a:tr h="370840">
                <a:tc>
                  <a:txBody>
                    <a:bodyPr/>
                    <a:lstStyle/>
                    <a:p>
                      <a:r>
                        <a:rPr lang="en-US" smtClean="0"/>
                        <a:t>Complexity</a:t>
                      </a:r>
                      <a:endParaRPr lang="en-US"/>
                    </a:p>
                  </a:txBody>
                  <a:tcPr/>
                </a:tc>
                <a:tc>
                  <a:txBody>
                    <a:bodyPr/>
                    <a:lstStyle/>
                    <a:p>
                      <a:r>
                        <a:rPr lang="en-US" smtClean="0"/>
                        <a:t>It is a very complex data structure that has Merkle roots to store transaction data.</a:t>
                      </a:r>
                      <a:endParaRPr lang="en-US"/>
                    </a:p>
                  </a:txBody>
                  <a:tcPr/>
                </a:tc>
                <a:tc>
                  <a:txBody>
                    <a:bodyPr/>
                    <a:lstStyle/>
                    <a:p>
                      <a:r>
                        <a:rPr lang="en-US" smtClean="0"/>
                        <a:t>It is the simplest data structure storing only integer values.</a:t>
                      </a:r>
                      <a:endParaRPr lang="en-US"/>
                    </a:p>
                  </a:txBody>
                  <a:tcPr/>
                </a:tc>
              </a:tr>
            </a:tbl>
          </a:graphicData>
        </a:graphic>
      </p:graphicFrame>
    </p:spTree>
    <p:extLst>
      <p:ext uri="{BB962C8B-B14F-4D97-AF65-F5344CB8AC3E}">
        <p14:creationId xmlns:p14="http://schemas.microsoft.com/office/powerpoint/2010/main" xmlns="" val="285448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D236E7-5243-389E-E636-A49A8B0622DF}"/>
              </a:ext>
            </a:extLst>
          </p:cNvPr>
          <p:cNvSpPr>
            <a:spLocks noGrp="1"/>
          </p:cNvSpPr>
          <p:nvPr>
            <p:ph type="title"/>
          </p:nvPr>
        </p:nvSpPr>
        <p:spPr/>
        <p:txBody>
          <a:bodyPr/>
          <a:lstStyle/>
          <a:p>
            <a:r>
              <a:rPr lang="en-US" smtClean="0"/>
              <a:t>Linked list and blockchain (cont.)</a:t>
            </a:r>
            <a:endParaRPr lang="en-ID"/>
          </a:p>
        </p:txBody>
      </p:sp>
      <p:sp>
        <p:nvSpPr>
          <p:cNvPr id="4" name="Date Placeholder 3">
            <a:extLst>
              <a:ext uri="{FF2B5EF4-FFF2-40B4-BE49-F238E27FC236}">
                <a16:creationId xmlns:a16="http://schemas.microsoft.com/office/drawing/2014/main" xmlns="" id="{D89A16FD-7483-9A4E-07C0-44FF1501EFF6}"/>
              </a:ext>
            </a:extLst>
          </p:cNvPr>
          <p:cNvSpPr>
            <a:spLocks noGrp="1"/>
          </p:cNvSpPr>
          <p:nvPr>
            <p:ph type="dt" sz="half" idx="10"/>
          </p:nvPr>
        </p:nvSpPr>
        <p:spPr/>
        <p:txBody>
          <a:bodyPr/>
          <a:lstStyle/>
          <a:p>
            <a:pPr>
              <a:defRPr/>
            </a:pPr>
            <a:r>
              <a:rPr lang="en-US"/>
              <a:t>SK5003 Pemrograman dalam Sains</a:t>
            </a:r>
          </a:p>
        </p:txBody>
      </p:sp>
      <p:sp>
        <p:nvSpPr>
          <p:cNvPr id="5" name="Footer Placeholder 4">
            <a:extLst>
              <a:ext uri="{FF2B5EF4-FFF2-40B4-BE49-F238E27FC236}">
                <a16:creationId xmlns:a16="http://schemas.microsoft.com/office/drawing/2014/main" xmlns="" id="{BA6A9889-0DAA-18A2-E9B2-0E6EE092A94E}"/>
              </a:ext>
            </a:extLst>
          </p:cNvPr>
          <p:cNvSpPr>
            <a:spLocks noGrp="1"/>
          </p:cNvSpPr>
          <p:nvPr>
            <p:ph type="ftr" sz="quarter" idx="11"/>
          </p:nvPr>
        </p:nvSpPr>
        <p:spPr/>
        <p:txBody>
          <a:bodyPr/>
          <a:lstStyle/>
          <a:p>
            <a:pPr>
              <a:defRPr/>
            </a:pPr>
            <a:r>
              <a:rPr lang="en-US"/>
              <a:t>2023-04-15 | 40132 | +62</a:t>
            </a:r>
          </a:p>
        </p:txBody>
      </p:sp>
      <p:sp>
        <p:nvSpPr>
          <p:cNvPr id="6" name="Slide Number Placeholder 5">
            <a:extLst>
              <a:ext uri="{FF2B5EF4-FFF2-40B4-BE49-F238E27FC236}">
                <a16:creationId xmlns:a16="http://schemas.microsoft.com/office/drawing/2014/main" xmlns="" id="{C6C34FDC-8931-C0C7-ECDB-1482CBA14C9B}"/>
              </a:ext>
            </a:extLst>
          </p:cNvPr>
          <p:cNvSpPr>
            <a:spLocks noGrp="1"/>
          </p:cNvSpPr>
          <p:nvPr>
            <p:ph type="sldNum" sz="quarter" idx="12"/>
          </p:nvPr>
        </p:nvSpPr>
        <p:spPr/>
        <p:txBody>
          <a:bodyPr/>
          <a:lstStyle/>
          <a:p>
            <a:pPr>
              <a:defRPr/>
            </a:pPr>
            <a:fld id="{F076344D-F0A0-4571-8A46-686886838267}" type="slidenum">
              <a:rPr lang="en-US" smtClean="0"/>
              <a:pPr>
                <a:defRPr/>
              </a:pPr>
              <a:t>18</a:t>
            </a:fld>
            <a:endParaRPr lang="en-US"/>
          </a:p>
        </p:txBody>
      </p:sp>
      <p:graphicFrame>
        <p:nvGraphicFramePr>
          <p:cNvPr id="12" name="Content Placeholder 11"/>
          <p:cNvGraphicFramePr>
            <a:graphicFrameLocks noGrp="1"/>
          </p:cNvGraphicFramePr>
          <p:nvPr>
            <p:ph idx="1"/>
          </p:nvPr>
        </p:nvGraphicFramePr>
        <p:xfrm>
          <a:off x="457200" y="1200150"/>
          <a:ext cx="8229600" cy="3114040"/>
        </p:xfrm>
        <a:graphic>
          <a:graphicData uri="http://schemas.openxmlformats.org/drawingml/2006/table">
            <a:tbl>
              <a:tblPr firstRow="1" bandRow="1">
                <a:tableStyleId>{5C22544A-7EE6-4342-B048-85BDC9FD1C3A}</a:tableStyleId>
              </a:tblPr>
              <a:tblGrid>
                <a:gridCol w="1447800"/>
                <a:gridCol w="3276600"/>
                <a:gridCol w="3505200"/>
              </a:tblGrid>
              <a:tr h="370840">
                <a:tc>
                  <a:txBody>
                    <a:bodyPr/>
                    <a:lstStyle/>
                    <a:p>
                      <a:r>
                        <a:rPr lang="en-US" smtClean="0"/>
                        <a:t>Parameter</a:t>
                      </a:r>
                      <a:endParaRPr lang="en-US"/>
                    </a:p>
                  </a:txBody>
                  <a:tcPr/>
                </a:tc>
                <a:tc>
                  <a:txBody>
                    <a:bodyPr/>
                    <a:lstStyle/>
                    <a:p>
                      <a:r>
                        <a:rPr lang="en-US" smtClean="0"/>
                        <a:t>Blockchain</a:t>
                      </a:r>
                      <a:endParaRPr lang="en-US"/>
                    </a:p>
                  </a:txBody>
                  <a:tcPr/>
                </a:tc>
                <a:tc>
                  <a:txBody>
                    <a:bodyPr/>
                    <a:lstStyle/>
                    <a:p>
                      <a:r>
                        <a:rPr lang="en-US" smtClean="0"/>
                        <a:t>Linked list</a:t>
                      </a:r>
                      <a:endParaRPr lang="en-US"/>
                    </a:p>
                  </a:txBody>
                  <a:tcPr/>
                </a:tc>
              </a:tr>
              <a:tr h="370840">
                <a:tc>
                  <a:txBody>
                    <a:bodyPr/>
                    <a:lstStyle/>
                    <a:p>
                      <a:r>
                        <a:rPr lang="en-US" smtClean="0"/>
                        <a:t>Type of bond</a:t>
                      </a:r>
                      <a:endParaRPr lang="en-US"/>
                    </a:p>
                  </a:txBody>
                  <a:tcPr/>
                </a:tc>
                <a:tc>
                  <a:txBody>
                    <a:bodyPr/>
                    <a:lstStyle/>
                    <a:p>
                      <a:r>
                        <a:rPr lang="en-US" smtClean="0"/>
                        <a:t>The bond between blocks is permanent and cannot be broken or changed.</a:t>
                      </a:r>
                      <a:endParaRPr lang="en-US"/>
                    </a:p>
                  </a:txBody>
                  <a:tcPr/>
                </a:tc>
                <a:tc>
                  <a:txBody>
                    <a:bodyPr/>
                    <a:lstStyle/>
                    <a:p>
                      <a:r>
                        <a:rPr lang="en-US" smtClean="0"/>
                        <a:t>A linked list is easily editable and elements can be edited, added, and deleted.</a:t>
                      </a:r>
                      <a:endParaRPr lang="en-US"/>
                    </a:p>
                  </a:txBody>
                  <a:tcPr/>
                </a:tc>
              </a:tr>
              <a:tr h="370840">
                <a:tc>
                  <a:txBody>
                    <a:bodyPr/>
                    <a:lstStyle/>
                    <a:p>
                      <a:r>
                        <a:rPr lang="en-US" smtClean="0"/>
                        <a:t>Nature</a:t>
                      </a:r>
                      <a:endParaRPr lang="en-US"/>
                    </a:p>
                  </a:txBody>
                  <a:tcPr/>
                </a:tc>
                <a:tc>
                  <a:txBody>
                    <a:bodyPr/>
                    <a:lstStyle/>
                    <a:p>
                      <a:r>
                        <a:rPr lang="en-US" smtClean="0"/>
                        <a:t>It is by rule, decentralized, and chronological in nature.</a:t>
                      </a:r>
                      <a:endParaRPr lang="en-US"/>
                    </a:p>
                  </a:txBody>
                  <a:tcPr/>
                </a:tc>
                <a:tc>
                  <a:txBody>
                    <a:bodyPr/>
                    <a:lstStyle/>
                    <a:p>
                      <a:r>
                        <a:rPr lang="en-US" smtClean="0"/>
                        <a:t>It is not decentralized and may or may not be chronological.</a:t>
                      </a:r>
                      <a:endParaRPr lang="en-US"/>
                    </a:p>
                  </a:txBody>
                  <a:tcPr/>
                </a:tc>
              </a:tr>
              <a:tr h="370840">
                <a:tc>
                  <a:txBody>
                    <a:bodyPr/>
                    <a:lstStyle/>
                    <a:p>
                      <a:r>
                        <a:rPr lang="en-US" smtClean="0"/>
                        <a:t>Data</a:t>
                      </a:r>
                      <a:endParaRPr lang="en-US"/>
                    </a:p>
                  </a:txBody>
                  <a:tcPr/>
                </a:tc>
                <a:tc>
                  <a:txBody>
                    <a:bodyPr/>
                    <a:lstStyle/>
                    <a:p>
                      <a:r>
                        <a:rPr lang="en-US" smtClean="0"/>
                        <a:t>Information once entered into a block is transformed using cryptography to protect it from leaking.</a:t>
                      </a:r>
                      <a:endParaRPr lang="en-US"/>
                    </a:p>
                  </a:txBody>
                  <a:tcPr/>
                </a:tc>
                <a:tc>
                  <a:txBody>
                    <a:bodyPr/>
                    <a:lstStyle/>
                    <a:p>
                      <a:r>
                        <a:rPr lang="en-US" smtClean="0"/>
                        <a:t>Data is stored in its simple form as it was entered into the elements.</a:t>
                      </a:r>
                      <a:endParaRPr lang="en-US"/>
                    </a:p>
                  </a:txBody>
                  <a:tcPr/>
                </a:tc>
              </a:tr>
            </a:tbl>
          </a:graphicData>
        </a:graphic>
      </p:graphicFrame>
      <p:sp>
        <p:nvSpPr>
          <p:cNvPr id="8" name="TextBox 7">
            <a:hlinkClick r:id="rId2"/>
            <a:extLst>
              <a:ext uri="{FF2B5EF4-FFF2-40B4-BE49-F238E27FC236}">
                <a16:creationId xmlns:a16="http://schemas.microsoft.com/office/drawing/2014/main" xmlns=""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extLst>
      <p:ext uri="{BB962C8B-B14F-4D97-AF65-F5344CB8AC3E}">
        <p14:creationId xmlns:p14="http://schemas.microsoft.com/office/powerpoint/2010/main" xmlns="" val="285448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19</a:t>
            </a:fld>
            <a:endParaRPr lang="en-US"/>
          </a:p>
        </p:txBody>
      </p:sp>
      <p:sp>
        <p:nvSpPr>
          <p:cNvPr id="7" name="TextBox 6">
            <a:hlinkClick r:id="rId2"/>
            <a:extLst>
              <a:ext uri="{FF2B5EF4-FFF2-40B4-BE49-F238E27FC236}">
                <a16:creationId xmlns:a16="http://schemas.microsoft.com/office/drawing/2014/main" xmlns="" id="{B6AB6C70-5421-55A7-3A83-CEAC17092F9D}"/>
              </a:ext>
            </a:extLst>
          </p:cNvPr>
          <p:cNvSpPr txBox="1"/>
          <p:nvPr/>
        </p:nvSpPr>
        <p:spPr>
          <a:xfrm>
            <a:off x="467473" y="4204787"/>
            <a:ext cx="8219326" cy="400110"/>
          </a:xfrm>
          <a:prstGeom prst="rect">
            <a:avLst/>
          </a:prstGeom>
          <a:noFill/>
        </p:spPr>
        <p:txBody>
          <a:bodyPr wrap="square">
            <a:spAutoFit/>
          </a:bodyPr>
          <a:lstStyle/>
          <a:p>
            <a:r>
              <a:rPr lang="en-US" sz="1000" smtClean="0"/>
              <a:t>Anders Bylund, “What Is Blockchain</a:t>
            </a:r>
            <a:r>
              <a:rPr lang="en-US" sz="1000" smtClean="0"/>
              <a:t>?”, </a:t>
            </a:r>
            <a:r>
              <a:rPr lang="en-US" sz="1000" smtClean="0"/>
              <a:t>The Motley Fool, 8 Jun 2022, </a:t>
            </a:r>
            <a:r>
              <a:rPr lang="en-US" sz="1000"/>
              <a:t>url </a:t>
            </a:r>
            <a:r>
              <a:rPr lang="en-US" sz="1000" smtClean="0">
                <a:solidFill>
                  <a:srgbClr val="0070C0"/>
                </a:solidFill>
              </a:rPr>
              <a:t>https://www.fool.com/investing/stock-market/market-sectors/financials/blockchain-stocks/what-is-blockchain/</a:t>
            </a:r>
            <a:r>
              <a:rPr lang="en-US" sz="1000" smtClean="0"/>
              <a:t> </a:t>
            </a:r>
            <a:r>
              <a:rPr lang="en-US" sz="1000"/>
              <a:t>[</a:t>
            </a:r>
            <a:r>
              <a:rPr lang="en-US" sz="1000" smtClean="0"/>
              <a:t>20230415].</a:t>
            </a:r>
            <a:endParaRPr lang="en-ID" sz="1000"/>
          </a:p>
        </p:txBody>
      </p:sp>
      <p:pic>
        <p:nvPicPr>
          <p:cNvPr id="6146" name="Picture 2" descr="A diagram showing how blockchain technology works in five steps."/>
          <p:cNvPicPr>
            <a:picLocks noChangeAspect="1" noChangeArrowheads="1"/>
          </p:cNvPicPr>
          <p:nvPr/>
        </p:nvPicPr>
        <p:blipFill>
          <a:blip r:embed="rId3"/>
          <a:srcRect/>
          <a:stretch>
            <a:fillRect/>
          </a:stretch>
        </p:blipFill>
        <p:spPr bwMode="auto">
          <a:xfrm>
            <a:off x="381000" y="34847"/>
            <a:ext cx="8382000" cy="419100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809750"/>
            <a:ext cx="7772400" cy="1102519"/>
          </a:xfrm>
        </p:spPr>
        <p:txBody>
          <a:bodyPr/>
          <a:lstStyle/>
          <a:p>
            <a:r>
              <a:rPr lang="en-US" sz="2600"/>
              <a:t>Silakan berdiskusi untuk kuliah hari ini di</a:t>
            </a:r>
            <a:r>
              <a:rPr lang="en-US" sz="2600">
                <a:solidFill>
                  <a:srgbClr val="0070C0"/>
                </a:solidFill>
              </a:rPr>
              <a:t/>
            </a:r>
            <a:br>
              <a:rPr lang="en-US" sz="2600">
                <a:solidFill>
                  <a:srgbClr val="0070C0"/>
                </a:solidFill>
              </a:rPr>
            </a:br>
            <a:r>
              <a:rPr lang="en-US" sz="2600">
                <a:solidFill>
                  <a:srgbClr val="0070C0"/>
                </a:solidFill>
              </a:rPr>
              <a:t>https://github.com/dudung/sk5003-02-2022-2/issues/7</a:t>
            </a:r>
          </a:p>
        </p:txBody>
      </p:sp>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2</a:t>
            </a:fld>
            <a:endParaRPr lang="en-US"/>
          </a:p>
        </p:txBody>
      </p:sp>
      <p:sp>
        <p:nvSpPr>
          <p:cNvPr id="9" name="Rectangle 8">
            <a:hlinkClick r:id="rId2"/>
          </p:cNvPr>
          <p:cNvSpPr/>
          <p:nvPr/>
        </p:nvSpPr>
        <p:spPr>
          <a:xfrm>
            <a:off x="685800" y="2343150"/>
            <a:ext cx="77724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20</a:t>
            </a:fld>
            <a:endParaRPr lang="en-US"/>
          </a:p>
        </p:txBody>
      </p:sp>
      <p:sp>
        <p:nvSpPr>
          <p:cNvPr id="7" name="TextBox 6">
            <a:hlinkClick r:id="rId2"/>
            <a:extLst>
              <a:ext uri="{FF2B5EF4-FFF2-40B4-BE49-F238E27FC236}">
                <a16:creationId xmlns:a16="http://schemas.microsoft.com/office/drawing/2014/main" xmlns="" id="{B6AB6C70-5421-55A7-3A83-CEAC17092F9D}"/>
              </a:ext>
            </a:extLst>
          </p:cNvPr>
          <p:cNvSpPr txBox="1"/>
          <p:nvPr/>
        </p:nvSpPr>
        <p:spPr>
          <a:xfrm>
            <a:off x="467473" y="4204787"/>
            <a:ext cx="8219326" cy="400110"/>
          </a:xfrm>
          <a:prstGeom prst="rect">
            <a:avLst/>
          </a:prstGeom>
          <a:noFill/>
        </p:spPr>
        <p:txBody>
          <a:bodyPr wrap="square">
            <a:spAutoFit/>
          </a:bodyPr>
          <a:lstStyle/>
          <a:p>
            <a:r>
              <a:rPr lang="en-US" sz="1000" smtClean="0"/>
              <a:t>Remsha, “How Blockchain Technology Is Transforming The Cybersecurity</a:t>
            </a:r>
            <a:r>
              <a:rPr lang="en-US" sz="1000" smtClean="0"/>
              <a:t>”, </a:t>
            </a:r>
            <a:r>
              <a:rPr lang="en-US" sz="1000" smtClean="0"/>
              <a:t>MMC Global, 22 Mar 2022, </a:t>
            </a:r>
            <a:r>
              <a:rPr lang="en-US" sz="1000"/>
              <a:t>url </a:t>
            </a:r>
            <a:r>
              <a:rPr lang="en-US" sz="1000" smtClean="0">
                <a:solidFill>
                  <a:srgbClr val="0070C0"/>
                </a:solidFill>
              </a:rPr>
              <a:t>https://mmcgbl.com/how-blockchain-technology-is-transforming-the-cybersecurity/</a:t>
            </a:r>
            <a:r>
              <a:rPr lang="en-US" sz="1000" smtClean="0"/>
              <a:t> </a:t>
            </a:r>
            <a:r>
              <a:rPr lang="en-US" sz="1000"/>
              <a:t>[</a:t>
            </a:r>
            <a:r>
              <a:rPr lang="en-US" sz="1000" smtClean="0"/>
              <a:t>20230415].</a:t>
            </a:r>
            <a:endParaRPr lang="en-ID" sz="1000"/>
          </a:p>
        </p:txBody>
      </p:sp>
      <p:pic>
        <p:nvPicPr>
          <p:cNvPr id="40965" name="Picture 5"/>
          <p:cNvPicPr>
            <a:picLocks noChangeAspect="1" noChangeArrowheads="1"/>
          </p:cNvPicPr>
          <p:nvPr/>
        </p:nvPicPr>
        <p:blipFill>
          <a:blip r:embed="rId3"/>
          <a:srcRect/>
          <a:stretch>
            <a:fillRect/>
          </a:stretch>
        </p:blipFill>
        <p:spPr bwMode="auto">
          <a:xfrm>
            <a:off x="3730533" y="90603"/>
            <a:ext cx="5275932" cy="4038600"/>
          </a:xfrm>
          <a:prstGeom prst="rect">
            <a:avLst/>
          </a:prstGeom>
          <a:noFill/>
          <a:ln w="9525">
            <a:noFill/>
            <a:miter lim="800000"/>
            <a:headEnd/>
            <a:tailEnd/>
          </a:ln>
          <a:effectLst/>
        </p:spPr>
      </p:pic>
      <p:pic>
        <p:nvPicPr>
          <p:cNvPr id="40968" name="Picture 8"/>
          <p:cNvPicPr>
            <a:picLocks noChangeAspect="1" noChangeArrowheads="1"/>
          </p:cNvPicPr>
          <p:nvPr/>
        </p:nvPicPr>
        <p:blipFill>
          <a:blip r:embed="rId4"/>
          <a:srcRect/>
          <a:stretch>
            <a:fillRect/>
          </a:stretch>
        </p:blipFill>
        <p:spPr bwMode="auto">
          <a:xfrm>
            <a:off x="89208" y="90603"/>
            <a:ext cx="3909897"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Existing Distributed </a:t>
            </a:r>
            <a:r>
              <a:rPr lang="en-US" smtClean="0"/>
              <a:t>Ledger </a:t>
            </a:r>
            <a:r>
              <a:rPr lang="en-US" smtClean="0"/>
              <a:t>Technology</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21</a:t>
            </a:fld>
            <a:endParaRPr lang="en-US"/>
          </a:p>
        </p:txBody>
      </p:sp>
      <p:pic>
        <p:nvPicPr>
          <p:cNvPr id="41986" name="Picture 2"/>
          <p:cNvPicPr>
            <a:picLocks noChangeAspect="1" noChangeArrowheads="1"/>
          </p:cNvPicPr>
          <p:nvPr/>
        </p:nvPicPr>
        <p:blipFill>
          <a:blip r:embed="rId3"/>
          <a:srcRect/>
          <a:stretch>
            <a:fillRect/>
          </a:stretch>
        </p:blipFill>
        <p:spPr bwMode="auto">
          <a:xfrm>
            <a:off x="423863" y="884199"/>
            <a:ext cx="8296275" cy="3362325"/>
          </a:xfrm>
          <a:prstGeom prst="rect">
            <a:avLst/>
          </a:prstGeom>
          <a:noFill/>
          <a:ln w="9525">
            <a:noFill/>
            <a:miter lim="800000"/>
            <a:headEnd/>
            <a:tailEnd/>
          </a:ln>
          <a:effectLst/>
        </p:spPr>
      </p:pic>
      <p:sp>
        <p:nvSpPr>
          <p:cNvPr id="8" name="TextBox 7">
            <a:hlinkClick r:id="rId4"/>
            <a:extLst>
              <a:ext uri="{FF2B5EF4-FFF2-40B4-BE49-F238E27FC236}">
                <a16:creationId xmlns:a16="http://schemas.microsoft.com/office/drawing/2014/main" xmlns="" id="{B6AB6C70-5421-55A7-3A83-CEAC17092F9D}"/>
              </a:ext>
            </a:extLst>
          </p:cNvPr>
          <p:cNvSpPr txBox="1"/>
          <p:nvPr/>
        </p:nvSpPr>
        <p:spPr>
          <a:xfrm>
            <a:off x="467473" y="4204787"/>
            <a:ext cx="8219326" cy="553998"/>
          </a:xfrm>
          <a:prstGeom prst="rect">
            <a:avLst/>
          </a:prstGeom>
          <a:noFill/>
        </p:spPr>
        <p:txBody>
          <a:bodyPr wrap="square">
            <a:spAutoFit/>
          </a:bodyPr>
          <a:lstStyle/>
          <a:p>
            <a:r>
              <a:rPr lang="en-US" sz="1000" smtClean="0"/>
              <a:t>Antonio Lopez Vivar, Alberto Turégano Castedo, Ana Lucila Sandoval Orozco, Ana Lucila Sandoval Orozco, Luis Javier García Villalba, “An Analysis of Smart Contracts Security Threats Alongside Existing Solutions</a:t>
            </a:r>
            <a:r>
              <a:rPr lang="en-US" sz="1000" smtClean="0"/>
              <a:t>”, </a:t>
            </a:r>
            <a:r>
              <a:rPr lang="en-US" sz="1000" smtClean="0"/>
              <a:t>Entropy</a:t>
            </a:r>
            <a:r>
              <a:rPr lang="en-US" sz="1000" smtClean="0"/>
              <a:t>, vol 22, no 2, 203, Feb 2020, url </a:t>
            </a:r>
            <a:r>
              <a:rPr lang="en-US" sz="1000" smtClean="0">
                <a:solidFill>
                  <a:srgbClr val="0070C0"/>
                </a:solidFill>
              </a:rPr>
              <a:t>http://dx.doi.org/10.3390/e22020203</a:t>
            </a:r>
            <a:r>
              <a:rPr lang="en-US" sz="100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22</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Sekilas list Python</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di Python</a:t>
            </a:r>
            <a:endParaRPr lang="en-US"/>
          </a:p>
        </p:txBody>
      </p:sp>
      <p:sp>
        <p:nvSpPr>
          <p:cNvPr id="3" name="Content Placeholder 2"/>
          <p:cNvSpPr>
            <a:spLocks noGrp="1"/>
          </p:cNvSpPr>
          <p:nvPr>
            <p:ph idx="1"/>
          </p:nvPr>
        </p:nvSpPr>
        <p:spPr/>
        <p:txBody>
          <a:bodyPr/>
          <a:lstStyle/>
          <a:p>
            <a:r>
              <a:rPr lang="en-US" smtClean="0"/>
              <a:t>url </a:t>
            </a:r>
            <a:r>
              <a:rPr lang="en-US" smtClean="0">
                <a:solidFill>
                  <a:srgbClr val="0070C0"/>
                </a:solidFill>
              </a:rPr>
              <a:t>https</a:t>
            </a:r>
            <a:r>
              <a:rPr lang="en-US" smtClean="0">
                <a:solidFill>
                  <a:srgbClr val="0070C0"/>
                </a:solidFill>
              </a:rPr>
              <a:t>://</a:t>
            </a:r>
            <a:r>
              <a:rPr lang="en-US" smtClean="0">
                <a:solidFill>
                  <a:srgbClr val="0070C0"/>
                </a:solidFill>
              </a:rPr>
              <a:t>github.com/dudung/python/blob/main/src/stepin/intermediate/list/README.md</a:t>
            </a:r>
          </a:p>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23</a:t>
            </a:fld>
            <a:endParaRPr lang="en-US"/>
          </a:p>
        </p:txBody>
      </p:sp>
      <p:sp>
        <p:nvSpPr>
          <p:cNvPr id="11" name="Rectangle 10">
            <a:hlinkClick r:id="rId2"/>
          </p:cNvPr>
          <p:cNvSpPr/>
          <p:nvPr/>
        </p:nvSpPr>
        <p:spPr>
          <a:xfrm>
            <a:off x="838200" y="1581150"/>
            <a:ext cx="7620000" cy="762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24</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Linked list</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Linked list dengan Python</a:t>
            </a:r>
            <a:endParaRPr lang="en-US"/>
          </a:p>
        </p:txBody>
      </p:sp>
      <p:sp>
        <p:nvSpPr>
          <p:cNvPr id="3" name="Content Placeholder 2"/>
          <p:cNvSpPr>
            <a:spLocks noGrp="1"/>
          </p:cNvSpPr>
          <p:nvPr>
            <p:ph idx="1"/>
          </p:nvPr>
        </p:nvSpPr>
        <p:spPr/>
        <p:txBody>
          <a:bodyPr/>
          <a:lstStyle/>
          <a:p>
            <a:r>
              <a:rPr lang="en-US" smtClean="0"/>
              <a:t>url </a:t>
            </a:r>
            <a:r>
              <a:rPr lang="en-US" smtClean="0">
                <a:solidFill>
                  <a:srgbClr val="0070C0"/>
                </a:solidFill>
              </a:rPr>
              <a:t>https</a:t>
            </a:r>
            <a:r>
              <a:rPr lang="en-US" smtClean="0">
                <a:solidFill>
                  <a:srgbClr val="0070C0"/>
                </a:solidFill>
              </a:rPr>
              <a:t>://</a:t>
            </a:r>
            <a:r>
              <a:rPr lang="en-US" smtClean="0">
                <a:solidFill>
                  <a:srgbClr val="0070C0"/>
                </a:solidFill>
              </a:rPr>
              <a:t>github.com/dudung/python/blob/main/src/stepin/intermediate/linked_list/README.md</a:t>
            </a:r>
          </a:p>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25</a:t>
            </a:fld>
            <a:endParaRPr lang="en-US"/>
          </a:p>
        </p:txBody>
      </p:sp>
      <p:sp>
        <p:nvSpPr>
          <p:cNvPr id="7" name="Rectangle 6">
            <a:hlinkClick r:id="rId2"/>
          </p:cNvPr>
          <p:cNvSpPr/>
          <p:nvPr/>
        </p:nvSpPr>
        <p:spPr>
          <a:xfrm>
            <a:off x="838200" y="1581150"/>
            <a:ext cx="7620000" cy="762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26</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Diskusi dan latihan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Tugas sebelum kuliah</a:t>
            </a:r>
            <a:endParaRPr lang="en-US"/>
          </a:p>
        </p:txBody>
      </p:sp>
      <p:sp>
        <p:nvSpPr>
          <p:cNvPr id="8" name="Content Placeholder 7"/>
          <p:cNvSpPr>
            <a:spLocks noGrp="1"/>
          </p:cNvSpPr>
          <p:nvPr>
            <p:ph idx="1"/>
          </p:nvPr>
        </p:nvSpPr>
        <p:spPr/>
        <p:txBody>
          <a:bodyPr/>
          <a:lstStyle/>
          <a:p>
            <a:r>
              <a:rPr lang="en-US" smtClean="0"/>
              <a:t>Isi kehadiran di </a:t>
            </a:r>
            <a:r>
              <a:rPr lang="en-US" smtClean="0">
                <a:solidFill>
                  <a:srgbClr val="0070C0"/>
                </a:solidFill>
              </a:rPr>
              <a:t>SIX</a:t>
            </a:r>
            <a:r>
              <a:rPr lang="en-US" smtClean="0"/>
              <a:t>.</a:t>
            </a:r>
          </a:p>
          <a:p>
            <a:r>
              <a:rPr lang="en-US" smtClean="0"/>
              <a:t>Baca contoh-contoh di</a:t>
            </a:r>
            <a:br>
              <a:rPr lang="en-US" smtClean="0"/>
            </a:br>
            <a:r>
              <a:rPr lang="en-US" smtClean="0"/>
              <a:t>- </a:t>
            </a:r>
            <a:r>
              <a:rPr lang="en-US" smtClean="0">
                <a:solidFill>
                  <a:srgbClr val="0070C0"/>
                </a:solidFill>
              </a:rPr>
              <a:t>list</a:t>
            </a:r>
            <a:r>
              <a:rPr lang="en-US" smtClean="0"/>
              <a:t> (10),</a:t>
            </a:r>
            <a:br>
              <a:rPr lang="en-US" smtClean="0"/>
            </a:br>
            <a:r>
              <a:rPr lang="en-US" smtClean="0"/>
              <a:t>- </a:t>
            </a:r>
            <a:r>
              <a:rPr lang="en-US" smtClean="0">
                <a:solidFill>
                  <a:srgbClr val="0070C0"/>
                </a:solidFill>
              </a:rPr>
              <a:t>linkedlist</a:t>
            </a:r>
            <a:r>
              <a:rPr lang="en-US" smtClean="0"/>
              <a:t> (5).</a:t>
            </a:r>
          </a:p>
          <a:p>
            <a:r>
              <a:rPr lang="en-US" smtClean="0"/>
              <a:t>Ajukan satu pertanyaan terkait contoh-contoh di atas (satu poin untuk tugas).</a:t>
            </a:r>
          </a:p>
          <a:p>
            <a:r>
              <a:rPr lang="en-US" smtClean="0"/>
              <a:t>Informasi lebih jauh tersedia di </a:t>
            </a:r>
            <a:r>
              <a:rPr lang="en-US" smtClean="0">
                <a:solidFill>
                  <a:srgbClr val="0070C0"/>
                </a:solidFill>
              </a:rPr>
              <a:t>Issue 7</a:t>
            </a:r>
            <a:r>
              <a:rPr lang="en-US" smtClean="0"/>
              <a:t>.</a:t>
            </a:r>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27</a:t>
            </a:fld>
            <a:endParaRPr lang="en-US"/>
          </a:p>
        </p:txBody>
      </p:sp>
      <p:sp>
        <p:nvSpPr>
          <p:cNvPr id="9" name="Rectangle 8">
            <a:hlinkClick r:id="rId2"/>
          </p:cNvPr>
          <p:cNvSpPr/>
          <p:nvPr/>
        </p:nvSpPr>
        <p:spPr>
          <a:xfrm>
            <a:off x="1055649" y="2049501"/>
            <a:ext cx="392151"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3"/>
          </p:cNvPr>
          <p:cNvSpPr/>
          <p:nvPr/>
        </p:nvSpPr>
        <p:spPr>
          <a:xfrm>
            <a:off x="1055649" y="2419350"/>
            <a:ext cx="1077951"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4"/>
          </p:cNvPr>
          <p:cNvSpPr/>
          <p:nvPr/>
        </p:nvSpPr>
        <p:spPr>
          <a:xfrm>
            <a:off x="4746703" y="3660852"/>
            <a:ext cx="892098"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5"/>
          </p:cNvPr>
          <p:cNvSpPr/>
          <p:nvPr/>
        </p:nvSpPr>
        <p:spPr>
          <a:xfrm>
            <a:off x="2765502" y="1242897"/>
            <a:ext cx="434898"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Diskusi</a:t>
            </a:r>
          </a:p>
        </p:txBody>
      </p:sp>
      <p:sp>
        <p:nvSpPr>
          <p:cNvPr id="3" name="Content Placeholder 2"/>
          <p:cNvSpPr>
            <a:spLocks noGrp="1"/>
          </p:cNvSpPr>
          <p:nvPr>
            <p:ph idx="1"/>
          </p:nvPr>
        </p:nvSpPr>
        <p:spPr/>
        <p:txBody>
          <a:bodyPr/>
          <a:lstStyle/>
          <a:p>
            <a:r>
              <a:rPr lang="en-US"/>
              <a:t>Silakan bila ada pertanyaan.</a:t>
            </a:r>
          </a:p>
          <a:p>
            <a:r>
              <a:rPr lang="en-US"/>
              <a:t>Setelah kuliah pertanyaan dapat diajukan secara asinkron di</a:t>
            </a:r>
            <a:br>
              <a:rPr lang="en-US"/>
            </a:br>
            <a:r>
              <a:rPr lang="en-US"/>
              <a:t>url </a:t>
            </a:r>
            <a:r>
              <a:rPr lang="en-US">
                <a:solidFill>
                  <a:srgbClr val="0070C0"/>
                </a:solidFill>
              </a:rPr>
              <a:t>https://github.com/dudung/sk5003-02-2022-2/issues/7</a:t>
            </a:r>
          </a:p>
          <a:p>
            <a:endParaRPr lang="en-US"/>
          </a:p>
          <a:p>
            <a:endParaRPr lang="en-US"/>
          </a:p>
        </p:txBody>
      </p:sp>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28</a:t>
            </a:fld>
            <a:endParaRPr lang="en-US"/>
          </a:p>
        </p:txBody>
      </p:sp>
      <p:sp>
        <p:nvSpPr>
          <p:cNvPr id="7" name="Rectangle 6">
            <a:hlinkClick r:id="rId2"/>
          </p:cNvPr>
          <p:cNvSpPr/>
          <p:nvPr/>
        </p:nvSpPr>
        <p:spPr>
          <a:xfrm>
            <a:off x="1241502" y="2048624"/>
            <a:ext cx="69342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bwMode="auto">
          <a:noFill/>
          <a:ln>
            <a:miter lim="800000"/>
            <a:headEnd/>
            <a:tailEnd/>
          </a:ln>
        </p:spPr>
        <p:txBody>
          <a:bodyPr/>
          <a:lstStyle/>
          <a:p>
            <a:r>
              <a:rPr lang="en-US"/>
              <a:t>SK5003 Pemrograman dalam Sains</a:t>
            </a:r>
          </a:p>
        </p:txBody>
      </p:sp>
      <p:sp>
        <p:nvSpPr>
          <p:cNvPr id="43011" name="Footer Placeholder 4"/>
          <p:cNvSpPr>
            <a:spLocks noGrp="1"/>
          </p:cNvSpPr>
          <p:nvPr>
            <p:ph type="ftr" sz="quarter" idx="11"/>
          </p:nvPr>
        </p:nvSpPr>
        <p:spPr bwMode="auto">
          <a:noFill/>
          <a:ln>
            <a:miter lim="800000"/>
            <a:headEnd/>
            <a:tailEnd/>
          </a:ln>
        </p:spPr>
        <p:txBody>
          <a:bodyPr/>
          <a:lstStyle/>
          <a:p>
            <a:r>
              <a:rPr lang="en-US"/>
              <a:t>2023-04-15 | 40132 | +62</a:t>
            </a:r>
          </a:p>
        </p:txBody>
      </p:sp>
      <p:sp>
        <p:nvSpPr>
          <p:cNvPr id="5" name="Slide Number Placeholder 5"/>
          <p:cNvSpPr>
            <a:spLocks noGrp="1"/>
          </p:cNvSpPr>
          <p:nvPr>
            <p:ph type="sldNum" sz="quarter" idx="12"/>
          </p:nvPr>
        </p:nvSpPr>
        <p:spPr/>
        <p:txBody>
          <a:bodyPr/>
          <a:lstStyle/>
          <a:p>
            <a:pPr>
              <a:defRPr/>
            </a:pPr>
            <a:fld id="{DE470EBE-197A-4ED7-87F9-BAF4AD9A6869}" type="slidenum">
              <a:rPr lang="en-US"/>
              <a:pPr>
                <a:defRPr/>
              </a:pPr>
              <a:t>29</a:t>
            </a:fld>
            <a:endParaRPr lang="en-US"/>
          </a:p>
        </p:txBody>
      </p:sp>
      <p:sp>
        <p:nvSpPr>
          <p:cNvPr id="43013" name="Title 6"/>
          <p:cNvSpPr>
            <a:spLocks noGrp="1"/>
          </p:cNvSpPr>
          <p:nvPr>
            <p:ph type="title" idx="4294967295"/>
          </p:nvPr>
        </p:nvSpPr>
        <p:spPr>
          <a:xfrm>
            <a:off x="457200" y="2091929"/>
            <a:ext cx="8229600" cy="857250"/>
          </a:xfrm>
        </p:spPr>
        <p:txBody>
          <a:bodyPr/>
          <a:lstStyle/>
          <a:p>
            <a:pPr eaLnBrk="1" hangingPunct="1"/>
            <a:r>
              <a:rPr lang="en-US"/>
              <a:t>Terima kasih</a:t>
            </a:r>
          </a:p>
        </p:txBody>
      </p:sp>
      <p:sp>
        <p:nvSpPr>
          <p:cNvPr id="6" name="Rectangle 5">
            <a:hlinkClick r:id="rId2"/>
          </p:cNvPr>
          <p:cNvSpPr/>
          <p:nvPr/>
        </p:nvSpPr>
        <p:spPr>
          <a:xfrm>
            <a:off x="469075" y="4348100"/>
            <a:ext cx="8217726" cy="246221"/>
          </a:xfrm>
          <a:prstGeom prst="rect">
            <a:avLst/>
          </a:prstGeom>
        </p:spPr>
        <p:txBody>
          <a:bodyPr wrap="square">
            <a:spAutoFit/>
          </a:bodyPr>
          <a:lstStyle/>
          <a:p>
            <a:r>
              <a:rPr lang="en-US" sz="100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Kerangka</a:t>
            </a:r>
          </a:p>
        </p:txBody>
      </p:sp>
      <p:sp>
        <p:nvSpPr>
          <p:cNvPr id="9" name="Content Placeholder 8"/>
          <p:cNvSpPr>
            <a:spLocks noGrp="1"/>
          </p:cNvSpPr>
          <p:nvPr>
            <p:ph sz="half" idx="1"/>
          </p:nvPr>
        </p:nvSpPr>
        <p:spPr/>
        <p:txBody>
          <a:bodyPr/>
          <a:lstStyle/>
          <a:p>
            <a:pPr>
              <a:tabLst>
                <a:tab pos="3657600" algn="r"/>
              </a:tabLst>
            </a:pPr>
            <a:r>
              <a:rPr lang="en-US"/>
              <a:t>SAP dan referensi	4</a:t>
            </a:r>
          </a:p>
          <a:p>
            <a:pPr>
              <a:tabLst>
                <a:tab pos="3657600" algn="r"/>
              </a:tabLst>
            </a:pPr>
            <a:r>
              <a:rPr lang="en-US" smtClean="0"/>
              <a:t>Array &amp; </a:t>
            </a:r>
            <a:r>
              <a:rPr lang="en-US" smtClean="0"/>
              <a:t>linked </a:t>
            </a:r>
            <a:r>
              <a:rPr lang="en-US" smtClean="0"/>
              <a:t>list	10</a:t>
            </a:r>
          </a:p>
          <a:p>
            <a:pPr>
              <a:tabLst>
                <a:tab pos="3657600" algn="r"/>
              </a:tabLst>
            </a:pPr>
            <a:r>
              <a:rPr lang="en-US" smtClean="0"/>
              <a:t>Linked list &amp; blockchain	15</a:t>
            </a:r>
          </a:p>
          <a:p>
            <a:pPr>
              <a:tabLst>
                <a:tab pos="3657600" algn="r"/>
              </a:tabLst>
            </a:pPr>
            <a:r>
              <a:rPr lang="en-US" smtClean="0"/>
              <a:t>Sekilas list Python	22</a:t>
            </a:r>
          </a:p>
          <a:p>
            <a:pPr>
              <a:tabLst>
                <a:tab pos="3657600" algn="r"/>
              </a:tabLst>
            </a:pPr>
            <a:r>
              <a:rPr lang="en-US" smtClean="0"/>
              <a:t>Linked list	24</a:t>
            </a:r>
          </a:p>
          <a:p>
            <a:pPr>
              <a:tabLst>
                <a:tab pos="3657600" algn="r"/>
              </a:tabLst>
            </a:pPr>
            <a:r>
              <a:rPr lang="en-US" smtClean="0"/>
              <a:t>Diskusi dan latihan	26</a:t>
            </a:r>
            <a:endParaRPr lang="en-US"/>
          </a:p>
          <a:p>
            <a:pPr>
              <a:tabLst>
                <a:tab pos="3657600" algn="r"/>
              </a:tabLst>
            </a:pPr>
            <a:endParaRPr lang="en-US"/>
          </a:p>
        </p:txBody>
      </p:sp>
      <p:sp>
        <p:nvSpPr>
          <p:cNvPr id="10" name="Content Placeholder 9"/>
          <p:cNvSpPr>
            <a:spLocks noGrp="1"/>
          </p:cNvSpPr>
          <p:nvPr>
            <p:ph sz="half" idx="2"/>
          </p:nvPr>
        </p:nvSpPr>
        <p:spPr/>
        <p:txBody>
          <a:bodyPr/>
          <a:lstStyle/>
          <a:p>
            <a:pPr>
              <a:tabLst>
                <a:tab pos="3657600" algn="r"/>
              </a:tabLst>
            </a:pPr>
            <a:endParaRPr lang="en-US"/>
          </a:p>
        </p:txBody>
      </p:sp>
      <p:sp>
        <p:nvSpPr>
          <p:cNvPr id="5" name="Date Placeholder 4"/>
          <p:cNvSpPr>
            <a:spLocks noGrp="1"/>
          </p:cNvSpPr>
          <p:nvPr>
            <p:ph type="dt" sz="half" idx="10"/>
          </p:nvPr>
        </p:nvSpPr>
        <p:spPr/>
        <p:txBody>
          <a:bodyPr/>
          <a:lstStyle/>
          <a:p>
            <a:pPr>
              <a:defRPr/>
            </a:pPr>
            <a:r>
              <a:rPr lang="en-US"/>
              <a:t>SK5003 Pemrograman dalam Sains</a:t>
            </a:r>
          </a:p>
        </p:txBody>
      </p:sp>
      <p:sp>
        <p:nvSpPr>
          <p:cNvPr id="6" name="Footer Placeholder 5"/>
          <p:cNvSpPr>
            <a:spLocks noGrp="1"/>
          </p:cNvSpPr>
          <p:nvPr>
            <p:ph type="ftr" sz="quarter" idx="11"/>
          </p:nvPr>
        </p:nvSpPr>
        <p:spPr/>
        <p:txBody>
          <a:bodyPr/>
          <a:lstStyle/>
          <a:p>
            <a:pPr>
              <a:defRPr/>
            </a:pPr>
            <a:r>
              <a:rPr lang="en-US"/>
              <a:t>2023-04-15 | 40132 | +62</a:t>
            </a:r>
          </a:p>
        </p:txBody>
      </p:sp>
      <p:sp>
        <p:nvSpPr>
          <p:cNvPr id="7" name="Slide Number Placeholder 6"/>
          <p:cNvSpPr>
            <a:spLocks noGrp="1"/>
          </p:cNvSpPr>
          <p:nvPr>
            <p:ph type="sldNum" sz="quarter" idx="12"/>
          </p:nvPr>
        </p:nvSpPr>
        <p:spPr/>
        <p:txBody>
          <a:bodyPr/>
          <a:lstStyle/>
          <a:p>
            <a:pPr>
              <a:defRPr/>
            </a:pPr>
            <a:fld id="{2C282B95-DEC4-4DAB-B860-318CD0CDE358}"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SAP dan referensi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Minggu 6</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777739743"/>
              </p:ext>
            </p:extLst>
          </p:nvPr>
        </p:nvGraphicFramePr>
        <p:xfrm>
          <a:off x="457200" y="1200150"/>
          <a:ext cx="8229600" cy="15595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21336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gridCol w="2971800">
                  <a:extLst>
                    <a:ext uri="{9D8B030D-6E8A-4147-A177-3AD203B41FA5}">
                      <a16:colId xmlns:a16="http://schemas.microsoft.com/office/drawing/2014/main" xmlns="" val="20003"/>
                    </a:ext>
                  </a:extLst>
                </a:gridCol>
              </a:tblGrid>
              <a:tr h="370840">
                <a:tc>
                  <a:txBody>
                    <a:bodyPr/>
                    <a:lstStyle/>
                    <a:p>
                      <a:r>
                        <a:rPr lang="en-US"/>
                        <a:t>Minggu</a:t>
                      </a:r>
                    </a:p>
                  </a:txBody>
                  <a:tcPr/>
                </a:tc>
                <a:tc>
                  <a:txBody>
                    <a:bodyPr/>
                    <a:lstStyle/>
                    <a:p>
                      <a:r>
                        <a:rPr lang="en-US"/>
                        <a:t>Topik</a:t>
                      </a:r>
                    </a:p>
                  </a:txBody>
                  <a:tcPr/>
                </a:tc>
                <a:tc>
                  <a:txBody>
                    <a:bodyPr/>
                    <a:lstStyle/>
                    <a:p>
                      <a:r>
                        <a:rPr lang="en-US"/>
                        <a:t>Subtopik</a:t>
                      </a:r>
                    </a:p>
                  </a:txBody>
                  <a:tcPr/>
                </a:tc>
                <a:tc>
                  <a:txBody>
                    <a:bodyPr/>
                    <a:lstStyle/>
                    <a:p>
                      <a:r>
                        <a:rPr lang="en-US"/>
                        <a:t>Capaian Belajar</a:t>
                      </a:r>
                    </a:p>
                  </a:txBody>
                  <a:tcPr/>
                </a:tc>
                <a:extLst>
                  <a:ext uri="{0D108BD9-81ED-4DB2-BD59-A6C34878D82A}">
                    <a16:rowId xmlns:a16="http://schemas.microsoft.com/office/drawing/2014/main" xmlns="" val="10000"/>
                  </a:ext>
                </a:extLst>
              </a:tr>
              <a:tr h="370840">
                <a:tc>
                  <a:txBody>
                    <a:bodyPr/>
                    <a:lstStyle/>
                    <a:p>
                      <a:r>
                        <a:rPr lang="en-US"/>
                        <a:t>6</a:t>
                      </a:r>
                    </a:p>
                  </a:txBody>
                  <a:tcPr/>
                </a:tc>
                <a:tc>
                  <a:txBody>
                    <a:bodyPr/>
                    <a:lstStyle/>
                    <a:p>
                      <a:r>
                        <a:rPr lang="en-US" sz="1800" b="0" i="0" kern="1200">
                          <a:solidFill>
                            <a:schemeClr val="dk1"/>
                          </a:solidFill>
                          <a:latin typeface="+mn-lt"/>
                          <a:ea typeface="+mn-ea"/>
                          <a:cs typeface="+mn-cs"/>
                        </a:rPr>
                        <a:t>Struktur data, orientasi objek, rekursi dalam Python</a:t>
                      </a:r>
                      <a:endParaRPr lang="en-US"/>
                    </a:p>
                  </a:txBody>
                  <a:tcPr/>
                </a:tc>
                <a:tc>
                  <a:txBody>
                    <a:bodyPr/>
                    <a:lstStyle/>
                    <a:p>
                      <a:r>
                        <a:rPr lang="en-US"/>
                        <a:t>List yang terhubung (linked list)</a:t>
                      </a:r>
                    </a:p>
                  </a:txBody>
                  <a:tcPr/>
                </a:tc>
                <a:tc>
                  <a:txBody>
                    <a:bodyPr/>
                    <a:lstStyle/>
                    <a:p>
                      <a:r>
                        <a:rPr lang="en-US"/>
                        <a:t>Kemampuan untuk memahami dan menguasai list yang terhubung (linked list) dalam Python</a:t>
                      </a:r>
                    </a:p>
                  </a:txBody>
                  <a:tcPr/>
                </a:tc>
                <a:extLst>
                  <a:ext uri="{0D108BD9-81ED-4DB2-BD59-A6C34878D82A}">
                    <a16:rowId xmlns:a16="http://schemas.microsoft.com/office/drawing/2014/main" xmlns="" val="10001"/>
                  </a:ext>
                </a:extLst>
              </a:tr>
            </a:tbl>
          </a:graphicData>
        </a:graphic>
      </p:graphicFrame>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Referensi utama</a:t>
            </a:r>
          </a:p>
        </p:txBody>
      </p:sp>
      <p:sp>
        <p:nvSpPr>
          <p:cNvPr id="8" name="Content Placeholder 7"/>
          <p:cNvSpPr>
            <a:spLocks noGrp="1"/>
          </p:cNvSpPr>
          <p:nvPr>
            <p:ph idx="1"/>
          </p:nvPr>
        </p:nvSpPr>
        <p:spPr/>
        <p:txBody>
          <a:bodyPr/>
          <a:lstStyle/>
          <a:p>
            <a:r>
              <a:rPr lang="en-US"/>
              <a:t>Jose M. Garrido, "Introduction to Computational Models with Python", Routledge, 1st edition, 2020,</a:t>
            </a:r>
          </a:p>
          <a:p>
            <a:pPr>
              <a:buNone/>
            </a:pPr>
            <a:r>
              <a:rPr lang="en-US"/>
              <a:t>	url </a:t>
            </a:r>
            <a:r>
              <a:rPr lang="en-US">
                <a:solidFill>
                  <a:srgbClr val="0070C0"/>
                </a:solidFill>
              </a:rPr>
              <a:t>https://isbnsearch.org/isbn/9780367575533</a:t>
            </a:r>
            <a:r>
              <a:rPr lang="en-US"/>
              <a:t>.</a:t>
            </a:r>
          </a:p>
          <a:p>
            <a:pPr>
              <a:buNone/>
            </a:pPr>
            <a:endParaRPr lang="en-US"/>
          </a:p>
          <a:p>
            <a:endParaRPr lang="en-US"/>
          </a:p>
        </p:txBody>
      </p:sp>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6</a:t>
            </a:fld>
            <a:endParaRPr lang="en-US"/>
          </a:p>
        </p:txBody>
      </p:sp>
      <p:sp>
        <p:nvSpPr>
          <p:cNvPr id="9" name="Rectangle 8">
            <a:hlinkClick r:id="rId2"/>
          </p:cNvPr>
          <p:cNvSpPr/>
          <p:nvPr/>
        </p:nvSpPr>
        <p:spPr>
          <a:xfrm>
            <a:off x="1233268" y="2038350"/>
            <a:ext cx="5562600" cy="3810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R1</a:t>
            </a:r>
          </a:p>
        </p:txBody>
      </p:sp>
      <p:sp>
        <p:nvSpPr>
          <p:cNvPr id="3" name="Content Placeholder 2"/>
          <p:cNvSpPr>
            <a:spLocks noGrp="1"/>
          </p:cNvSpPr>
          <p:nvPr>
            <p:ph sz="half" idx="1"/>
          </p:nvPr>
        </p:nvSpPr>
        <p:spPr/>
        <p:txBody>
          <a:bodyPr/>
          <a:lstStyle/>
          <a:p>
            <a:pPr algn="ctr">
              <a:buNone/>
            </a:pPr>
            <a:r>
              <a:rPr lang="en-US"/>
              <a:t>C10</a:t>
            </a:r>
          </a:p>
          <a:p>
            <a:r>
              <a:rPr lang="en-US"/>
              <a:t>Nodes</a:t>
            </a:r>
          </a:p>
          <a:p>
            <a:r>
              <a:rPr lang="en-US"/>
              <a:t>Class for linked lists</a:t>
            </a:r>
          </a:p>
          <a:p>
            <a:r>
              <a:rPr lang="en-US"/>
              <a:t>Create a linked list</a:t>
            </a:r>
          </a:p>
          <a:p>
            <a:r>
              <a:rPr lang="en-US"/>
              <a:t>Manipulate a linked list</a:t>
            </a:r>
          </a:p>
          <a:p>
            <a:r>
              <a:rPr lang="en-US"/>
              <a:t>Linked lists with two ends</a:t>
            </a:r>
          </a:p>
          <a:p>
            <a:r>
              <a:rPr lang="en-US"/>
              <a:t>Double-linked lists</a:t>
            </a:r>
          </a:p>
        </p:txBody>
      </p:sp>
      <p:sp>
        <p:nvSpPr>
          <p:cNvPr id="8" name="Content Placeholder 7"/>
          <p:cNvSpPr>
            <a:spLocks noGrp="1"/>
          </p:cNvSpPr>
          <p:nvPr>
            <p:ph sz="half" idx="2"/>
          </p:nvPr>
        </p:nvSpPr>
        <p:spPr/>
        <p:txBody>
          <a:bodyPr/>
          <a:lstStyle/>
          <a:p>
            <a:pPr algn="ctr">
              <a:buNone/>
            </a:pPr>
            <a:endParaRPr lang="en-US"/>
          </a:p>
          <a:p>
            <a:r>
              <a:rPr lang="en-US"/>
              <a:t>Stacks and queues data stractures</a:t>
            </a:r>
          </a:p>
          <a:p>
            <a:endParaRPr lang="en-US"/>
          </a:p>
        </p:txBody>
      </p:sp>
      <p:sp>
        <p:nvSpPr>
          <p:cNvPr id="4" name="Date Placeholder 3"/>
          <p:cNvSpPr>
            <a:spLocks noGrp="1"/>
          </p:cNvSpPr>
          <p:nvPr>
            <p:ph type="dt" sz="half" idx="10"/>
          </p:nvPr>
        </p:nvSpPr>
        <p:spPr/>
        <p:txBody>
          <a:bodyPr/>
          <a:lstStyle/>
          <a:p>
            <a:pPr>
              <a:defRPr/>
            </a:pPr>
            <a:r>
              <a:rPr lang="en-US"/>
              <a:t>SK5003 Pemrograman dalam Sains</a:t>
            </a:r>
          </a:p>
        </p:txBody>
      </p:sp>
      <p:sp>
        <p:nvSpPr>
          <p:cNvPr id="5" name="Footer Placeholder 4"/>
          <p:cNvSpPr>
            <a:spLocks noGrp="1"/>
          </p:cNvSpPr>
          <p:nvPr>
            <p:ph type="ftr" sz="quarter" idx="11"/>
          </p:nvPr>
        </p:nvSpPr>
        <p:spPr/>
        <p:txBody>
          <a:bodyPr/>
          <a:lstStyle/>
          <a:p>
            <a:pPr>
              <a:defRPr/>
            </a:pPr>
            <a:r>
              <a:rPr lang="en-US"/>
              <a:t>2023-04-15 | 40132 | +62</a:t>
            </a:r>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3AB9973-2135-350D-FD6D-814CA3EF8121}"/>
              </a:ext>
            </a:extLst>
          </p:cNvPr>
          <p:cNvSpPr>
            <a:spLocks noGrp="1"/>
          </p:cNvSpPr>
          <p:nvPr>
            <p:ph type="title"/>
          </p:nvPr>
        </p:nvSpPr>
        <p:spPr/>
        <p:txBody>
          <a:bodyPr/>
          <a:lstStyle/>
          <a:p>
            <a:r>
              <a:rPr lang="en-US"/>
              <a:t>Refs from internet</a:t>
            </a:r>
            <a:endParaRPr lang="en-ID"/>
          </a:p>
        </p:txBody>
      </p:sp>
      <p:sp>
        <p:nvSpPr>
          <p:cNvPr id="6" name="Content Placeholder 5">
            <a:extLst>
              <a:ext uri="{FF2B5EF4-FFF2-40B4-BE49-F238E27FC236}">
                <a16:creationId xmlns:a16="http://schemas.microsoft.com/office/drawing/2014/main" xmlns="" id="{231F8473-F631-A112-4A13-556634452887}"/>
              </a:ext>
            </a:extLst>
          </p:cNvPr>
          <p:cNvSpPr>
            <a:spLocks noGrp="1"/>
          </p:cNvSpPr>
          <p:nvPr>
            <p:ph idx="1"/>
          </p:nvPr>
        </p:nvSpPr>
        <p:spPr/>
        <p:txBody>
          <a:bodyPr/>
          <a:lstStyle/>
          <a:p>
            <a:r>
              <a:rPr lang="en-US"/>
              <a:t>url </a:t>
            </a:r>
            <a:r>
              <a:rPr lang="en-US">
                <a:solidFill>
                  <a:srgbClr val="0070C0"/>
                </a:solidFill>
              </a:rPr>
              <a:t>https://www.geeksforgeeks.org/linked-list-vs-array/</a:t>
            </a:r>
            <a:r>
              <a:rPr lang="en-US"/>
              <a:t> [20230414]</a:t>
            </a:r>
          </a:p>
          <a:p>
            <a:r>
              <a:rPr lang="en-US"/>
              <a:t>url </a:t>
            </a:r>
            <a:r>
              <a:rPr lang="en-US">
                <a:solidFill>
                  <a:srgbClr val="0070C0"/>
                </a:solidFill>
              </a:rPr>
              <a:t>https://builtin.com/data-science/python-linked-list</a:t>
            </a:r>
            <a:r>
              <a:rPr lang="en-US"/>
              <a:t>  [20230414]</a:t>
            </a:r>
          </a:p>
          <a:p>
            <a:r>
              <a:rPr lang="en-ID"/>
              <a:t>url </a:t>
            </a:r>
            <a:r>
              <a:rPr lang="en-ID">
                <a:solidFill>
                  <a:srgbClr val="0070C0"/>
                </a:solidFill>
              </a:rPr>
              <a:t>https://machinelearningmastery.com/setup-python-environment-machine-learning-deep-learning-anaconda/</a:t>
            </a:r>
            <a:r>
              <a:rPr lang="en-ID"/>
              <a:t> [20230414]</a:t>
            </a:r>
          </a:p>
        </p:txBody>
      </p:sp>
      <p:sp>
        <p:nvSpPr>
          <p:cNvPr id="2" name="Date Placeholder 1">
            <a:extLst>
              <a:ext uri="{FF2B5EF4-FFF2-40B4-BE49-F238E27FC236}">
                <a16:creationId xmlns:a16="http://schemas.microsoft.com/office/drawing/2014/main" xmlns="" id="{CC9DD3D3-4D74-7AB3-2A90-526243390944}"/>
              </a:ext>
            </a:extLst>
          </p:cNvPr>
          <p:cNvSpPr>
            <a:spLocks noGrp="1"/>
          </p:cNvSpPr>
          <p:nvPr>
            <p:ph type="dt" sz="half" idx="10"/>
          </p:nvPr>
        </p:nvSpPr>
        <p:spPr/>
        <p:txBody>
          <a:bodyPr/>
          <a:lstStyle/>
          <a:p>
            <a:pPr>
              <a:defRPr/>
            </a:pPr>
            <a:r>
              <a:rPr lang="en-US"/>
              <a:t>SK5003 Pemrograman dalam Sains</a:t>
            </a:r>
          </a:p>
        </p:txBody>
      </p:sp>
      <p:sp>
        <p:nvSpPr>
          <p:cNvPr id="3" name="Footer Placeholder 2">
            <a:extLst>
              <a:ext uri="{FF2B5EF4-FFF2-40B4-BE49-F238E27FC236}">
                <a16:creationId xmlns:a16="http://schemas.microsoft.com/office/drawing/2014/main" xmlns="" id="{109A06AF-13F2-F95C-09CA-A5785F9A5DE1}"/>
              </a:ext>
            </a:extLst>
          </p:cNvPr>
          <p:cNvSpPr>
            <a:spLocks noGrp="1"/>
          </p:cNvSpPr>
          <p:nvPr>
            <p:ph type="ftr" sz="quarter" idx="11"/>
          </p:nvPr>
        </p:nvSpPr>
        <p:spPr/>
        <p:txBody>
          <a:bodyPr/>
          <a:lstStyle/>
          <a:p>
            <a:pPr>
              <a:defRPr/>
            </a:pPr>
            <a:r>
              <a:rPr lang="en-US"/>
              <a:t>2023-04-15 | 40132 | +62</a:t>
            </a:r>
          </a:p>
        </p:txBody>
      </p:sp>
      <p:sp>
        <p:nvSpPr>
          <p:cNvPr id="4" name="Slide Number Placeholder 3">
            <a:extLst>
              <a:ext uri="{FF2B5EF4-FFF2-40B4-BE49-F238E27FC236}">
                <a16:creationId xmlns:a16="http://schemas.microsoft.com/office/drawing/2014/main" xmlns="" id="{1E8BF6EB-CB5F-3B08-72A8-7579B8BAFBD9}"/>
              </a:ext>
            </a:extLst>
          </p:cNvPr>
          <p:cNvSpPr>
            <a:spLocks noGrp="1"/>
          </p:cNvSpPr>
          <p:nvPr>
            <p:ph type="sldNum" sz="quarter" idx="12"/>
          </p:nvPr>
        </p:nvSpPr>
        <p:spPr/>
        <p:txBody>
          <a:bodyPr/>
          <a:lstStyle/>
          <a:p>
            <a:pPr>
              <a:defRPr/>
            </a:pPr>
            <a:fld id="{3100713E-C24A-4DA9-9E2B-69657B8B78F5}" type="slidenum">
              <a:rPr lang="en-US" smtClean="0"/>
              <a:pPr>
                <a:defRPr/>
              </a:pPr>
              <a:t>8</a:t>
            </a:fld>
            <a:endParaRPr lang="en-US"/>
          </a:p>
        </p:txBody>
      </p:sp>
    </p:spTree>
    <p:extLst>
      <p:ext uri="{BB962C8B-B14F-4D97-AF65-F5344CB8AC3E}">
        <p14:creationId xmlns:p14="http://schemas.microsoft.com/office/powerpoint/2010/main" xmlns="" val="1980883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Refs </a:t>
            </a:r>
            <a:r>
              <a:rPr lang="en-US" smtClean="0"/>
              <a:t>from </a:t>
            </a:r>
            <a:r>
              <a:rPr lang="en-US" smtClean="0"/>
              <a:t>internet (cont.)</a:t>
            </a:r>
            <a:endParaRPr lang="en-US"/>
          </a:p>
        </p:txBody>
      </p:sp>
      <p:sp>
        <p:nvSpPr>
          <p:cNvPr id="3" name="Content Placeholder 2"/>
          <p:cNvSpPr>
            <a:spLocks noGrp="1"/>
          </p:cNvSpPr>
          <p:nvPr>
            <p:ph idx="1"/>
          </p:nvPr>
        </p:nvSpPr>
        <p:spPr/>
        <p:txBody>
          <a:bodyPr/>
          <a:lstStyle/>
          <a:p>
            <a:r>
              <a:rPr lang="en-US" smtClean="0"/>
              <a:t>url </a:t>
            </a:r>
            <a:r>
              <a:rPr lang="en-US" smtClean="0">
                <a:solidFill>
                  <a:srgbClr val="0070C0"/>
                </a:solidFill>
              </a:rPr>
              <a:t>https</a:t>
            </a:r>
            <a:r>
              <a:rPr lang="en-US" smtClean="0">
                <a:solidFill>
                  <a:srgbClr val="0070C0"/>
                </a:solidFill>
              </a:rPr>
              <a:t>://</a:t>
            </a:r>
            <a:r>
              <a:rPr lang="en-US" smtClean="0">
                <a:solidFill>
                  <a:srgbClr val="0070C0"/>
                </a:solidFill>
              </a:rPr>
              <a:t>www.educative.io/answers/how-to-create-a-linked-list-in-python</a:t>
            </a:r>
            <a:r>
              <a:rPr lang="en-US" smtClean="0"/>
              <a:t> [20230415]</a:t>
            </a:r>
          </a:p>
          <a:p>
            <a:r>
              <a:rPr lang="en-US" smtClean="0"/>
              <a:t>url </a:t>
            </a:r>
            <a:r>
              <a:rPr lang="en-US" smtClean="0">
                <a:solidFill>
                  <a:srgbClr val="0070C0"/>
                </a:solidFill>
              </a:rPr>
              <a:t>https://</a:t>
            </a:r>
            <a:r>
              <a:rPr lang="en-US" smtClean="0">
                <a:solidFill>
                  <a:srgbClr val="0070C0"/>
                </a:solidFill>
              </a:rPr>
              <a:t>stackabuse.com/python-linked-lists</a:t>
            </a:r>
            <a:r>
              <a:rPr lang="en-US" smtClean="0">
                <a:solidFill>
                  <a:srgbClr val="0070C0"/>
                </a:solidFill>
              </a:rPr>
              <a:t>/</a:t>
            </a:r>
            <a:r>
              <a:rPr lang="en-US" smtClean="0"/>
              <a:t> [20230415]</a:t>
            </a:r>
          </a:p>
          <a:p>
            <a:endParaRPr lang="en-US" smtClean="0"/>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2023-04-15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7351</TotalTime>
  <Words>1286</Words>
  <Application>Microsoft Office PowerPoint</Application>
  <PresentationFormat>On-screen Show (16:9)</PresentationFormat>
  <Paragraphs>228</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Sekilas linked list &amp; Python      .  https://github.com/dudung/sk5003-02-2022-2</vt:lpstr>
      <vt:lpstr>Silakan berdiskusi untuk kuliah hari ini di https://github.com/dudung/sk5003-02-2022-2/issues/7</vt:lpstr>
      <vt:lpstr>Kerangka</vt:lpstr>
      <vt:lpstr>Slide 4</vt:lpstr>
      <vt:lpstr>Minggu 6</vt:lpstr>
      <vt:lpstr>Referensi utama</vt:lpstr>
      <vt:lpstr>R1</vt:lpstr>
      <vt:lpstr>Refs from internet</vt:lpstr>
      <vt:lpstr>Refs from internet (cont.)</vt:lpstr>
      <vt:lpstr>Slide 10</vt:lpstr>
      <vt:lpstr>Array</vt:lpstr>
      <vt:lpstr>Linked-list</vt:lpstr>
      <vt:lpstr>Array and linked list comparison</vt:lpstr>
      <vt:lpstr>Array and linked list (cont.)</vt:lpstr>
      <vt:lpstr>Slide 15</vt:lpstr>
      <vt:lpstr>Blockchain</vt:lpstr>
      <vt:lpstr>Linked list and blockchain comparison</vt:lpstr>
      <vt:lpstr>Linked list and blockchain (cont.)</vt:lpstr>
      <vt:lpstr>Slide 19</vt:lpstr>
      <vt:lpstr>Slide 20</vt:lpstr>
      <vt:lpstr>Existing Distributed Ledger Technology</vt:lpstr>
      <vt:lpstr>Slide 22</vt:lpstr>
      <vt:lpstr>List di Python</vt:lpstr>
      <vt:lpstr>Slide 24</vt:lpstr>
      <vt:lpstr>Linked list dengan Python</vt:lpstr>
      <vt:lpstr>Slide 26</vt:lpstr>
      <vt:lpstr>Tugas sebelum kuliah</vt:lpstr>
      <vt:lpstr>Diskusi</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Fisika | Teknologi Informasi dan Komunikasi</dc:title>
  <dc:creator>Sparisoma Viridi</dc:creator>
  <cp:lastModifiedBy>Sparisoma Viridi</cp:lastModifiedBy>
  <cp:revision>1190</cp:revision>
  <dcterms:created xsi:type="dcterms:W3CDTF">2012-12-06T09:55:31Z</dcterms:created>
  <dcterms:modified xsi:type="dcterms:W3CDTF">2023-04-15T06:55:06Z</dcterms:modified>
</cp:coreProperties>
</file>