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59" r:id="rId3"/>
    <p:sldId id="645" r:id="rId4"/>
    <p:sldId id="644" r:id="rId5"/>
    <p:sldId id="679" r:id="rId6"/>
    <p:sldId id="647" r:id="rId7"/>
    <p:sldId id="684" r:id="rId8"/>
    <p:sldId id="683" r:id="rId9"/>
    <p:sldId id="689" r:id="rId10"/>
    <p:sldId id="692" r:id="rId11"/>
    <p:sldId id="693" r:id="rId12"/>
    <p:sldId id="690" r:id="rId13"/>
    <p:sldId id="694" r:id="rId14"/>
    <p:sldId id="691" r:id="rId15"/>
    <p:sldId id="688" r:id="rId16"/>
    <p:sldId id="687" r:id="rId17"/>
    <p:sldId id="685" r:id="rId18"/>
    <p:sldId id="686" r:id="rId19"/>
    <p:sldId id="681" r:id="rId20"/>
    <p:sldId id="682" r:id="rId21"/>
    <p:sldId id="680" r:id="rId22"/>
    <p:sldId id="487" r:id="rId23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2023-04-01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2023-04-01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Problem domain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Python: Import, Function, Class</a:t>
            </a:r>
            <a:br>
              <a:rPr lang="en-US" sz="4800" smtClean="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endParaRPr lang="pt-BR" sz="300" baseline="30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20230401-v2| </a:t>
            </a:r>
            <a:r>
              <a:rPr lang="en-US" sz="1100" smtClean="0">
                <a:solidFill>
                  <a:schemeClr val="bg1"/>
                </a:solidFill>
              </a:rPr>
              <a:t>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43845" y="4162424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RWE has a lot of characteristics.</a:t>
            </a:r>
          </a:p>
          <a:p>
            <a:r>
              <a:rPr lang="en-US" smtClean="0"/>
              <a:t>A process called abstraction is used to modeled RWE in problem domain.</a:t>
            </a:r>
          </a:p>
          <a:p>
            <a:r>
              <a:rPr lang="en-US" smtClean="0"/>
              <a:t>The process also involves elimination of unessential characteristics, or parameters that are considered not important (include only relevant aspects of real-word system).</a:t>
            </a:r>
          </a:p>
          <a:p>
            <a:r>
              <a:rPr lang="en-US" smtClean="0"/>
              <a:t> Several levels of detail are required to define completely objects and collections of objects in a model.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Object-oriented modeling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It consists of</a:t>
            </a:r>
          </a:p>
          <a:p>
            <a:r>
              <a:rPr lang="en-US" smtClean="0"/>
              <a:t>i</a:t>
            </a:r>
            <a:r>
              <a:rPr lang="en-US" smtClean="0"/>
              <a:t>dentifying the relevant objects for the model,</a:t>
            </a:r>
            <a:endParaRPr lang="en-US" smtClean="0"/>
          </a:p>
          <a:p>
            <a:r>
              <a:rPr lang="en-US" smtClean="0"/>
              <a:t>describing these objects using abstraction,</a:t>
            </a:r>
          </a:p>
          <a:p>
            <a:r>
              <a:rPr lang="en-US" smtClean="0"/>
              <a:t>defining collection of similar objects.</a:t>
            </a:r>
          </a:p>
          <a:p>
            <a:endParaRPr lang="en-US" smtClean="0"/>
          </a:p>
          <a:p>
            <a:pPr marL="0" indent="0">
              <a:buNone/>
            </a:pPr>
            <a:r>
              <a:rPr lang="en-US" sz="2000" smtClean="0"/>
              <a:t>Objects with similar characteristics are grouped into collections, and these are modeled as classes, where UML (Unified Modeling Language) is a standard notation to describe object and classes in a problem domain.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class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</a:t>
            </a:r>
            <a:r>
              <a:rPr lang="en-US" smtClean="0">
                <a:solidFill>
                  <a:srgbClr val="00B050"/>
                </a:solidFill>
              </a:rPr>
              <a:t>similar objects</a:t>
            </a:r>
            <a:r>
              <a:rPr lang="en-US" smtClean="0"/>
              <a:t> are group into a collection of objects.</a:t>
            </a:r>
          </a:p>
          <a:p>
            <a:r>
              <a:rPr lang="en-US" smtClean="0"/>
              <a:t>The collection of objects have </a:t>
            </a:r>
            <a:r>
              <a:rPr lang="en-US" smtClean="0">
                <a:solidFill>
                  <a:srgbClr val="00B050"/>
                </a:solidFill>
              </a:rPr>
              <a:t>same structure and behavior</a:t>
            </a:r>
            <a:r>
              <a:rPr lang="en-US" smtClean="0"/>
              <a:t>.</a:t>
            </a:r>
            <a:endParaRPr lang="en-US" smtClean="0"/>
          </a:p>
          <a:p>
            <a:r>
              <a:rPr lang="en-US" smtClean="0"/>
              <a:t>A class is an </a:t>
            </a:r>
            <a:r>
              <a:rPr lang="en-US" smtClean="0">
                <a:solidFill>
                  <a:srgbClr val="00B050"/>
                </a:solidFill>
              </a:rPr>
              <a:t>abstract description</a:t>
            </a:r>
            <a:r>
              <a:rPr lang="en-US" smtClean="0"/>
              <a:t> of a collection of objects.</a:t>
            </a:r>
          </a:p>
          <a:p>
            <a:r>
              <a:rPr lang="en-US" smtClean="0"/>
              <a:t>A class defines </a:t>
            </a:r>
            <a:r>
              <a:rPr lang="en-US" sz="2200" smtClean="0">
                <a:solidFill>
                  <a:srgbClr val="00B050"/>
                </a:solidFill>
              </a:rPr>
              <a:t>attributes and behavior</a:t>
            </a:r>
            <a:r>
              <a:rPr lang="en-US" sz="2200" smtClean="0"/>
              <a:t> for all objects</a:t>
            </a:r>
            <a:r>
              <a:rPr lang="en-US" smtClean="0"/>
              <a:t> of the class.</a:t>
            </a:r>
          </a:p>
          <a:p>
            <a:r>
              <a:rPr lang="en-US" smtClean="0"/>
              <a:t>Software implementation of class consists of</a:t>
            </a:r>
          </a:p>
          <a:p>
            <a:pPr lvl="1"/>
            <a:r>
              <a:rPr lang="en-US" smtClean="0"/>
              <a:t>Some </a:t>
            </a:r>
            <a:r>
              <a:rPr lang="en-US" smtClean="0">
                <a:solidFill>
                  <a:srgbClr val="00B050"/>
                </a:solidFill>
              </a:rPr>
              <a:t>data definitions</a:t>
            </a:r>
            <a:r>
              <a:rPr lang="en-US" smtClean="0"/>
              <a:t> represent </a:t>
            </a:r>
            <a:r>
              <a:rPr lang="en-US" smtClean="0">
                <a:solidFill>
                  <a:srgbClr val="00B050"/>
                </a:solidFill>
              </a:rPr>
              <a:t>attributes</a:t>
            </a:r>
            <a:r>
              <a:rPr lang="en-US" smtClean="0"/>
              <a:t> of the class,</a:t>
            </a:r>
          </a:p>
          <a:p>
            <a:pPr lvl="1"/>
            <a:r>
              <a:rPr lang="en-US" smtClean="0"/>
              <a:t>Some </a:t>
            </a:r>
            <a:r>
              <a:rPr lang="en-US" smtClean="0">
                <a:solidFill>
                  <a:srgbClr val="00B050"/>
                </a:solidFill>
              </a:rPr>
              <a:t>methods</a:t>
            </a:r>
            <a:r>
              <a:rPr lang="en-US" smtClean="0"/>
              <a:t> (or </a:t>
            </a:r>
            <a:r>
              <a:rPr lang="en-US" smtClean="0">
                <a:solidFill>
                  <a:srgbClr val="00B050"/>
                </a:solidFill>
              </a:rPr>
              <a:t>operations</a:t>
            </a:r>
            <a:r>
              <a:rPr lang="en-US" smtClean="0"/>
              <a:t>) represent </a:t>
            </a:r>
            <a:r>
              <a:rPr lang="en-US" smtClean="0">
                <a:solidFill>
                  <a:srgbClr val="00B050"/>
                </a:solidFill>
              </a:rPr>
              <a:t>behaviors</a:t>
            </a:r>
            <a:r>
              <a:rPr lang="en-US" smtClean="0"/>
              <a:t> of the class.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Illustration in defining classes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80224" y="1198756"/>
            <a:ext cx="3891776" cy="2973194"/>
          </a:xfrm>
          <a:custGeom>
            <a:avLst/>
            <a:gdLst>
              <a:gd name="connsiteX0" fmla="*/ 546410 w 3746810"/>
              <a:gd name="connsiteY0" fmla="*/ 535259 h 2888166"/>
              <a:gd name="connsiteX1" fmla="*/ 11152 w 3746810"/>
              <a:gd name="connsiteY1" fmla="*/ 1449659 h 2888166"/>
              <a:gd name="connsiteX2" fmla="*/ 0 w 3746810"/>
              <a:gd name="connsiteY2" fmla="*/ 2408664 h 2888166"/>
              <a:gd name="connsiteX3" fmla="*/ 1025913 w 3746810"/>
              <a:gd name="connsiteY3" fmla="*/ 2787805 h 2888166"/>
              <a:gd name="connsiteX4" fmla="*/ 2955074 w 3746810"/>
              <a:gd name="connsiteY4" fmla="*/ 2888166 h 2888166"/>
              <a:gd name="connsiteX5" fmla="*/ 3624147 w 3746810"/>
              <a:gd name="connsiteY5" fmla="*/ 2141034 h 2888166"/>
              <a:gd name="connsiteX6" fmla="*/ 3746810 w 3746810"/>
              <a:gd name="connsiteY6" fmla="*/ 747132 h 2888166"/>
              <a:gd name="connsiteX7" fmla="*/ 2877015 w 3746810"/>
              <a:gd name="connsiteY7" fmla="*/ 156117 h 2888166"/>
              <a:gd name="connsiteX8" fmla="*/ 1338147 w 3746810"/>
              <a:gd name="connsiteY8" fmla="*/ 0 h 2888166"/>
              <a:gd name="connsiteX9" fmla="*/ 546410 w 3746810"/>
              <a:gd name="connsiteY9" fmla="*/ 535259 h 2888166"/>
              <a:gd name="connsiteX0" fmla="*/ 165410 w 3746810"/>
              <a:gd name="connsiteY0" fmla="*/ 440009 h 2888166"/>
              <a:gd name="connsiteX1" fmla="*/ 11152 w 3746810"/>
              <a:gd name="connsiteY1" fmla="*/ 1449659 h 2888166"/>
              <a:gd name="connsiteX2" fmla="*/ 0 w 3746810"/>
              <a:gd name="connsiteY2" fmla="*/ 2408664 h 2888166"/>
              <a:gd name="connsiteX3" fmla="*/ 1025913 w 3746810"/>
              <a:gd name="connsiteY3" fmla="*/ 2787805 h 2888166"/>
              <a:gd name="connsiteX4" fmla="*/ 2955074 w 3746810"/>
              <a:gd name="connsiteY4" fmla="*/ 2888166 h 2888166"/>
              <a:gd name="connsiteX5" fmla="*/ 3624147 w 3746810"/>
              <a:gd name="connsiteY5" fmla="*/ 2141034 h 2888166"/>
              <a:gd name="connsiteX6" fmla="*/ 3746810 w 3746810"/>
              <a:gd name="connsiteY6" fmla="*/ 747132 h 2888166"/>
              <a:gd name="connsiteX7" fmla="*/ 2877015 w 3746810"/>
              <a:gd name="connsiteY7" fmla="*/ 156117 h 2888166"/>
              <a:gd name="connsiteX8" fmla="*/ 1338147 w 3746810"/>
              <a:gd name="connsiteY8" fmla="*/ 0 h 2888166"/>
              <a:gd name="connsiteX9" fmla="*/ 165410 w 3746810"/>
              <a:gd name="connsiteY9" fmla="*/ 440009 h 2888166"/>
              <a:gd name="connsiteX0" fmla="*/ 165410 w 3746810"/>
              <a:gd name="connsiteY0" fmla="*/ 440009 h 2888166"/>
              <a:gd name="connsiteX1" fmla="*/ 11152 w 3746810"/>
              <a:gd name="connsiteY1" fmla="*/ 1449659 h 2888166"/>
              <a:gd name="connsiteX2" fmla="*/ 0 w 3746810"/>
              <a:gd name="connsiteY2" fmla="*/ 2408664 h 2888166"/>
              <a:gd name="connsiteX3" fmla="*/ 1025913 w 3746810"/>
              <a:gd name="connsiteY3" fmla="*/ 2787805 h 2888166"/>
              <a:gd name="connsiteX4" fmla="*/ 2955074 w 3746810"/>
              <a:gd name="connsiteY4" fmla="*/ 2888166 h 2888166"/>
              <a:gd name="connsiteX5" fmla="*/ 3624147 w 3746810"/>
              <a:gd name="connsiteY5" fmla="*/ 2141034 h 2888166"/>
              <a:gd name="connsiteX6" fmla="*/ 3746810 w 3746810"/>
              <a:gd name="connsiteY6" fmla="*/ 747132 h 2888166"/>
              <a:gd name="connsiteX7" fmla="*/ 2877015 w 3746810"/>
              <a:gd name="connsiteY7" fmla="*/ 156117 h 2888166"/>
              <a:gd name="connsiteX8" fmla="*/ 1109547 w 3746810"/>
              <a:gd name="connsiteY8" fmla="*/ 0 h 2888166"/>
              <a:gd name="connsiteX9" fmla="*/ 165410 w 3746810"/>
              <a:gd name="connsiteY9" fmla="*/ 440009 h 288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6810" h="2888166">
                <a:moveTo>
                  <a:pt x="165410" y="440009"/>
                </a:moveTo>
                <a:lnTo>
                  <a:pt x="11152" y="1449659"/>
                </a:lnTo>
                <a:lnTo>
                  <a:pt x="0" y="2408664"/>
                </a:lnTo>
                <a:lnTo>
                  <a:pt x="1025913" y="2787805"/>
                </a:lnTo>
                <a:lnTo>
                  <a:pt x="2955074" y="2888166"/>
                </a:lnTo>
                <a:lnTo>
                  <a:pt x="3624147" y="2141034"/>
                </a:lnTo>
                <a:lnTo>
                  <a:pt x="3746810" y="747132"/>
                </a:lnTo>
                <a:lnTo>
                  <a:pt x="2877015" y="156117"/>
                </a:lnTo>
                <a:lnTo>
                  <a:pt x="1109547" y="0"/>
                </a:lnTo>
                <a:lnTo>
                  <a:pt x="165410" y="440009"/>
                </a:ln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62100" y="18097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24000" y="20383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76400" y="19240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71600" y="19621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2600" y="17335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752600" y="21145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05000" y="18859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2880360" y="16421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3032760" y="17945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2880360" y="18707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3185160" y="17183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2956560" y="20231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3185160" y="19469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2727960" y="17945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219200" y="3188970"/>
            <a:ext cx="114300" cy="114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33600" y="3341370"/>
            <a:ext cx="114300" cy="114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676400" y="2876550"/>
            <a:ext cx="114300" cy="114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589020" y="3272790"/>
            <a:ext cx="114300" cy="1143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657600" y="3562350"/>
            <a:ext cx="114300" cy="1143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>
            <a:spLocks/>
          </p:cNvSpPr>
          <p:nvPr/>
        </p:nvSpPr>
        <p:spPr>
          <a:xfrm>
            <a:off x="1059180" y="3257550"/>
            <a:ext cx="457200" cy="457200"/>
          </a:xfrm>
          <a:prstGeom prst="arc">
            <a:avLst>
              <a:gd name="adj1" fmla="val 16200000"/>
              <a:gd name="adj2" fmla="val 1322501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>
            <a:spLocks/>
          </p:cNvSpPr>
          <p:nvPr/>
        </p:nvSpPr>
        <p:spPr>
          <a:xfrm>
            <a:off x="1965960" y="3409950"/>
            <a:ext cx="457200" cy="457200"/>
          </a:xfrm>
          <a:prstGeom prst="arc">
            <a:avLst>
              <a:gd name="adj1" fmla="val 16200000"/>
              <a:gd name="adj2" fmla="val 1322501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>
            <a:spLocks/>
          </p:cNvSpPr>
          <p:nvPr/>
        </p:nvSpPr>
        <p:spPr>
          <a:xfrm>
            <a:off x="1524000" y="2952750"/>
            <a:ext cx="457200" cy="457200"/>
          </a:xfrm>
          <a:prstGeom prst="arc">
            <a:avLst>
              <a:gd name="adj1" fmla="val 16200000"/>
              <a:gd name="adj2" fmla="val 1322501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990600" y="2724150"/>
            <a:ext cx="91440" cy="9144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62200" y="2785110"/>
            <a:ext cx="91440" cy="9144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>
            <a:spLocks/>
          </p:cNvSpPr>
          <p:nvPr/>
        </p:nvSpPr>
        <p:spPr>
          <a:xfrm>
            <a:off x="2202180" y="2861310"/>
            <a:ext cx="457200" cy="457200"/>
          </a:xfrm>
          <a:prstGeom prst="arc">
            <a:avLst>
              <a:gd name="adj1" fmla="val 16200000"/>
              <a:gd name="adj2" fmla="val 1322501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>
            <a:spLocks/>
          </p:cNvSpPr>
          <p:nvPr/>
        </p:nvSpPr>
        <p:spPr>
          <a:xfrm>
            <a:off x="807720" y="2792730"/>
            <a:ext cx="457200" cy="457200"/>
          </a:xfrm>
          <a:prstGeom prst="arc">
            <a:avLst>
              <a:gd name="adj1" fmla="val 16200000"/>
              <a:gd name="adj2" fmla="val 1322501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3657600" y="2952750"/>
            <a:ext cx="358140" cy="388620"/>
          </a:xfrm>
          <a:custGeom>
            <a:avLst/>
            <a:gdLst>
              <a:gd name="connsiteX0" fmla="*/ 0 w 358140"/>
              <a:gd name="connsiteY0" fmla="*/ 388620 h 388620"/>
              <a:gd name="connsiteX1" fmla="*/ 7620 w 358140"/>
              <a:gd name="connsiteY1" fmla="*/ 220980 h 388620"/>
              <a:gd name="connsiteX2" fmla="*/ 190500 w 358140"/>
              <a:gd name="connsiteY2" fmla="*/ 289560 h 388620"/>
              <a:gd name="connsiteX3" fmla="*/ 175260 w 358140"/>
              <a:gd name="connsiteY3" fmla="*/ 76200 h 388620"/>
              <a:gd name="connsiteX4" fmla="*/ 358140 w 358140"/>
              <a:gd name="connsiteY4" fmla="*/ 137160 h 388620"/>
              <a:gd name="connsiteX5" fmla="*/ 358140 w 358140"/>
              <a:gd name="connsiteY5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" h="388620">
                <a:moveTo>
                  <a:pt x="0" y="388620"/>
                </a:moveTo>
                <a:lnTo>
                  <a:pt x="7620" y="220980"/>
                </a:lnTo>
                <a:lnTo>
                  <a:pt x="190500" y="289560"/>
                </a:lnTo>
                <a:lnTo>
                  <a:pt x="175260" y="76200"/>
                </a:lnTo>
                <a:lnTo>
                  <a:pt x="358140" y="137160"/>
                </a:lnTo>
                <a:lnTo>
                  <a:pt x="358140" y="0"/>
                </a:lnTo>
              </a:path>
            </a:pathLst>
          </a:cu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3718560" y="3249930"/>
            <a:ext cx="358140" cy="388620"/>
          </a:xfrm>
          <a:custGeom>
            <a:avLst/>
            <a:gdLst>
              <a:gd name="connsiteX0" fmla="*/ 0 w 358140"/>
              <a:gd name="connsiteY0" fmla="*/ 388620 h 388620"/>
              <a:gd name="connsiteX1" fmla="*/ 7620 w 358140"/>
              <a:gd name="connsiteY1" fmla="*/ 220980 h 388620"/>
              <a:gd name="connsiteX2" fmla="*/ 190500 w 358140"/>
              <a:gd name="connsiteY2" fmla="*/ 289560 h 388620"/>
              <a:gd name="connsiteX3" fmla="*/ 175260 w 358140"/>
              <a:gd name="connsiteY3" fmla="*/ 76200 h 388620"/>
              <a:gd name="connsiteX4" fmla="*/ 358140 w 358140"/>
              <a:gd name="connsiteY4" fmla="*/ 137160 h 388620"/>
              <a:gd name="connsiteX5" fmla="*/ 358140 w 358140"/>
              <a:gd name="connsiteY5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" h="388620">
                <a:moveTo>
                  <a:pt x="0" y="388620"/>
                </a:moveTo>
                <a:lnTo>
                  <a:pt x="7620" y="220980"/>
                </a:lnTo>
                <a:lnTo>
                  <a:pt x="190500" y="289560"/>
                </a:lnTo>
                <a:lnTo>
                  <a:pt x="175260" y="76200"/>
                </a:lnTo>
                <a:lnTo>
                  <a:pt x="358140" y="137160"/>
                </a:lnTo>
                <a:lnTo>
                  <a:pt x="358140" y="0"/>
                </a:lnTo>
              </a:path>
            </a:pathLst>
          </a:cu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3101340" y="3501390"/>
            <a:ext cx="91440" cy="914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3855720" y="2655570"/>
            <a:ext cx="91440" cy="914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276600" y="3013710"/>
            <a:ext cx="91440" cy="914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337560" y="2708910"/>
            <a:ext cx="358140" cy="388620"/>
          </a:xfrm>
          <a:custGeom>
            <a:avLst/>
            <a:gdLst>
              <a:gd name="connsiteX0" fmla="*/ 0 w 358140"/>
              <a:gd name="connsiteY0" fmla="*/ 388620 h 388620"/>
              <a:gd name="connsiteX1" fmla="*/ 7620 w 358140"/>
              <a:gd name="connsiteY1" fmla="*/ 220980 h 388620"/>
              <a:gd name="connsiteX2" fmla="*/ 190500 w 358140"/>
              <a:gd name="connsiteY2" fmla="*/ 289560 h 388620"/>
              <a:gd name="connsiteX3" fmla="*/ 175260 w 358140"/>
              <a:gd name="connsiteY3" fmla="*/ 76200 h 388620"/>
              <a:gd name="connsiteX4" fmla="*/ 358140 w 358140"/>
              <a:gd name="connsiteY4" fmla="*/ 137160 h 388620"/>
              <a:gd name="connsiteX5" fmla="*/ 358140 w 358140"/>
              <a:gd name="connsiteY5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" h="388620">
                <a:moveTo>
                  <a:pt x="0" y="388620"/>
                </a:moveTo>
                <a:lnTo>
                  <a:pt x="7620" y="220980"/>
                </a:lnTo>
                <a:lnTo>
                  <a:pt x="190500" y="289560"/>
                </a:lnTo>
                <a:lnTo>
                  <a:pt x="175260" y="76200"/>
                </a:lnTo>
                <a:lnTo>
                  <a:pt x="358140" y="137160"/>
                </a:lnTo>
                <a:lnTo>
                  <a:pt x="358140" y="0"/>
                </a:lnTo>
              </a:path>
            </a:pathLst>
          </a:cu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3147060" y="3181350"/>
            <a:ext cx="358140" cy="388620"/>
          </a:xfrm>
          <a:custGeom>
            <a:avLst/>
            <a:gdLst>
              <a:gd name="connsiteX0" fmla="*/ 0 w 358140"/>
              <a:gd name="connsiteY0" fmla="*/ 388620 h 388620"/>
              <a:gd name="connsiteX1" fmla="*/ 7620 w 358140"/>
              <a:gd name="connsiteY1" fmla="*/ 220980 h 388620"/>
              <a:gd name="connsiteX2" fmla="*/ 190500 w 358140"/>
              <a:gd name="connsiteY2" fmla="*/ 289560 h 388620"/>
              <a:gd name="connsiteX3" fmla="*/ 175260 w 358140"/>
              <a:gd name="connsiteY3" fmla="*/ 76200 h 388620"/>
              <a:gd name="connsiteX4" fmla="*/ 358140 w 358140"/>
              <a:gd name="connsiteY4" fmla="*/ 137160 h 388620"/>
              <a:gd name="connsiteX5" fmla="*/ 358140 w 358140"/>
              <a:gd name="connsiteY5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" h="388620">
                <a:moveTo>
                  <a:pt x="0" y="388620"/>
                </a:moveTo>
                <a:lnTo>
                  <a:pt x="7620" y="220980"/>
                </a:lnTo>
                <a:lnTo>
                  <a:pt x="190500" y="289560"/>
                </a:lnTo>
                <a:lnTo>
                  <a:pt x="175260" y="76200"/>
                </a:lnTo>
                <a:lnTo>
                  <a:pt x="358140" y="137160"/>
                </a:lnTo>
                <a:lnTo>
                  <a:pt x="358140" y="0"/>
                </a:lnTo>
              </a:path>
            </a:pathLst>
          </a:cu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909060" y="2335530"/>
            <a:ext cx="358140" cy="388620"/>
          </a:xfrm>
          <a:custGeom>
            <a:avLst/>
            <a:gdLst>
              <a:gd name="connsiteX0" fmla="*/ 0 w 358140"/>
              <a:gd name="connsiteY0" fmla="*/ 388620 h 388620"/>
              <a:gd name="connsiteX1" fmla="*/ 7620 w 358140"/>
              <a:gd name="connsiteY1" fmla="*/ 220980 h 388620"/>
              <a:gd name="connsiteX2" fmla="*/ 190500 w 358140"/>
              <a:gd name="connsiteY2" fmla="*/ 289560 h 388620"/>
              <a:gd name="connsiteX3" fmla="*/ 175260 w 358140"/>
              <a:gd name="connsiteY3" fmla="*/ 76200 h 388620"/>
              <a:gd name="connsiteX4" fmla="*/ 358140 w 358140"/>
              <a:gd name="connsiteY4" fmla="*/ 137160 h 388620"/>
              <a:gd name="connsiteX5" fmla="*/ 358140 w 358140"/>
              <a:gd name="connsiteY5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" h="388620">
                <a:moveTo>
                  <a:pt x="0" y="388620"/>
                </a:moveTo>
                <a:lnTo>
                  <a:pt x="7620" y="220980"/>
                </a:lnTo>
                <a:lnTo>
                  <a:pt x="190500" y="289560"/>
                </a:lnTo>
                <a:lnTo>
                  <a:pt x="175260" y="76200"/>
                </a:lnTo>
                <a:lnTo>
                  <a:pt x="358140" y="137160"/>
                </a:lnTo>
                <a:lnTo>
                  <a:pt x="358140" y="0"/>
                </a:lnTo>
              </a:path>
            </a:pathLst>
          </a:cu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00200" y="4270452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Problem domain</a:t>
            </a: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208013" y="4270452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Model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Describing objects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Interaction between objects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with classes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Object-oriented programs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Object-oriented programs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Programs</a:t>
            </a:r>
          </a:p>
          <a:p>
            <a:r>
              <a:rPr lang="en-US" smtClean="0"/>
              <a:t>Classes definition in Python</a:t>
            </a:r>
          </a:p>
          <a:p>
            <a:r>
              <a:rPr lang="en-US" smtClean="0"/>
              <a:t>Create / manipulate objects</a:t>
            </a:r>
          </a:p>
          <a:p>
            <a:r>
              <a:rPr lang="en-US" smtClean="0"/>
              <a:t>Program with classes</a:t>
            </a:r>
          </a:p>
          <a:p>
            <a:r>
              <a:rPr lang="en-US" smtClean="0"/>
              <a:t>Scope of variables</a:t>
            </a:r>
          </a:p>
          <a:p>
            <a:r>
              <a:rPr lang="en-US" smtClean="0"/>
              <a:t>Class hierarchy with inheritance</a:t>
            </a:r>
          </a:p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Overloading / overriding methods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Diskusi dan latihan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SAP dan referensi	3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Object orientation	7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Object-oriented </a:t>
            </a:r>
            <a:br>
              <a:rPr lang="en-US" smtClean="0"/>
            </a:br>
            <a:r>
              <a:rPr lang="en-US" smtClean="0"/>
              <a:t>programs	</a:t>
            </a:r>
          </a:p>
          <a:p>
            <a:pPr>
              <a:tabLst>
                <a:tab pos="3657600" algn="r"/>
              </a:tabLst>
            </a:pPr>
            <a:endParaRPr lang="en-US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Diskusi dan latihan	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Diskusi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2023-04-08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SAP dan referensi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Minggu 5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133600"/>
                <a:gridCol w="2209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Minggu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Capaian Belajar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Orientasi objek dan program berorientasi objek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Kemampuan untuk memahami dan menguasai orientasi objek dan program berorientasi objek dengan Python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Referensi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 smtClean="0"/>
              <a:t>	url </a:t>
            </a:r>
            <a:r>
              <a:rPr lang="en-US" smtClean="0">
                <a:solidFill>
                  <a:srgbClr val="0070C0"/>
                </a:solidFill>
              </a:rPr>
              <a:t>https://isbnsearch.org/isbn/9780367575533</a:t>
            </a:r>
            <a:r>
              <a:rPr lang="en-US" smtClean="0"/>
              <a:t>.</a:t>
            </a:r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C8</a:t>
            </a:r>
          </a:p>
          <a:p>
            <a:r>
              <a:rPr lang="en-US" smtClean="0"/>
              <a:t>Object in problem domain</a:t>
            </a:r>
          </a:p>
          <a:p>
            <a:r>
              <a:rPr lang="en-US" smtClean="0"/>
              <a:t>Defining class</a:t>
            </a:r>
          </a:p>
          <a:p>
            <a:r>
              <a:rPr lang="en-US" smtClean="0"/>
              <a:t>Describing objects</a:t>
            </a:r>
          </a:p>
          <a:p>
            <a:r>
              <a:rPr lang="en-US" smtClean="0"/>
              <a:t>Interaction between objects</a:t>
            </a:r>
          </a:p>
          <a:p>
            <a:r>
              <a:rPr lang="en-US" smtClean="0"/>
              <a:t>Design with classes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C9</a:t>
            </a:r>
          </a:p>
          <a:p>
            <a:r>
              <a:rPr lang="en-US" smtClean="0"/>
              <a:t>Introduction and programs</a:t>
            </a:r>
          </a:p>
          <a:p>
            <a:r>
              <a:rPr lang="en-US" smtClean="0"/>
              <a:t>Classes definition in Python</a:t>
            </a:r>
          </a:p>
          <a:p>
            <a:r>
              <a:rPr lang="en-US" smtClean="0"/>
              <a:t>Create / manipulate objects</a:t>
            </a:r>
          </a:p>
          <a:p>
            <a:r>
              <a:rPr lang="en-US" smtClean="0"/>
              <a:t>Program with classes</a:t>
            </a:r>
          </a:p>
          <a:p>
            <a:r>
              <a:rPr lang="en-US" smtClean="0"/>
              <a:t>Scope of variables</a:t>
            </a:r>
          </a:p>
          <a:p>
            <a:r>
              <a:rPr lang="en-US" sz="2000" smtClean="0"/>
              <a:t>Class hierarchy with inheritance</a:t>
            </a:r>
            <a:endParaRPr lang="en-US" smtClean="0"/>
          </a:p>
          <a:p>
            <a:r>
              <a:rPr lang="en-US" sz="2000" smtClean="0"/>
              <a:t>Overloading / overriding methods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Object orientation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orientation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Object in problem domain</a:t>
            </a:r>
          </a:p>
          <a:p>
            <a:r>
              <a:rPr lang="en-US" smtClean="0"/>
              <a:t>Defining class</a:t>
            </a:r>
          </a:p>
          <a:p>
            <a:r>
              <a:rPr lang="en-US" smtClean="0"/>
              <a:t>Describing objects</a:t>
            </a:r>
          </a:p>
          <a:p>
            <a:r>
              <a:rPr lang="en-US" smtClean="0"/>
              <a:t>Interaction between objects</a:t>
            </a:r>
          </a:p>
          <a:p>
            <a:r>
              <a:rPr lang="en-US" smtClean="0"/>
              <a:t>Design with classes</a:t>
            </a:r>
          </a:p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in problem domain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Real-world entities (RWEs) or objects are fundamental components of a real-worl system.</a:t>
            </a:r>
          </a:p>
          <a:p>
            <a:r>
              <a:rPr lang="en-US" smtClean="0"/>
              <a:t>Identifying and modeling RWEs in the problem domain are central focus of the object-oriented approach.</a:t>
            </a:r>
          </a:p>
          <a:p>
            <a:r>
              <a:rPr lang="en-US" smtClean="0"/>
              <a:t>A RWE has responsibility of carrying out a specific taks.</a:t>
            </a:r>
          </a:p>
          <a:p>
            <a:r>
              <a:rPr lang="en-US" smtClean="0"/>
              <a:t>A RWE entity is modeled as an object.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6595</TotalTime>
  <Words>728</Words>
  <Application>Microsoft Office PowerPoint</Application>
  <PresentationFormat>On-screen Show (16:9)</PresentationFormat>
  <Paragraphs>161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Python: Import, Function, Class https://github.com/dudung/sk5003-02-2022-2</vt:lpstr>
      <vt:lpstr>Kerangka</vt:lpstr>
      <vt:lpstr>Slide 3</vt:lpstr>
      <vt:lpstr>Minggu 5</vt:lpstr>
      <vt:lpstr>Referensi</vt:lpstr>
      <vt:lpstr>R1</vt:lpstr>
      <vt:lpstr>Slide 7</vt:lpstr>
      <vt:lpstr>Object orientation</vt:lpstr>
      <vt:lpstr>Object in problem domain</vt:lpstr>
      <vt:lpstr>Abstraction</vt:lpstr>
      <vt:lpstr>Object-oriented modeling</vt:lpstr>
      <vt:lpstr>Defining class</vt:lpstr>
      <vt:lpstr>Illustration in defining classes</vt:lpstr>
      <vt:lpstr>Describing objects</vt:lpstr>
      <vt:lpstr>Interaction between objects</vt:lpstr>
      <vt:lpstr>Design with classes</vt:lpstr>
      <vt:lpstr>Slide 17</vt:lpstr>
      <vt:lpstr>Object-oriented programs</vt:lpstr>
      <vt:lpstr>Slide 19</vt:lpstr>
      <vt:lpstr>Diskusi</vt:lpstr>
      <vt:lpstr>Latihan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1090</cp:revision>
  <dcterms:created xsi:type="dcterms:W3CDTF">2012-12-06T09:55:31Z</dcterms:created>
  <dcterms:modified xsi:type="dcterms:W3CDTF">2023-04-01T10:46:25Z</dcterms:modified>
</cp:coreProperties>
</file>