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696" r:id="rId3"/>
    <p:sldId id="459" r:id="rId4"/>
    <p:sldId id="645" r:id="rId5"/>
    <p:sldId id="644" r:id="rId6"/>
    <p:sldId id="679" r:id="rId7"/>
    <p:sldId id="647" r:id="rId8"/>
    <p:sldId id="860" r:id="rId9"/>
    <p:sldId id="859" r:id="rId10"/>
    <p:sldId id="861" r:id="rId11"/>
    <p:sldId id="862" r:id="rId12"/>
    <p:sldId id="863" r:id="rId13"/>
    <p:sldId id="871" r:id="rId14"/>
    <p:sldId id="872" r:id="rId15"/>
    <p:sldId id="864" r:id="rId16"/>
    <p:sldId id="865" r:id="rId17"/>
    <p:sldId id="866" r:id="rId18"/>
    <p:sldId id="867" r:id="rId19"/>
    <p:sldId id="868" r:id="rId20"/>
    <p:sldId id="869" r:id="rId21"/>
    <p:sldId id="870" r:id="rId22"/>
    <p:sldId id="684" r:id="rId23"/>
    <p:sldId id="829" r:id="rId24"/>
    <p:sldId id="844" r:id="rId25"/>
    <p:sldId id="845" r:id="rId26"/>
    <p:sldId id="846" r:id="rId27"/>
    <p:sldId id="847" r:id="rId28"/>
    <p:sldId id="848" r:id="rId29"/>
    <p:sldId id="849" r:id="rId30"/>
    <p:sldId id="856" r:id="rId31"/>
    <p:sldId id="857" r:id="rId32"/>
    <p:sldId id="850" r:id="rId33"/>
    <p:sldId id="854" r:id="rId34"/>
    <p:sldId id="851" r:id="rId35"/>
    <p:sldId id="852" r:id="rId36"/>
    <p:sldId id="853" r:id="rId37"/>
    <p:sldId id="855" r:id="rId38"/>
    <p:sldId id="858" r:id="rId39"/>
    <p:sldId id="876" r:id="rId40"/>
    <p:sldId id="875" r:id="rId41"/>
    <p:sldId id="879" r:id="rId42"/>
    <p:sldId id="878" r:id="rId43"/>
    <p:sldId id="885" r:id="rId44"/>
    <p:sldId id="884" r:id="rId45"/>
    <p:sldId id="881" r:id="rId46"/>
    <p:sldId id="883" r:id="rId47"/>
    <p:sldId id="874" r:id="rId48"/>
    <p:sldId id="873" r:id="rId49"/>
    <p:sldId id="877" r:id="rId50"/>
    <p:sldId id="842" r:id="rId51"/>
    <p:sldId id="843" r:id="rId52"/>
    <p:sldId id="487" r:id="rId53"/>
  </p:sldIdLst>
  <p:sldSz cx="9144000" cy="5143500" type="screen16x9"/>
  <p:notesSz cx="7315200" cy="12344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187" autoAdjust="0"/>
    <p:restoredTop sz="92424" autoAdjust="0"/>
  </p:normalViewPr>
  <p:slideViewPr>
    <p:cSldViewPr>
      <p:cViewPr varScale="1">
        <p:scale>
          <a:sx n="85" d="100"/>
          <a:sy n="85" d="100"/>
        </p:scale>
        <p:origin x="-1068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80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r">
              <a:defRPr sz="1600"/>
            </a:lvl1pPr>
          </a:lstStyle>
          <a:p>
            <a:fld id="{32836D55-C9C6-41FB-B0E7-05088DC87CF3}" type="datetimeFigureOut">
              <a:rPr lang="en-US" smtClean="0"/>
              <a:pPr/>
              <a:t>2023-05-27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80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r">
              <a:defRPr sz="1600"/>
            </a:lvl1pPr>
          </a:lstStyle>
          <a:p>
            <a:fld id="{94A01664-0125-4083-8587-AFF99C9973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r">
              <a:defRPr sz="16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2023-05-27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5613" y="922338"/>
            <a:ext cx="8231188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0502" tIns="65253" rIns="130502" bIns="6525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3" y="5863591"/>
            <a:ext cx="5852159" cy="5554983"/>
          </a:xfrm>
          <a:prstGeom prst="rect">
            <a:avLst/>
          </a:prstGeom>
        </p:spPr>
        <p:txBody>
          <a:bodyPr vert="horz" lIns="130502" tIns="65253" rIns="130502" bIns="6525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r">
              <a:defRPr sz="16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3193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9030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11353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85431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4767264"/>
            <a:ext cx="246888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6600" y="4767264"/>
            <a:ext cx="2895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797624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dung/sk5003-02-2022-2/issues/12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timodenk.com/blog/cubic-spline-interpolation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5.png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en.wikipedia.org/w/index.php?oldid=1149496043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akademik.itb.ac.id/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sbnsearch.org/isbn/9780367575533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topics/engineering/empirical-mode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 sz="4800"/>
              <a:t>Model empirik</a:t>
            </a:r>
            <a:br>
              <a:rPr lang="en-US" sz="4800"/>
            </a:br>
            <a:r>
              <a:rPr lang="en-US" sz="3200">
                <a:solidFill>
                  <a:schemeClr val="bg1">
                    <a:lumMod val="75000"/>
                  </a:schemeClr>
                </a:solidFill>
              </a:rPr>
              <a:t>https://github.com/dudung/sk5003-02-2022-2</a:t>
            </a: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838202" y="2917124"/>
            <a:ext cx="7391398" cy="1254825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>
                <a:solidFill>
                  <a:schemeClr val="bg1"/>
                </a:solidFill>
              </a:rPr>
              <a:t>Sparisoma Viridi</a:t>
            </a:r>
            <a:endParaRPr lang="pt-BR" sz="300" baseline="30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Master Program in Computational Science, Nuclear Physics and Biophysics Research Division,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Department of Physics, Faculty of Mathematics and Natural Sciences, Institut Teknologi Bandung,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 smtClean="0">
                <a:solidFill>
                  <a:schemeClr val="bg1"/>
                </a:solidFill>
              </a:rPr>
              <a:t>20230527_v5| </a:t>
            </a:r>
            <a:r>
              <a:rPr lang="en-US" sz="1100">
                <a:solidFill>
                  <a:schemeClr val="bg1"/>
                </a:solidFill>
              </a:rPr>
              <a:t>https://</a:t>
            </a:r>
            <a:r>
              <a:rPr lang="en-US" sz="1100" smtClean="0">
                <a:solidFill>
                  <a:schemeClr val="bg1"/>
                </a:solidFill>
              </a:rPr>
              <a:t>doi.org/10.5281/zenodo</a:t>
            </a:r>
            <a:r>
              <a:rPr lang="en-US" sz="1100" smtClean="0">
                <a:solidFill>
                  <a:schemeClr val="bg1"/>
                </a:solidFill>
              </a:rPr>
              <a:t>.7976249</a:t>
            </a:r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8" name="Rectangle 7">
            <a:hlinkClick r:id="rId3"/>
          </p:cNvPr>
          <p:cNvSpPr/>
          <p:nvPr/>
        </p:nvSpPr>
        <p:spPr>
          <a:xfrm>
            <a:off x="1775460" y="3943350"/>
            <a:ext cx="2377440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2" y="4767264"/>
            <a:ext cx="2895600" cy="273844"/>
          </a:xfrm>
        </p:spPr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9" name="Rectangle 8"/>
          <p:cNvSpPr/>
          <p:nvPr/>
        </p:nvSpPr>
        <p:spPr>
          <a:xfrm>
            <a:off x="7696200" y="590550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empirik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Empirical model can be used to model a system </a:t>
            </a:r>
            <a:r>
              <a:rPr lang="en-US" smtClean="0">
                <a:solidFill>
                  <a:srgbClr val="0070C0"/>
                </a:solidFill>
              </a:rPr>
              <a:t>based on their underlying assumptions</a:t>
            </a:r>
            <a:r>
              <a:rPr lang="en-US" smtClean="0"/>
              <a:t>.</a:t>
            </a:r>
          </a:p>
          <a:p>
            <a:r>
              <a:rPr lang="en-US" smtClean="0"/>
              <a:t>Empirical models </a:t>
            </a:r>
            <a:r>
              <a:rPr lang="en-US" smtClean="0">
                <a:solidFill>
                  <a:srgbClr val="0070C0"/>
                </a:solidFill>
              </a:rPr>
              <a:t>offer simplistic solutions</a:t>
            </a:r>
            <a:r>
              <a:rPr lang="en-US" smtClean="0"/>
              <a:t> for quantitative comparisons between different operating conditions.</a:t>
            </a:r>
          </a:p>
          <a:p>
            <a:r>
              <a:rPr lang="en-US" smtClean="0"/>
              <a:t>An empirical model can provide </a:t>
            </a:r>
            <a:r>
              <a:rPr lang="en-US" smtClean="0">
                <a:solidFill>
                  <a:srgbClr val="0070C0"/>
                </a:solidFill>
              </a:rPr>
              <a:t>reliable results</a:t>
            </a:r>
            <a:r>
              <a:rPr lang="en-US" smtClean="0"/>
              <a:t> when it is based on a </a:t>
            </a:r>
            <a:r>
              <a:rPr lang="en-US" smtClean="0">
                <a:solidFill>
                  <a:srgbClr val="0070C0"/>
                </a:solidFill>
              </a:rPr>
              <a:t>substantial amount of test data</a:t>
            </a:r>
            <a:r>
              <a:rPr lang="en-US" smtClean="0"/>
              <a:t>. However, the process of conducting a </a:t>
            </a:r>
            <a:r>
              <a:rPr lang="en-US" smtClean="0">
                <a:solidFill>
                  <a:srgbClr val="FF0000"/>
                </a:solidFill>
              </a:rPr>
              <a:t>large number of tests</a:t>
            </a:r>
            <a:r>
              <a:rPr lang="en-US" smtClean="0"/>
              <a:t>, in particular system, is often </a:t>
            </a:r>
            <a:r>
              <a:rPr lang="en-US" smtClean="0">
                <a:solidFill>
                  <a:srgbClr val="FF0000"/>
                </a:solidFill>
              </a:rPr>
              <a:t>costly and impractical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empirik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Empirical models are </a:t>
            </a:r>
            <a:r>
              <a:rPr lang="en-US" smtClean="0">
                <a:solidFill>
                  <a:srgbClr val="0070C0"/>
                </a:solidFill>
              </a:rPr>
              <a:t>based on correlations</a:t>
            </a:r>
            <a:r>
              <a:rPr lang="en-US" smtClean="0"/>
              <a:t> obtained from </a:t>
            </a:r>
            <a:r>
              <a:rPr lang="en-US" smtClean="0">
                <a:solidFill>
                  <a:srgbClr val="0070C0"/>
                </a:solidFill>
              </a:rPr>
              <a:t>analysis of experimental data</a:t>
            </a:r>
            <a:r>
              <a:rPr lang="en-US" smtClean="0"/>
              <a:t>.</a:t>
            </a:r>
          </a:p>
          <a:p>
            <a:r>
              <a:rPr lang="en-US" smtClean="0"/>
              <a:t>Empirical models are </a:t>
            </a:r>
            <a:r>
              <a:rPr lang="en-US" smtClean="0">
                <a:solidFill>
                  <a:srgbClr val="FF0000"/>
                </a:solidFill>
              </a:rPr>
              <a:t>not based on any specific theory</a:t>
            </a:r>
            <a:r>
              <a:rPr lang="en-US" smtClean="0"/>
              <a:t> of an operation and are </a:t>
            </a:r>
            <a:r>
              <a:rPr lang="en-US" smtClean="0">
                <a:solidFill>
                  <a:srgbClr val="0070C0"/>
                </a:solidFill>
              </a:rPr>
              <a:t>derived by fitting models to experimental data</a:t>
            </a:r>
            <a:r>
              <a:rPr lang="en-US" smtClean="0"/>
              <a:t>.</a:t>
            </a:r>
          </a:p>
          <a:p>
            <a:r>
              <a:rPr lang="en-US" smtClean="0"/>
              <a:t>Empirical models that have been used for the handling of some data have typically used </a:t>
            </a:r>
            <a:r>
              <a:rPr lang="en-US" smtClean="0">
                <a:solidFill>
                  <a:srgbClr val="0070C0"/>
                </a:solidFill>
              </a:rPr>
              <a:t>curve fitting processes</a:t>
            </a:r>
            <a:r>
              <a:rPr lang="en-US" smtClean="0"/>
              <a:t> to </a:t>
            </a:r>
            <a:r>
              <a:rPr lang="en-US" smtClean="0">
                <a:solidFill>
                  <a:srgbClr val="0070C0"/>
                </a:solidFill>
              </a:rPr>
              <a:t>generalise the results of experiments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empirik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Empirical models </a:t>
            </a:r>
            <a:r>
              <a:rPr lang="en-US" smtClean="0">
                <a:solidFill>
                  <a:srgbClr val="0070C0"/>
                </a:solidFill>
              </a:rPr>
              <a:t>use relationships</a:t>
            </a:r>
            <a:r>
              <a:rPr lang="en-US" smtClean="0"/>
              <a:t> between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/>
              <a:t> and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mtClean="0"/>
              <a:t> </a:t>
            </a:r>
            <a:r>
              <a:rPr lang="en-US" smtClean="0">
                <a:solidFill>
                  <a:srgbClr val="0070C0"/>
                </a:solidFill>
              </a:rPr>
              <a:t>measurements</a:t>
            </a:r>
            <a:r>
              <a:rPr lang="en-US" smtClean="0"/>
              <a:t> </a:t>
            </a:r>
            <a:r>
              <a:rPr lang="en-US" smtClean="0">
                <a:solidFill>
                  <a:srgbClr val="0070C0"/>
                </a:solidFill>
              </a:rPr>
              <a:t>to estimate</a:t>
            </a:r>
            <a:r>
              <a:rPr lang="en-US" smtClean="0"/>
              <a:t>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mtClean="0"/>
              <a:t>, where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200401" y="3105150"/>
            <a:ext cx="54864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Model matematik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matematik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Memiliki konsep atau teori sebagai dasarnya.</a:t>
            </a:r>
          </a:p>
          <a:p>
            <a:r>
              <a:rPr lang="en-US" smtClean="0"/>
              <a:t>Parameter-parameter yang digunakan saat melakukan fitting data dengan kurva akan “berbicara”.</a:t>
            </a:r>
          </a:p>
          <a:p>
            <a:r>
              <a:rPr lang="en-US" smtClean="0"/>
              <a:t>Hasil belum tentu akurat secara model, tetapi secara teori lebih tepat.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0B4918-DF38-853B-C74D-51F5265CD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Gerak parabola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9E6AC8-48AB-21E4-CF89-C581F5D17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Materi fisika dasar yang banyak dimanfaatkan, terutama dalam perang (sains tidak berpihak, tergantung yang memanfaatkanya </a:t>
            </a:r>
            <a:r>
              <a:rPr lang="en-US">
                <a:sym typeface="Wingdings" panose="05000000000000000000" pitchFamily="2" charset="2"/>
              </a:rPr>
              <a:t>).</a:t>
            </a:r>
          </a:p>
          <a:p>
            <a:r>
              <a:rPr lang="en-ID"/>
              <a:t>Dapat ditingkatkan kompleksitasnya dengan menambahkan gesekan udara dan adanya angin yang berubah-ubah arah dan besarnya.</a:t>
            </a:r>
          </a:p>
          <a:p>
            <a:r>
              <a:rPr lang="en-ID"/>
              <a:t>Ilustrasi yang digunakan masih tanpa angin dan tanpa gesekan udara.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4CCE38C-9C90-271C-2E62-189CD0C10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78FE474-4DCB-627E-D0FD-8693A9B9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C3616B1-141F-BD05-0CA7-F56CA568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86735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75B0A6-8DBB-4368-A76F-683C081F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1080B67-BD2F-631B-061D-0E6A1A14A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E52D9D2-A8E4-83E9-BF66-AA63A243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E520975-5B8B-85C6-E599-0E083EB79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1A9548E-D1A0-1081-4AEE-06F7F941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C9B5CDE-A31B-8F75-F21D-BFCBB3EFE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05" y="285750"/>
            <a:ext cx="8343190" cy="4267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4144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D7D0D9-83F7-C6A4-CAAE-5EDF5951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13A012-B846-6FA5-8724-624E91006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9FD5DF7-CE6F-545D-4AAD-31C4F8311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ACDAC34-083C-4C32-9751-18EBE6168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816C118-A119-7707-0F59-828760794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896090B-95AC-2A1B-1B04-3FCE80865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05" y="285750"/>
            <a:ext cx="8343190" cy="4267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94361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13399D-034B-BCC7-1F69-C706D16C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EE655B2-28CA-4D99-D50A-A49D68203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9C96801-68F4-84F9-7472-553E5383C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7F4F96C-A696-AF8F-5A1D-76432ECD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11A1404-D7DE-F710-92C9-495B91639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7EC8197-9848-826C-E607-E3E850633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05" y="285750"/>
            <a:ext cx="8343190" cy="4267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16071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FA4322-34BE-2D87-7521-DE8CF6735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Formula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F95E3AD-4690-4D7C-50E9-87DB68CD2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Fungsi parametrik (dari kinematika)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Posisi vertikal sebagai fungsi posisi horizontal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BF46F95-429C-3590-8022-A74D36D16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C9EA945-7F3E-79D4-48AC-E5186AC8E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AFF04E3-CEAB-FBB5-6E21-DF046152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838200" y="1716087"/>
          <a:ext cx="2468563" cy="474663"/>
        </p:xfrm>
        <a:graphic>
          <a:graphicData uri="http://schemas.openxmlformats.org/presentationml/2006/ole">
            <p:oleObj spid="_x0000_s1026" name="Equation" r:id="rId3" imgW="990360" imgH="19044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836613" y="2230437"/>
          <a:ext cx="3354387" cy="569913"/>
        </p:xfrm>
        <a:graphic>
          <a:graphicData uri="http://schemas.openxmlformats.org/presentationml/2006/ole">
            <p:oleObj spid="_x0000_s1027" name="Equation" r:id="rId4" imgW="1346040" imgH="228600" progId="Equation.3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826325" y="3375025"/>
          <a:ext cx="5538788" cy="949325"/>
        </p:xfrm>
        <a:graphic>
          <a:graphicData uri="http://schemas.openxmlformats.org/presentationml/2006/ole">
            <p:oleObj spid="_x0000_s1028" name="Equation" r:id="rId5" imgW="2222280" imgH="38088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724227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809750"/>
            <a:ext cx="7772400" cy="1102519"/>
          </a:xfrm>
        </p:spPr>
        <p:txBody>
          <a:bodyPr/>
          <a:lstStyle/>
          <a:p>
            <a:r>
              <a:rPr lang="en-US" sz="2600"/>
              <a:t>Silakan berdiskusi untuk kuliah hari ini di</a:t>
            </a:r>
            <a:r>
              <a:rPr lang="en-US" sz="2600">
                <a:solidFill>
                  <a:srgbClr val="0070C0"/>
                </a:solidFill>
              </a:rPr>
              <a:t/>
            </a:r>
            <a:br>
              <a:rPr lang="en-US" sz="2600">
                <a:solidFill>
                  <a:srgbClr val="0070C0"/>
                </a:solidFill>
              </a:rPr>
            </a:br>
            <a:r>
              <a:rPr lang="en-US" sz="2500">
                <a:solidFill>
                  <a:srgbClr val="0070C0"/>
                </a:solidFill>
              </a:rPr>
              <a:t>https://github.com/dudung/sk5003-02-2022-2/issues/12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685800" y="2343150"/>
            <a:ext cx="77724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13399D-034B-BCC7-1F69-C706D16C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EE655B2-28CA-4D99-D50A-A49D68203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9C96801-68F4-84F9-7472-553E5383C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7F4F96C-A696-AF8F-5A1D-76432ECD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11A1404-D7DE-F710-92C9-495B91639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7EC8197-9848-826C-E607-E3E850633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05" y="285750"/>
            <a:ext cx="8343190" cy="4267200"/>
          </a:xfrm>
          <a:prstGeom prst="rect">
            <a:avLst/>
          </a:prstGeom>
        </p:spPr>
      </p:pic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133600" y="2114550"/>
          <a:ext cx="4424362" cy="758825"/>
        </p:xfrm>
        <a:graphic>
          <a:graphicData uri="http://schemas.openxmlformats.org/presentationml/2006/ole">
            <p:oleObj spid="_x0000_s2050" name="Equation" r:id="rId4" imgW="2222280" imgH="38088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966198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Dari formula dan grafik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85800" y="1276350"/>
          <a:ext cx="2548890" cy="910590"/>
        </p:xfrm>
        <a:graphic>
          <a:graphicData uri="http://schemas.openxmlformats.org/presentationml/2006/ole">
            <p:oleObj spid="_x0000_s3074" name="Equation" r:id="rId3" imgW="1066680" imgH="380880" progId="Equation.3">
              <p:embed/>
            </p:oleObj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685800" y="2343150"/>
          <a:ext cx="3276600" cy="910590"/>
        </p:xfrm>
        <a:graphic>
          <a:graphicData uri="http://schemas.openxmlformats.org/presentationml/2006/ole">
            <p:oleObj spid="_x0000_s3075" name="Equation" r:id="rId4" imgW="1371600" imgH="380880" progId="Equation.3">
              <p:embed/>
            </p:oleObj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685800" y="3409950"/>
          <a:ext cx="5158740" cy="910590"/>
        </p:xfrm>
        <a:graphic>
          <a:graphicData uri="http://schemas.openxmlformats.org/presentationml/2006/ole">
            <p:oleObj spid="_x0000_s3076" name="Equation" r:id="rId5" imgW="2158920" imgH="380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200401" y="3105150"/>
            <a:ext cx="54864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Interpolasi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Interpolasi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Estimasi data antara</a:t>
            </a:r>
          </a:p>
          <a:p>
            <a:r>
              <a:rPr lang="en-US"/>
              <a:t>Interpolasi linier</a:t>
            </a:r>
          </a:p>
          <a:p>
            <a:r>
              <a:rPr lang="en-US"/>
              <a:t>Interpolasi spline kubik</a:t>
            </a:r>
          </a:p>
          <a:p>
            <a:r>
              <a:rPr lang="en-US"/>
              <a:t>Interpolasi polinomial Lagrange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81D008-ECA9-5FB5-4E6D-2F87C6F8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Estimasi data antara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FFFB18F-3ADE-F446-0BC7-8BDEBB909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2BED76F-7662-6E02-171D-980829446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FC6F014-4C34-A76E-13D8-8006E7BE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89A07E0-4C79-3309-0736-91B8352F7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5787F99E-D926-21EE-3655-6BA742591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92" y="866229"/>
            <a:ext cx="4906060" cy="39153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1180931-8B67-DA90-0F31-AF4583A58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122" y="3943349"/>
            <a:ext cx="809738" cy="4286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7A52AF72-6FFB-E505-F6AD-204ED47A87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0" y="923876"/>
            <a:ext cx="866896" cy="3524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85A125D6-379C-BAB5-7FFD-53F3CF8172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6600" y="2266950"/>
            <a:ext cx="638264" cy="4096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6606A34-6F2A-BE95-6AAE-5D9ADB1507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4294" y="1013224"/>
            <a:ext cx="2257740" cy="7049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6B026A3C-1A80-F2D2-B070-0D319778C1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2773" y="2125936"/>
            <a:ext cx="3019846" cy="8002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716FE24C-720C-48BE-E476-A60CEE742B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82785" y="3124085"/>
            <a:ext cx="4725059" cy="8192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1EE62FCB-6D64-5A5E-CEA0-2A23B8AD21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82785" y="4024334"/>
            <a:ext cx="1352739" cy="3905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3985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F9996A-4DAE-F870-2A21-8D5EF0B65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Interpolasi linier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5586CB2-D396-E6D1-5EA1-5191CE46E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Membuat fungsi linier</a:t>
            </a:r>
            <a:br>
              <a:rPr lang="en-US"/>
            </a:br>
            <a:r>
              <a:rPr lang="en-US"/>
              <a:t>di antara dua titik data.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Coba tunjukkan keberla-</a:t>
            </a:r>
            <a:br>
              <a:rPr lang="en-US"/>
            </a:br>
            <a:r>
              <a:rPr lang="en-US"/>
              <a:t>kuannya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6A11C16-1125-BBBF-C136-24A26E7C6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4BEA95F-6512-3B9C-E96B-668987C65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11FA9E1-0136-4D5A-AAFD-FAD00B9A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6EE0144B-BD6A-F8B2-2B5A-4CE887B2D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34" y="1973167"/>
            <a:ext cx="3524742" cy="84784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CD2DFBEF-4613-2BB1-2A72-606A42C09368}"/>
              </a:ext>
            </a:extLst>
          </p:cNvPr>
          <p:cNvGrpSpPr/>
          <p:nvPr/>
        </p:nvGrpSpPr>
        <p:grpSpPr>
          <a:xfrm>
            <a:off x="4195762" y="967824"/>
            <a:ext cx="4719638" cy="3713120"/>
            <a:chOff x="4195762" y="967824"/>
            <a:chExt cx="4719638" cy="3713120"/>
          </a:xfrm>
        </p:grpSpPr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ABAAF59A-51AF-7EC9-A0CB-643F1F6E5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5762" y="967824"/>
              <a:ext cx="4719638" cy="371312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17432152-B7BA-CB27-86F0-1FE8542FA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9802" y="2883534"/>
              <a:ext cx="609685" cy="39058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="" xmlns:a16="http://schemas.microsoft.com/office/drawing/2014/main" id="{EACB6DD1-15CE-E248-9D44-21810DA97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13627" y="3570317"/>
              <a:ext cx="857370" cy="38105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67321E7A-361A-0183-1DFB-1C12A5FD9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80658" y="3000605"/>
              <a:ext cx="1247949" cy="447737"/>
            </a:xfrm>
            <a:prstGeom prst="rect">
              <a:avLst/>
            </a:prstGeom>
          </p:spPr>
        </p:pic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135AE63D-F151-4F36-B526-518372D8F7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9487" y="324231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E05B86BD-2F13-F96E-9786-B9F477DB02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058" y="2924156"/>
            <a:ext cx="2124371" cy="7716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69254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9FD454-F662-2284-F021-0ED1D4B9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Interpolasi linier (lanj.)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D3FF558-D9F0-1C23-933A-E7BC68432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Dengan menggunakan</a:t>
            </a:r>
            <a:br>
              <a:rPr lang="en-US"/>
            </a:br>
            <a:r>
              <a:rPr lang="en-US"/>
              <a:t>rumus sebelumnya ten-</a:t>
            </a:r>
            <a:br>
              <a:rPr lang="en-US"/>
            </a:br>
            <a:r>
              <a:rPr lang="en-US"/>
              <a:t>tukanlah 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/>
              <a:t> untuk 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= 3.5</a:t>
            </a:r>
            <a:r>
              <a:rPr lang="en-US"/>
              <a:t>.</a:t>
            </a:r>
          </a:p>
          <a:p>
            <a:r>
              <a:rPr lang="en-US"/>
              <a:t>Apakah rumus itu berlaku?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DB81111-D068-AFB6-E766-CCE5B279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5EFA03E-D262-9EAD-9877-24B6109D9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0C10453-024E-3514-F677-A10E2B2F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87DFB3B-C790-D5DA-4F33-28064B330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762" y="967824"/>
            <a:ext cx="4719638" cy="37131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47C0185-0649-14A9-E201-E4C62147C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2" y="2883534"/>
            <a:ext cx="609685" cy="3905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75DB8FB-3213-DD60-2C6C-F2392AA65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627" y="3570317"/>
            <a:ext cx="857370" cy="3810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BBE5570-EB7F-2469-4E0F-7EABFD7D66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0658" y="3000605"/>
            <a:ext cx="1247949" cy="447737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="" xmlns:a16="http://schemas.microsoft.com/office/drawing/2014/main" id="{B398A5A1-C424-3FB7-868F-40D81AF6D5ED}"/>
              </a:ext>
            </a:extLst>
          </p:cNvPr>
          <p:cNvSpPr>
            <a:spLocks noChangeAspect="1"/>
          </p:cNvSpPr>
          <p:nvPr/>
        </p:nvSpPr>
        <p:spPr>
          <a:xfrm>
            <a:off x="6629487" y="324231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A1880B2C-B623-356B-58D7-77D5A83388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200151"/>
            <a:ext cx="2124371" cy="7716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3A1594E9-7689-0F9C-72F1-1546682677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5200" y="4223096"/>
            <a:ext cx="847843" cy="3715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A311A12B-8C39-DC17-F9B8-40D84E7472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6174" y="1094780"/>
            <a:ext cx="847843" cy="4191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45799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4B722-B7DA-7FBE-3DA2-49E852583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Interpolasi linier (lanj.)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0D17C51-1C32-A369-5E97-833FF348C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25CD63F-A41D-3025-D2D1-10E17F85D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78BB411-A693-9C10-2188-E44F1F8E7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634ED6A-D90A-9C9B-C7C5-B0F28580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68C0B9A-6968-1941-5275-ABD11BD4B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1" y="1185673"/>
            <a:ext cx="4820323" cy="34104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F94E72FF-45D8-B469-26B0-8BD49A67D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191" y="1200150"/>
            <a:ext cx="4197609" cy="33024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0697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E9AFA7-99D3-2F04-0C99-60D0A6E7F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Interpolasi spline kubik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C84EDE-CEDB-3FFA-6221-AE4501956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DCDFAD1-C9C4-C29B-2EBF-7287A33E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2F9709C-68AA-AD5D-A8B2-7FE952DBD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677817C-0E4C-419E-4906-31DB26738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83737D1-EEB8-2F42-8E8B-8DFBE1132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234349"/>
            <a:ext cx="4432440" cy="33665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E99EBFD-C8FB-9F8D-A717-94F33DA0B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37" y="1234349"/>
            <a:ext cx="4773763" cy="340070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08034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489A92-6DBA-1651-5272-1D04C61C6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Interpolasi spline kubik (lanj.)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019724D-A155-2726-5DEF-E9BF255B1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Untuk setiap rentang memenuhi</a:t>
            </a:r>
          </a:p>
          <a:p>
            <a:endParaRPr lang="en-US"/>
          </a:p>
          <a:p>
            <a:endParaRPr lang="en-US"/>
          </a:p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0653B6C-8629-BFFC-BA92-E7620FCAE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95CD57A-4870-40FC-A5DF-AD0E64EE3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B948B54-5B89-7B3C-958C-927A4787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11" name="Rectangle 10">
            <a:hlinkClick r:id="rId2"/>
            <a:extLst>
              <a:ext uri="{FF2B5EF4-FFF2-40B4-BE49-F238E27FC236}">
                <a16:creationId xmlns="" xmlns:a16="http://schemas.microsoft.com/office/drawing/2014/main" id="{BDB25F33-7D7E-2C69-3819-373C3A1CA3E0}"/>
              </a:ext>
            </a:extLst>
          </p:cNvPr>
          <p:cNvSpPr/>
          <p:nvPr/>
        </p:nvSpPr>
        <p:spPr>
          <a:xfrm>
            <a:off x="469075" y="4348100"/>
            <a:ext cx="82177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Timo Denk, “Cubic Spline Interpolation”, 17 Jun 2017, url </a:t>
            </a:r>
            <a:r>
              <a:rPr lang="en-US" sz="1000">
                <a:solidFill>
                  <a:srgbClr val="0070C0"/>
                </a:solidFill>
              </a:rPr>
              <a:t>https://timodenk.com/blog/cubic-spline-interpolation/</a:t>
            </a:r>
            <a:r>
              <a:rPr lang="en-US" sz="1000"/>
              <a:t> [20230526].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8FDB9658-0F9A-00AD-01ED-E7C200C30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389" y="1657350"/>
            <a:ext cx="6992411" cy="163857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0696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Kerangka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/>
              <a:t>SAP dan referensi	4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Model empirik	8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Model matematik	13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Interpolasi</a:t>
            </a:r>
            <a:r>
              <a:rPr lang="en-US"/>
              <a:t>	</a:t>
            </a:r>
            <a:r>
              <a:rPr lang="en-US" smtClean="0"/>
              <a:t>22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Fitting kurva</a:t>
            </a:r>
            <a:br>
              <a:rPr lang="en-US" smtClean="0"/>
            </a:br>
            <a:r>
              <a:rPr lang="en-US" smtClean="0"/>
              <a:t>(curve fitting)	41</a:t>
            </a:r>
          </a:p>
          <a:p>
            <a:pPr>
              <a:tabLst>
                <a:tab pos="3657600" algn="r"/>
              </a:tabLst>
            </a:pPr>
            <a:endParaRPr lang="en-US"/>
          </a:p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 smtClean="0"/>
              <a:t>Materi mandiri</a:t>
            </a:r>
            <a:r>
              <a:rPr lang="en-US"/>
              <a:t>	</a:t>
            </a:r>
            <a:r>
              <a:rPr lang="en-US" smtClean="0"/>
              <a:t> –6</a:t>
            </a:r>
            <a:endParaRPr lang="en-US"/>
          </a:p>
          <a:p>
            <a:pPr>
              <a:tabLst>
                <a:tab pos="3657600" algn="r"/>
              </a:tabLst>
            </a:pPr>
            <a:r>
              <a:rPr lang="en-US" smtClean="0"/>
              <a:t>Penutup (</a:t>
            </a:r>
            <a:r>
              <a:rPr lang="en-US" smtClean="0">
                <a:solidFill>
                  <a:srgbClr val="0070C0"/>
                </a:solidFill>
              </a:rPr>
              <a:t>pertanyaan</a:t>
            </a:r>
            <a:r>
              <a:rPr lang="en-US" smtClean="0"/>
              <a:t>)	–3 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AF80CD-A947-9901-0DCA-F6A3F818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Interpolasi spline kubik (lanj.)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A71BD0F-26C0-70E7-3B4F-6E3DD1086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64C6A3B-B4FA-9E38-8C4B-83B540AAC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8A3B533-8E7F-3E12-E16B-9127430C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B6AFE89-9895-95A0-B3E3-2B1098ED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01E06E4-79D7-AFF5-EF71-F5348AB5F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545" y="1552240"/>
            <a:ext cx="1905266" cy="23911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4CA9D196-1633-F2CA-94D7-D098642FA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338090"/>
            <a:ext cx="4601217" cy="246731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55446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FC496E-C954-524F-8CEB-B55148299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Interpolasi spline kubik (lanj.)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882D7A3-F6DA-8630-F096-6C83DF9E7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B648285-1B05-7A80-DA82-81293F2DF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4348AF9-0B77-AF4E-3905-5BA6CFEE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C0C4EC2-BD15-F48C-83D4-7FFBF032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EDB75686-5D8A-1081-221F-570DA674E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363" y="1593067"/>
            <a:ext cx="5049398" cy="13036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0F8C4E0-C429-FB03-FD52-275E5B7BA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36765"/>
            <a:ext cx="3734321" cy="221963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400079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493D9F-88FB-1E48-10D8-026D9DE95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Interpolasi spline kubik (lanj.)</a:t>
            </a:r>
            <a:endParaRPr lang="en-ID"/>
          </a:p>
        </p:txBody>
      </p:sp>
      <p:graphicFrame>
        <p:nvGraphicFramePr>
          <p:cNvPr id="7" name="Table 7">
            <a:extLst>
              <a:ext uri="{FF2B5EF4-FFF2-40B4-BE49-F238E27FC236}">
                <a16:creationId xmlns="" xmlns:a16="http://schemas.microsoft.com/office/drawing/2014/main" id="{DD71A9B2-AB0F-1546-2354-3F671F15ED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154343872"/>
              </p:ext>
            </p:extLst>
          </p:nvPr>
        </p:nvGraphicFramePr>
        <p:xfrm>
          <a:off x="2971800" y="1200150"/>
          <a:ext cx="3200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="" xmlns:a16="http://schemas.microsoft.com/office/drawing/2014/main" val="438770429"/>
                    </a:ext>
                  </a:extLst>
                </a:gridCol>
                <a:gridCol w="1600200">
                  <a:extLst>
                    <a:ext uri="{9D8B030D-6E8A-4147-A177-3AD203B41FA5}">
                      <a16:colId xmlns="" xmlns:a16="http://schemas.microsoft.com/office/drawing/2014/main" val="2538404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ID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ID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6998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ID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89051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D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8876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D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</a:t>
                      </a:r>
                      <a:endParaRPr lang="en-ID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81410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D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D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94937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D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74624850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953BDD5-FC9D-0DAA-8059-F0E03D54A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F53591-BBEF-12C1-6802-80F2E7174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79C54C9-2DD8-CD2F-ED82-EACA133F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735088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D6C745-6F24-9A41-4445-8D8393E3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Interpolasi spline kubik (lanj.)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805200A-5B2F-95C2-9571-E95DC670B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Natural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77EEA8B-EA40-D880-A8B8-13467C719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C5C2C99-E364-2E63-0CDD-046B4BE2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9FDA814-9E54-DDE1-0458-26A3FB75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6578294-95DA-C7A3-913C-CB0FD9E4F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132" y="950435"/>
            <a:ext cx="6973273" cy="9812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8E14B08-866B-DD22-B8FA-29D21C773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918082"/>
            <a:ext cx="2667002" cy="26670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76043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D6C745-6F24-9A41-4445-8D8393E3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Interpolasi spline kubik (lanj.)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805200A-5B2F-95C2-9571-E95DC670B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Quadratic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77EEA8B-EA40-D880-A8B8-13467C719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C5C2C99-E364-2E63-0CDD-046B4BE2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9FDA814-9E54-DDE1-0458-26A3FB75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69800C5F-C6E4-6C01-4C37-C10068750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571" y="993584"/>
            <a:ext cx="7011378" cy="9240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37149B99-1F31-9080-1039-DD9444C3F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86" y="1953750"/>
            <a:ext cx="2598265" cy="26047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316692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D6C745-6F24-9A41-4445-8D8393E3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Interpolasi spline kubik (lanj.)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805200A-5B2F-95C2-9571-E95DC670B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Not-a-knot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77EEA8B-EA40-D880-A8B8-13467C719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C5C2C99-E364-2E63-0CDD-046B4BE2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9FDA814-9E54-DDE1-0458-26A3FB75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E9F0B6E-114B-B0BC-D82B-B926E1E3B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535" y="972425"/>
            <a:ext cx="6849431" cy="9716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A786548-BE78-E44E-6EF2-053A9A9FC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885950"/>
            <a:ext cx="2649614" cy="26176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850564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D6C745-6F24-9A41-4445-8D8393E3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Interpolasi spline kubik (lanj.)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805200A-5B2F-95C2-9571-E95DC670B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Periodic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77EEA8B-EA40-D880-A8B8-13467C719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C5C2C99-E364-2E63-0CDD-046B4BE2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9FDA814-9E54-DDE1-0458-26A3FB75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25E7726-0428-FBC8-9205-313AB381A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217" y="1005476"/>
            <a:ext cx="6887536" cy="9050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518E44C-A999-150A-D1F0-4029AA901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72" y="1829675"/>
            <a:ext cx="2706242" cy="27470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59195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07360B9-29C0-4167-5C02-14647FBDB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1ACBE9C-1CB0-6FA0-C197-689753C4D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3285F15-4BC7-2788-C76C-9309500F2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44AE392-B21F-56AF-AF2F-3968401AE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F31547D-E16D-282B-FE10-7E9631B02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198" y="2059858"/>
            <a:ext cx="2614550" cy="26210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63E2D557-AA9E-512A-9E63-0C6D7E414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801" y="2035360"/>
            <a:ext cx="2646400" cy="26862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5251408-E478-522D-FBE3-83F551A8C1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075" y="742950"/>
            <a:ext cx="2621084" cy="26210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02BC779A-624D-F115-ECBE-544F392182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8042" y="749315"/>
            <a:ext cx="2653050" cy="26210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3FF6F9-3CFB-CA32-C2D9-7DDFE964E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Interpolasi spline kubik (lanj.)</a:t>
            </a:r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0A51749-2E86-1639-3BDD-C74119E30022}"/>
              </a:ext>
            </a:extLst>
          </p:cNvPr>
          <p:cNvSpPr txBox="1"/>
          <p:nvPr/>
        </p:nvSpPr>
        <p:spPr>
          <a:xfrm>
            <a:off x="647700" y="1235870"/>
            <a:ext cx="99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Natural</a:t>
            </a:r>
            <a:endParaRPr lang="en-ID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6B53BBE-F2F1-BE76-6708-753CC71F16FE}"/>
              </a:ext>
            </a:extLst>
          </p:cNvPr>
          <p:cNvSpPr txBox="1"/>
          <p:nvPr/>
        </p:nvSpPr>
        <p:spPr>
          <a:xfrm>
            <a:off x="3074215" y="4045442"/>
            <a:ext cx="1323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Quadratic</a:t>
            </a:r>
            <a:endParaRPr lang="en-ID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211195F-69BF-786A-F1BD-051DD905A42E}"/>
              </a:ext>
            </a:extLst>
          </p:cNvPr>
          <p:cNvSpPr txBox="1"/>
          <p:nvPr/>
        </p:nvSpPr>
        <p:spPr>
          <a:xfrm>
            <a:off x="4695975" y="1306008"/>
            <a:ext cx="1323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Not-a-knot</a:t>
            </a:r>
            <a:endParaRPr lang="en-ID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3EBBF27-71BD-032E-3524-EB3351A0D309}"/>
              </a:ext>
            </a:extLst>
          </p:cNvPr>
          <p:cNvSpPr txBox="1"/>
          <p:nvPr/>
        </p:nvSpPr>
        <p:spPr>
          <a:xfrm>
            <a:off x="7108488" y="4083786"/>
            <a:ext cx="1323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Periodic</a:t>
            </a:r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39736138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4E153C-049F-383A-CC1B-5503911A3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Polinomial interpolasi Lagrange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86C0A9C-340B-A296-7F0E-8D6D765E1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5EFBE76-C12B-F868-3AE0-A3152D1C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5926DB-DA3C-2486-36E3-E79419CA1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D0D15A6-D2CB-6C30-70E6-ED24A5FA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8" name="Rectangle 7">
            <a:hlinkClick r:id="rId2"/>
            <a:extLst>
              <a:ext uri="{FF2B5EF4-FFF2-40B4-BE49-F238E27FC236}">
                <a16:creationId xmlns="" xmlns:a16="http://schemas.microsoft.com/office/drawing/2014/main" id="{84AFF1F3-616C-E0A0-DBA4-28ACB7F7AAAB}"/>
              </a:ext>
            </a:extLst>
          </p:cNvPr>
          <p:cNvSpPr/>
          <p:nvPr/>
        </p:nvSpPr>
        <p:spPr>
          <a:xfrm>
            <a:off x="469075" y="4348100"/>
            <a:ext cx="82177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Wikipedia contributors, 'Lagrange polynomial', Wikipedia, The Free Encyclopedia, 12 April 2023, 16:12 UTC, url </a:t>
            </a:r>
            <a:r>
              <a:rPr lang="en-US" sz="1000">
                <a:solidFill>
                  <a:srgbClr val="0070C0"/>
                </a:solidFill>
              </a:rPr>
              <a:t>https://en.wikipedia.org/w/index.php?oldid=1149496043</a:t>
            </a:r>
            <a:r>
              <a:rPr lang="en-US" sz="1000"/>
              <a:t> [20230526].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998A5B18-0F13-837F-ACEA-6F417E1B8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122803"/>
            <a:ext cx="7421011" cy="20957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9994F7E1-6F88-B5F4-E8BA-163575265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963" y="1074250"/>
            <a:ext cx="2391109" cy="92405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887981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NumPy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2178"/>
            <a:ext cx="5029200" cy="4598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SAP dan referensi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NumPy + SciPy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7622" y="1047750"/>
            <a:ext cx="6607778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09550"/>
            <a:ext cx="30670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Fitting kurva (curve fitting)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8438" y="865149"/>
            <a:ext cx="5407126" cy="3851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Fitting dengan fungsi linier (orde 1)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0713" y="920904"/>
            <a:ext cx="5362575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NumPy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1" y="148716"/>
            <a:ext cx="5763100" cy="3794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52850" y="3181350"/>
            <a:ext cx="5238750" cy="1387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Fitting dengan fungsi linier (orde 3)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923925"/>
            <a:ext cx="53340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NumPy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1" y="148716"/>
            <a:ext cx="5763100" cy="3794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1200151"/>
            <a:ext cx="2971800" cy="3394472"/>
          </a:xfrm>
        </p:spPr>
        <p:txBody>
          <a:bodyPr/>
          <a:lstStyle/>
          <a:p>
            <a:r>
              <a:rPr lang="en-US" smtClean="0"/>
              <a:t>Bagaimana kira-kira kodenya?</a:t>
            </a:r>
          </a:p>
          <a:p>
            <a:r>
              <a:rPr lang="en-US" smtClean="0"/>
              <a:t>Modifikasi </a:t>
            </a:r>
            <a:r>
              <a:rPr lang="en-US" sz="2000" smtClean="0">
                <a:solidFill>
                  <a:srgbClr val="0070C0"/>
                </a:solidFill>
                <a:latin typeface="Consolas" pitchFamily="49" charset="0"/>
              </a:rPr>
              <a:t>deg = 3</a:t>
            </a:r>
            <a:r>
              <a:rPr lang="en-US" smtClean="0"/>
              <a:t> untuk orde 3.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78004" y="1897101"/>
            <a:ext cx="4724400" cy="30480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52850" y="3181350"/>
            <a:ext cx="5238750" cy="1387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Materi mandiri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Matriks dan vektor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Matriks dan vektor pada matematika dapat dihitung dalam Python.</a:t>
            </a:r>
          </a:p>
          <a:p>
            <a:r>
              <a:rPr lang="en-US" smtClean="0"/>
              <a:t>Secara simbolik dapat menggunakan SymPy.</a:t>
            </a:r>
          </a:p>
          <a:p>
            <a:r>
              <a:rPr lang="en-US" smtClean="0"/>
              <a:t>Secara numerik dapat menggunakan NumPy.</a:t>
            </a:r>
          </a:p>
          <a:p>
            <a:r>
              <a:rPr lang="en-US" smtClean="0"/>
              <a:t>Beberapa operasinya adalah: penjumlahan / pengurangan, perkalian / pembagian, rotasi, proyeksi, besar, determinan, transpos, invers.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Catatan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Pelajari materi yang termasuk pada bagian mandiri ini.</a:t>
            </a:r>
          </a:p>
          <a:p>
            <a:r>
              <a:rPr lang="en-US" smtClean="0"/>
              <a:t>Buat beberapa contoh dan selesaikan secara teori.</a:t>
            </a:r>
          </a:p>
          <a:p>
            <a:r>
              <a:rPr lang="en-US" smtClean="0"/>
              <a:t>Gunakan contoh yang sama dan selesaikan secara numerik dengan menggunakan NumPy.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Minggu 8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461379969"/>
              </p:ext>
            </p:extLst>
          </p:nvPr>
        </p:nvGraphicFramePr>
        <p:xfrm>
          <a:off x="457200" y="1200150"/>
          <a:ext cx="82296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71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Minggu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Topik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Subtopik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Capaian Belajar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 komputasi fundamental dengan Python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Model empirik dengan interpolasi dan fitting kurva, penggunaan array dengan Numpy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Kemampuan untuk membuat model empirik dengan interpolasi dan fitting kurva, menggunakan array dengan Numpy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Penutup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Pertanyaan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Apakah perbedaan antara interpolasi linier, quadratik, kubik, kubik spline, polinomial Lagrange?</a:t>
            </a:r>
          </a:p>
          <a:p>
            <a:r>
              <a:rPr lang="en-US" smtClean="0"/>
              <a:t>Jelaskan perbedaan mendasar antara interpolasi dan fitting kurva?</a:t>
            </a:r>
          </a:p>
          <a:p>
            <a:r>
              <a:rPr lang="en-US" smtClean="0"/>
              <a:t>Apakah perbedaan antara model empirik dan matematik? Kapan digunakan yang pertama dan kapan yang kedua?</a:t>
            </a:r>
          </a:p>
          <a:p>
            <a:r>
              <a:rPr lang="en-US" smtClean="0"/>
              <a:t>Jelaskan simbol dan pemanfaatan fungsi floor dan ceil. Apa-kah digunakan dalam pertemuan ini? Bila ya, di bagian mana?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2023-05-27 | 40132 | +62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/>
              <a:t>Terima kasih</a:t>
            </a:r>
          </a:p>
        </p:txBody>
      </p:sp>
      <p:sp>
        <p:nvSpPr>
          <p:cNvPr id="6" name="Rectangle 5">
            <a:hlinkClick r:id="rId2"/>
          </p:cNvPr>
          <p:cNvSpPr/>
          <p:nvPr/>
        </p:nvSpPr>
        <p:spPr>
          <a:xfrm>
            <a:off x="469075" y="4348100"/>
            <a:ext cx="82177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-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Referensi utama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Jose M. Garrido, "Introduction to Computational Models with Python", Routledge, 1st edition, 2020,</a:t>
            </a:r>
          </a:p>
          <a:p>
            <a:pPr>
              <a:buNone/>
            </a:pPr>
            <a:r>
              <a:rPr lang="en-US"/>
              <a:t>	url </a:t>
            </a:r>
            <a:r>
              <a:rPr lang="en-US">
                <a:solidFill>
                  <a:srgbClr val="0070C0"/>
                </a:solidFill>
              </a:rPr>
              <a:t>https://isbnsearch.org/isbn/9780367575533</a:t>
            </a:r>
            <a:r>
              <a:rPr lang="en-US"/>
              <a:t>.</a:t>
            </a:r>
          </a:p>
          <a:p>
            <a:pPr>
              <a:buNone/>
            </a:pPr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1233268" y="2038350"/>
            <a:ext cx="5562600" cy="381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/>
              <a:t>C16</a:t>
            </a:r>
          </a:p>
          <a:p>
            <a:r>
              <a:rPr lang="en-US"/>
              <a:t>Interpolation</a:t>
            </a:r>
          </a:p>
          <a:p>
            <a:r>
              <a:rPr lang="en-US"/>
              <a:t>Curve fitting</a:t>
            </a:r>
          </a:p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None/>
            </a:pPr>
            <a:r>
              <a:rPr lang="en-US"/>
              <a:t>C17</a:t>
            </a:r>
          </a:p>
          <a:p>
            <a:r>
              <a:rPr lang="en-US"/>
              <a:t>Vector</a:t>
            </a:r>
          </a:p>
          <a:p>
            <a:r>
              <a:rPr lang="en-US"/>
              <a:t>Addition</a:t>
            </a:r>
          </a:p>
          <a:p>
            <a:r>
              <a:rPr lang="en-US"/>
              <a:t>Multiplication</a:t>
            </a:r>
          </a:p>
          <a:p>
            <a:r>
              <a:rPr lang="en-US"/>
              <a:t>Dot product</a:t>
            </a:r>
          </a:p>
          <a:p>
            <a:r>
              <a:rPr lang="en-US"/>
              <a:t>Cross product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200401" y="3105150"/>
            <a:ext cx="54864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Model empirik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empirik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Empirical models are </a:t>
            </a:r>
            <a:r>
              <a:rPr lang="en-US" smtClean="0">
                <a:solidFill>
                  <a:srgbClr val="0070C0"/>
                </a:solidFill>
              </a:rPr>
              <a:t>only supported by experimental data</a:t>
            </a:r>
            <a:r>
              <a:rPr lang="en-US" smtClean="0"/>
              <a:t>, while the </a:t>
            </a:r>
            <a:r>
              <a:rPr lang="en-US" smtClean="0">
                <a:solidFill>
                  <a:srgbClr val="FF0000"/>
                </a:solidFill>
              </a:rPr>
              <a:t>fundamentals and mechanisms</a:t>
            </a:r>
            <a:r>
              <a:rPr lang="en-US" smtClean="0"/>
              <a:t> underlying processes in a system are </a:t>
            </a:r>
            <a:r>
              <a:rPr lang="en-US" smtClean="0">
                <a:solidFill>
                  <a:srgbClr val="FF0000"/>
                </a:solidFill>
              </a:rPr>
              <a:t>not considered</a:t>
            </a:r>
            <a:r>
              <a:rPr lang="en-US" smtClean="0"/>
              <a:t>.</a:t>
            </a:r>
          </a:p>
          <a:p>
            <a:r>
              <a:rPr lang="en-US" smtClean="0"/>
              <a:t>Developing an empirical model is a </a:t>
            </a:r>
            <a:r>
              <a:rPr lang="en-US" smtClean="0">
                <a:solidFill>
                  <a:srgbClr val="0070C0"/>
                </a:solidFill>
              </a:rPr>
              <a:t>common methodology</a:t>
            </a:r>
            <a:r>
              <a:rPr lang="en-US" smtClean="0"/>
              <a:t> used to derive a direct </a:t>
            </a:r>
            <a:r>
              <a:rPr lang="en-US" smtClean="0">
                <a:solidFill>
                  <a:srgbClr val="0070C0"/>
                </a:solidFill>
              </a:rPr>
              <a:t>correlation between inputs and outputs</a:t>
            </a:r>
            <a:r>
              <a:rPr lang="en-US" smtClean="0"/>
              <a:t> of a system, especially when it is </a:t>
            </a:r>
            <a:r>
              <a:rPr lang="en-US" smtClean="0">
                <a:solidFill>
                  <a:srgbClr val="FF0000"/>
                </a:solidFill>
              </a:rPr>
              <a:t>difficult or impossible</a:t>
            </a:r>
            <a:r>
              <a:rPr lang="en-US" smtClean="0"/>
              <a:t> to </a:t>
            </a:r>
            <a:r>
              <a:rPr lang="en-US" smtClean="0">
                <a:solidFill>
                  <a:srgbClr val="FF0000"/>
                </a:solidFill>
              </a:rPr>
              <a:t>develop</a:t>
            </a:r>
            <a:r>
              <a:rPr lang="en-US" smtClean="0"/>
              <a:t> a comparable </a:t>
            </a:r>
            <a:r>
              <a:rPr lang="en-US" smtClean="0">
                <a:solidFill>
                  <a:srgbClr val="FF0000"/>
                </a:solidFill>
              </a:rPr>
              <a:t>mathematical model</a:t>
            </a:r>
            <a:r>
              <a:rPr lang="en-US" smtClean="0"/>
              <a:t>.</a:t>
            </a:r>
          </a:p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0" name="Rectangle 9">
            <a:hlinkClick r:id="rId2"/>
            <a:extLst>
              <a:ext uri="{FF2B5EF4-FFF2-40B4-BE49-F238E27FC236}">
                <a16:creationId xmlns="" xmlns:a16="http://schemas.microsoft.com/office/drawing/2014/main" id="{BDB25F33-7D7E-2C69-3819-373C3A1CA3E0}"/>
              </a:ext>
            </a:extLst>
          </p:cNvPr>
          <p:cNvSpPr/>
          <p:nvPr/>
        </p:nvSpPr>
        <p:spPr>
          <a:xfrm>
            <a:off x="469075" y="4348100"/>
            <a:ext cx="82177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-, “Empirical model”, -, </a:t>
            </a:r>
            <a:r>
              <a:rPr lang="en-US" sz="1000"/>
              <a:t>url </a:t>
            </a:r>
            <a:r>
              <a:rPr lang="en-US" sz="1000" smtClean="0">
                <a:solidFill>
                  <a:srgbClr val="0070C0"/>
                </a:solidFill>
              </a:rPr>
              <a:t>https://www.sciencedirect.com/topics/engineering/empirical-model</a:t>
            </a:r>
            <a:r>
              <a:rPr lang="en-US" sz="1000" smtClean="0"/>
              <a:t> </a:t>
            </a:r>
            <a:r>
              <a:rPr lang="en-US" sz="1000"/>
              <a:t>[</a:t>
            </a:r>
            <a:r>
              <a:rPr lang="en-US" sz="1000" smtClean="0"/>
              <a:t>20230527].</a:t>
            </a:r>
            <a:endParaRPr lang="en-US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8022</TotalTime>
  <Words>1407</Words>
  <Application>Microsoft Office PowerPoint</Application>
  <PresentationFormat>On-screen Show (16:9)</PresentationFormat>
  <Paragraphs>315</Paragraphs>
  <Slides>52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4" baseType="lpstr">
      <vt:lpstr>Office Theme</vt:lpstr>
      <vt:lpstr>Equation</vt:lpstr>
      <vt:lpstr>Model empirik https://github.com/dudung/sk5003-02-2022-2</vt:lpstr>
      <vt:lpstr>Silakan berdiskusi untuk kuliah hari ini di https://github.com/dudung/sk5003-02-2022-2/issues/12</vt:lpstr>
      <vt:lpstr>Kerangka</vt:lpstr>
      <vt:lpstr>Slide 4</vt:lpstr>
      <vt:lpstr>Minggu 8</vt:lpstr>
      <vt:lpstr>Referensi utama</vt:lpstr>
      <vt:lpstr>R1</vt:lpstr>
      <vt:lpstr>Slide 8</vt:lpstr>
      <vt:lpstr>Model empirik</vt:lpstr>
      <vt:lpstr>Model empirik (lanj.)</vt:lpstr>
      <vt:lpstr>Model empirik (lanj.)</vt:lpstr>
      <vt:lpstr>Model empirik (lanj.)</vt:lpstr>
      <vt:lpstr>Slide 13</vt:lpstr>
      <vt:lpstr>Model matematik</vt:lpstr>
      <vt:lpstr>Gerak parabola</vt:lpstr>
      <vt:lpstr>Slide 16</vt:lpstr>
      <vt:lpstr>Slide 17</vt:lpstr>
      <vt:lpstr>Slide 18</vt:lpstr>
      <vt:lpstr>Formula</vt:lpstr>
      <vt:lpstr>Slide 20</vt:lpstr>
      <vt:lpstr>Dari formula dan grafik</vt:lpstr>
      <vt:lpstr>Slide 22</vt:lpstr>
      <vt:lpstr>Interpolasi</vt:lpstr>
      <vt:lpstr>Estimasi data antara</vt:lpstr>
      <vt:lpstr>Interpolasi linier</vt:lpstr>
      <vt:lpstr>Interpolasi linier (lanj.)</vt:lpstr>
      <vt:lpstr>Interpolasi linier (lanj.)</vt:lpstr>
      <vt:lpstr>Interpolasi spline kubik</vt:lpstr>
      <vt:lpstr>Interpolasi spline kubik (lanj.)</vt:lpstr>
      <vt:lpstr>Interpolasi spline kubik (lanj.)</vt:lpstr>
      <vt:lpstr>Interpolasi spline kubik (lanj.)</vt:lpstr>
      <vt:lpstr>Interpolasi spline kubik (lanj.)</vt:lpstr>
      <vt:lpstr>Interpolasi spline kubik (lanj.)</vt:lpstr>
      <vt:lpstr>Interpolasi spline kubik (lanj.)</vt:lpstr>
      <vt:lpstr>Interpolasi spline kubik (lanj.)</vt:lpstr>
      <vt:lpstr>Interpolasi spline kubik (lanj.)</vt:lpstr>
      <vt:lpstr>Interpolasi spline kubik (lanj.)</vt:lpstr>
      <vt:lpstr>Polinomial interpolasi Lagrange</vt:lpstr>
      <vt:lpstr>NumPy</vt:lpstr>
      <vt:lpstr>NumPy + SciPy</vt:lpstr>
      <vt:lpstr>Slide 41</vt:lpstr>
      <vt:lpstr>Data</vt:lpstr>
      <vt:lpstr>Fitting dengan fungsi linier (orde 1)</vt:lpstr>
      <vt:lpstr>NumPy</vt:lpstr>
      <vt:lpstr>Fitting dengan fungsi linier (orde 3)</vt:lpstr>
      <vt:lpstr>NumPy</vt:lpstr>
      <vt:lpstr>Slide 47</vt:lpstr>
      <vt:lpstr>Matriks dan vektor</vt:lpstr>
      <vt:lpstr>Catatan</vt:lpstr>
      <vt:lpstr>Slide 50</vt:lpstr>
      <vt:lpstr>Pertanyaan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1437</cp:revision>
  <dcterms:created xsi:type="dcterms:W3CDTF">2012-12-06T09:55:31Z</dcterms:created>
  <dcterms:modified xsi:type="dcterms:W3CDTF">2023-05-27T00:08:10Z</dcterms:modified>
</cp:coreProperties>
</file>