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784" r:id="rId9"/>
    <p:sldId id="684" r:id="rId10"/>
    <p:sldId id="783" r:id="rId11"/>
    <p:sldId id="785" r:id="rId12"/>
    <p:sldId id="786" r:id="rId13"/>
    <p:sldId id="787" r:id="rId14"/>
    <p:sldId id="788" r:id="rId15"/>
    <p:sldId id="789" r:id="rId16"/>
    <p:sldId id="790" r:id="rId17"/>
    <p:sldId id="791" r:id="rId18"/>
    <p:sldId id="792" r:id="rId19"/>
    <p:sldId id="793" r:id="rId20"/>
    <p:sldId id="794" r:id="rId21"/>
    <p:sldId id="795" r:id="rId22"/>
    <p:sldId id="796" r:id="rId23"/>
    <p:sldId id="799" r:id="rId24"/>
    <p:sldId id="797" r:id="rId25"/>
    <p:sldId id="800" r:id="rId26"/>
    <p:sldId id="798" r:id="rId27"/>
    <p:sldId id="801" r:id="rId28"/>
    <p:sldId id="804" r:id="rId29"/>
    <p:sldId id="806" r:id="rId30"/>
    <p:sldId id="803" r:id="rId31"/>
    <p:sldId id="805" r:id="rId32"/>
    <p:sldId id="807" r:id="rId33"/>
    <p:sldId id="808" r:id="rId34"/>
    <p:sldId id="809" r:id="rId35"/>
    <p:sldId id="810" r:id="rId36"/>
    <p:sldId id="811" r:id="rId37"/>
    <p:sldId id="812" r:id="rId38"/>
    <p:sldId id="814" r:id="rId39"/>
    <p:sldId id="813" r:id="rId40"/>
    <p:sldId id="815" r:id="rId41"/>
    <p:sldId id="816" r:id="rId42"/>
    <p:sldId id="818" r:id="rId43"/>
    <p:sldId id="817" r:id="rId44"/>
    <p:sldId id="819" r:id="rId45"/>
    <p:sldId id="820" r:id="rId46"/>
    <p:sldId id="822" r:id="rId47"/>
    <p:sldId id="821" r:id="rId48"/>
    <p:sldId id="823" r:id="rId49"/>
    <p:sldId id="824" r:id="rId50"/>
    <p:sldId id="826" r:id="rId51"/>
    <p:sldId id="825" r:id="rId52"/>
    <p:sldId id="827" r:id="rId53"/>
    <p:sldId id="828" r:id="rId54"/>
    <p:sldId id="681" r:id="rId55"/>
    <p:sldId id="715" r:id="rId56"/>
    <p:sldId id="682" r:id="rId57"/>
    <p:sldId id="802" r:id="rId58"/>
    <p:sldId id="487" r:id="rId5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underfitting-and-overfitting-in-machine-learnin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hyperlink" Target="https://www.chegg.com/homework-help/questions-and-answers/q6932202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thinking21.github.io/statsthinking21-core-site/fitting-models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thinking21.github.io/statsthinking21-core-site/fitting-models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demik.itb.ac.id/" TargetMode="External"/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0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Growth model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20230513-v5|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Temukan suatu problem dalam dunia nyata</a:t>
            </a:r>
          </a:p>
          <a:p>
            <a:r>
              <a:rPr lang="en-US" smtClean="0"/>
              <a:t>Definisikan model matema-tis untuk masalah tersebut</a:t>
            </a:r>
          </a:p>
          <a:p>
            <a:r>
              <a:rPr lang="en-US" smtClean="0"/>
              <a:t>Formulasikan dalam varia-bel dan persamaan</a:t>
            </a:r>
          </a:p>
          <a:p>
            <a:r>
              <a:rPr lang="en-US" smtClean="0"/>
              <a:t>Rumuskan model komputasi</a:t>
            </a:r>
          </a:p>
          <a:p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Pilih dan gunakan satu atau beberapa teknik komputasi</a:t>
            </a:r>
          </a:p>
          <a:p>
            <a:r>
              <a:rPr lang="en-US" smtClean="0"/>
              <a:t>Implementasikan dalam bentuk program komputer</a:t>
            </a:r>
          </a:p>
          <a:p>
            <a:r>
              <a:rPr lang="en-US" smtClean="0"/>
              <a:t>Lakukan perhitungan</a:t>
            </a:r>
          </a:p>
          <a:p>
            <a:r>
              <a:rPr lang="en-US" smtClean="0"/>
              <a:t>Analisa hasil yang diperoleh</a:t>
            </a:r>
          </a:p>
          <a:p>
            <a:r>
              <a:rPr lang="en-US" smtClean="0"/>
              <a:t>Validasi dan ubah salah satu dari langkah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882" y="285750"/>
            <a:ext cx="6330650" cy="426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857" y="209550"/>
            <a:ext cx="47162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 dengan kurva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30" name="Picture 6" descr="Lightbo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305" y="971550"/>
            <a:ext cx="7759390" cy="3181350"/>
          </a:xfrm>
          <a:prstGeom prst="rect">
            <a:avLst/>
          </a:prstGeom>
          <a:noFill/>
        </p:spPr>
      </p:pic>
      <p:sp>
        <p:nvSpPr>
          <p:cNvPr id="15" name="Rectangle 14">
            <a:hlinkClick r:id="rId4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dewangNautiyal, “ML | Underfitting and Overfitting”, GeeksforGeeks, 20 Feb 2023, url </a:t>
            </a:r>
            <a:r>
              <a:rPr lang="en-US" sz="1200" smtClean="0">
                <a:solidFill>
                  <a:srgbClr val="0070C0"/>
                </a:solidFill>
              </a:rPr>
              <a:t>https://www.geeksforgeeks.org/underfitting-and-overfitting-in-machine-learning/</a:t>
            </a:r>
            <a:r>
              <a:rPr lang="en-US" sz="1200" smtClean="0"/>
              <a:t> [20230512].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D2A85-AE74-436B-B7CE-78D8E73A9D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</a:t>
            </a:r>
            <a:r>
              <a:rPr lang="en-US" sz="2500" smtClean="0">
                <a:solidFill>
                  <a:srgbClr val="0070C0"/>
                </a:solidFill>
              </a:rPr>
              <a:t>github.com/dudung/sk5003-02-2022-2/issues/10</a:t>
            </a:r>
            <a:endParaRPr lang="en-US" sz="25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209550"/>
            <a:ext cx="72675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diperlukan untuk membatasi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Tanpa model (R = 0.999) 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Model kubik (R = 0.981)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0763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39" y="1865505"/>
            <a:ext cx="4044055" cy="242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Contoh: Modulus tarik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asli seperti</a:t>
            </a:r>
            <a:br>
              <a:rPr lang="en-US" smtClean="0"/>
            </a:br>
            <a:r>
              <a:rPr lang="en-US" smtClean="0"/>
              <a:t>di sebelah kanan</a:t>
            </a:r>
          </a:p>
          <a:p>
            <a:r>
              <a:rPr lang="en-US" smtClean="0"/>
              <a:t>Data </a:t>
            </a:r>
            <a:r>
              <a:rPr lang="en-US" smtClean="0">
                <a:solidFill>
                  <a:srgbClr val="0070C0"/>
                </a:solidFill>
              </a:rPr>
              <a:t>dimodifikasi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agar terlihat lebih</a:t>
            </a:r>
            <a:br>
              <a:rPr lang="en-US" smtClean="0"/>
            </a:br>
            <a:r>
              <a:rPr lang="en-US" smtClean="0"/>
              <a:t>tidak linier</a:t>
            </a:r>
          </a:p>
          <a:p>
            <a:r>
              <a:rPr lang="en-US" smtClean="0"/>
              <a:t>Model mengharus-</a:t>
            </a:r>
            <a:br>
              <a:rPr lang="en-US" smtClean="0"/>
            </a:br>
            <a:r>
              <a:rPr lang="en-US" smtClean="0"/>
              <a:t>kan fungsi linier</a:t>
            </a:r>
          </a:p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2EDE7-420D-4568-80FC-2440922981E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" name="Rectangle 11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-, “Use The Experimental Data To Calculate The Young's Modulus Of The Beam”, Chegg, url </a:t>
            </a:r>
            <a:r>
              <a:rPr lang="en-US" sz="1200" smtClean="0">
                <a:solidFill>
                  <a:srgbClr val="0070C0"/>
                </a:solidFill>
              </a:rPr>
              <a:t>https://www.chegg.com/homework-help/questions-and-answers/q69322020</a:t>
            </a:r>
            <a:r>
              <a:rPr lang="en-US" sz="1200" smtClean="0"/>
              <a:t> [20230512].</a:t>
            </a:r>
            <a:endParaRPr lang="en-US" sz="120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897298"/>
            <a:ext cx="5334000" cy="32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Digunakan fungsi linier agar modulus tarik (modulus Young)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dapat diperoleh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Digunakan polinomial dengan derajat tertinggi yang tersedia (tidak jelas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/>
              <a:t> terdapat pada parameter mana)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5058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5059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85750"/>
            <a:ext cx="42672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066800" y="18859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960939" y="1170488"/>
            <a:ext cx="990600" cy="4403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819400" y="2952750"/>
          <a:ext cx="1457325" cy="949325"/>
        </p:xfrm>
        <a:graphic>
          <a:graphicData uri="http://schemas.openxmlformats.org/presentationml/2006/ole">
            <p:oleObj spid="_x0000_s44038" name="Equation" r:id="rId5" imgW="583920" imgH="380880" progId="Equation.3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400800" y="2800350"/>
          <a:ext cx="2217737" cy="1044575"/>
        </p:xfrm>
        <a:graphic>
          <a:graphicData uri="http://schemas.openxmlformats.org/presentationml/2006/ole">
            <p:oleObj spid="_x0000_s44039" name="Equation" r:id="rId6" imgW="888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Hasil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Fungsi linier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0.098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Fungsi polinomial tidak jelas suku yang memberikan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mtClean="0"/>
          </a:p>
          <a:p>
            <a:r>
              <a:rPr lang="en-US" smtClean="0"/>
              <a:t>Koefisien pada suku linier memberikan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0.135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524000" y="3251200"/>
          <a:ext cx="1457325" cy="949325"/>
        </p:xfrm>
        <a:graphic>
          <a:graphicData uri="http://schemas.openxmlformats.org/presentationml/2006/ole">
            <p:oleObj spid="_x0000_s46082" name="Equation" r:id="rId3" imgW="583920" imgH="38088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5486400" y="3203575"/>
          <a:ext cx="2217738" cy="1044575"/>
        </p:xfrm>
        <a:graphic>
          <a:graphicData uri="http://schemas.openxmlformats.org/presentationml/2006/ole">
            <p:oleObj spid="_x0000_s46083" name="Equation" r:id="rId4" imgW="8888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Pengertian lain model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Kutipan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“All models are wrong but some are useful.” (George Box, 1976) dalam suatu makalah yang diterbitkan oleh Journal of the American Statistical Association.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George E. P. Box, “Science and Statistics”, Journal of the American Statistical Association, Vol. 71, No. 356. (Dec., 1976), pp. 791-799, url </a:t>
            </a:r>
            <a:r>
              <a:rPr lang="en-US" sz="1200" smtClean="0">
                <a:solidFill>
                  <a:srgbClr val="0070C0"/>
                </a:solidFill>
              </a:rPr>
              <a:t>https://doi.org/10.1080/01621459.1976.10480949</a:t>
            </a:r>
            <a:r>
              <a:rPr lang="en-US" sz="1200" smtClean="0"/>
              <a:t>.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</a:t>
            </a:r>
            <a:r>
              <a:rPr lang="en-US" smtClean="0"/>
              <a:t>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	9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Contoh: Modulus tarik	23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Pengertian lain model	28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pertumbuhan 	34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Arithmetic </a:t>
            </a:r>
            <a:r>
              <a:rPr lang="en-US" smtClean="0"/>
              <a:t>growth	38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Quadratic growth	42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Geometric growth	46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Cubic growth	50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Diskusi </a:t>
            </a:r>
            <a:r>
              <a:rPr lang="en-US" smtClean="0"/>
              <a:t>dan latihan	</a:t>
            </a:r>
            <a:r>
              <a:rPr lang="en-US" smtClean="0"/>
              <a:t>–5  </a:t>
            </a:r>
            <a:endParaRPr lang="en-US" smtClean="0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model?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dunia fisis model secara umum model merupakan simplifikasi sesuatu dalam dunia nyata yang masih membawa esensi sesuatu yang dimodelkan tersebut.</a:t>
            </a:r>
          </a:p>
          <a:p>
            <a:r>
              <a:rPr lang="en-US" smtClean="0"/>
              <a:t>Maket suatu gedung menggambarkan struktur bangunan tersebut walaupun lebih kecil dan ringan dibandingkan obyek sebenarnya.</a:t>
            </a:r>
          </a:p>
          <a:p>
            <a:r>
              <a:rPr lang="en-US" smtClean="0"/>
              <a:t>Model suatu sel jauh lebih besar dari ukuran sel sebenarnya.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457200" y="412920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Russell A. Poldrack, “Chapter 5 Fitting models to data”, in Statistical Thinking for the 21st Century, 22 Dec 2022, url </a:t>
            </a:r>
            <a:r>
              <a:rPr lang="en-US" sz="1200" smtClean="0">
                <a:solidFill>
                  <a:srgbClr val="0070C0"/>
                </a:solidFill>
              </a:rPr>
              <a:t>https://statsthinking21.github.io/statsthinking21-core-site/fitting-models.html</a:t>
            </a:r>
            <a:r>
              <a:rPr lang="en-US" sz="1200" smtClean="0"/>
              <a:t> [20230512].</a:t>
            </a:r>
            <a:endParaRPr 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statistik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Dalam statistik berlaku yang sama, model menyediakan deskripsi terpadatkan yang mirip, akan tetapi lebih ke arah data dibandingkan dengan struktur fisis.</a:t>
            </a:r>
          </a:p>
          <a:p>
            <a:r>
              <a:rPr lang="en-US" smtClean="0"/>
              <a:t>Model statistik secara umum lebih sederhana dari data yang dideskripsikan.</a:t>
            </a:r>
          </a:p>
          <a:p>
            <a:r>
              <a:rPr lang="en-US" smtClean="0"/>
              <a:t>Model tersebut bertujuan untuk menangkap struktur data sesederhana mungkin.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dasar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model statistik memiliki struktur dasar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dengan data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mtClean="0"/>
              <a:t>, model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, dan error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smtClean="0"/>
              <a:t>Prediksi oleh model untuk data ke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/>
              <a:t> adalah</a:t>
            </a:r>
          </a:p>
          <a:p>
            <a:endParaRPr lang="en-US" smtClean="0"/>
          </a:p>
          <a:p>
            <a:r>
              <a:rPr lang="en-US" smtClean="0"/>
              <a:t>Error menjadi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873125" y="1657350"/>
          <a:ext cx="1298575" cy="412750"/>
        </p:xfrm>
        <a:graphic>
          <a:graphicData uri="http://schemas.openxmlformats.org/presentationml/2006/ole">
            <p:oleObj spid="_x0000_s88066" name="Equation" r:id="rId4" imgW="520560" imgH="164880" progId="Equation.3">
              <p:embed/>
            </p:oleObj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73125" y="2876550"/>
          <a:ext cx="1014412" cy="571500"/>
        </p:xfrm>
        <a:graphic>
          <a:graphicData uri="http://schemas.openxmlformats.org/presentationml/2006/ole">
            <p:oleObj spid="_x0000_s88067" name="Equation" r:id="rId5" imgW="406080" imgH="228600" progId="Equation.3">
              <p:embed/>
            </p:oleObj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873125" y="3752850"/>
          <a:ext cx="1489075" cy="571500"/>
        </p:xfrm>
        <a:graphic>
          <a:graphicData uri="http://schemas.openxmlformats.org/presentationml/2006/ole">
            <p:oleObj spid="_x0000_s88068" name="Equation" r:id="rId6" imgW="596880" imgH="228600" progId="Equation.3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6629400" y="3028950"/>
          <a:ext cx="381000" cy="571500"/>
        </p:xfrm>
        <a:graphic>
          <a:graphicData uri="http://schemas.openxmlformats.org/presentationml/2006/ole">
            <p:oleObj spid="_x0000_s88069" name="Equation" r:id="rId7" imgW="152280" imgH="22860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6662853" y="3105150"/>
            <a:ext cx="190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+mn-lt"/>
              </a:rPr>
              <a:t>    bukan data sebenarnya</a:t>
            </a:r>
            <a:endParaRPr lang="en-US" sz="240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model linier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Model memiliki makna pada setiap parameternya, bukan hanya sekedar fitting data dengan suatu fungsi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138238"/>
            <a:ext cx="51816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9775" y="1123950"/>
            <a:ext cx="27146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pertumbuhan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methods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04925"/>
            <a:ext cx="8085473" cy="91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404" y="2528765"/>
            <a:ext cx="8121196" cy="88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25" y="3752850"/>
            <a:ext cx="8143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 equations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Penjumlahan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Perkalian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914400" y="1733550"/>
          <a:ext cx="2851150" cy="476250"/>
        </p:xfrm>
        <a:graphic>
          <a:graphicData uri="http://schemas.openxmlformats.org/presentationml/2006/ole">
            <p:oleObj spid="_x0000_s94210" name="Equation" r:id="rId3" imgW="1143000" imgH="190440" progId="Equation.3">
              <p:embed/>
            </p:oleObj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914400" y="3009900"/>
          <a:ext cx="2725737" cy="476250"/>
        </p:xfrm>
        <a:graphic>
          <a:graphicData uri="http://schemas.openxmlformats.org/presentationml/2006/ole">
            <p:oleObj spid="_x0000_s94211" name="Equation" r:id="rId4" imgW="109188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equations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Fungsi dari sequence ke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n-US" smtClean="0"/>
              <a:t>atau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914400" y="1733550"/>
          <a:ext cx="1868488" cy="476250"/>
        </p:xfrm>
        <a:graphic>
          <a:graphicData uri="http://schemas.openxmlformats.org/presentationml/2006/ole">
            <p:oleObj spid="_x0000_s95236" name="Equation" r:id="rId3" imgW="749160" imgH="190440" progId="Equation.3">
              <p:embed/>
            </p:oleObj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914400" y="3017838"/>
          <a:ext cx="1741488" cy="476250"/>
        </p:xfrm>
        <a:graphic>
          <a:graphicData uri="http://schemas.openxmlformats.org/presentationml/2006/ole">
            <p:oleObj spid="_x0000_s95237" name="Equation" r:id="rId4" imgW="69840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Arithmetic growth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Selisih antar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047750"/>
            <a:ext cx="16192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 b="44988"/>
          <a:stretch>
            <a:fillRect/>
          </a:stretch>
        </p:blipFill>
        <p:spPr bwMode="auto">
          <a:xfrm>
            <a:off x="2590800" y="1200150"/>
            <a:ext cx="280957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t="54768"/>
          <a:stretch>
            <a:fillRect/>
          </a:stretch>
        </p:blipFill>
        <p:spPr bwMode="auto">
          <a:xfrm>
            <a:off x="5633650" y="1276350"/>
            <a:ext cx="301504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9169" y="1352550"/>
            <a:ext cx="5845662" cy="289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97" y="285750"/>
            <a:ext cx="51244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57150"/>
            <a:ext cx="383766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Quadratic growth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Selisih antar data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47750"/>
            <a:ext cx="23050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3102" y="1276349"/>
            <a:ext cx="2798763" cy="27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172087"/>
            <a:ext cx="3495675" cy="306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2438" y="1047750"/>
            <a:ext cx="5697537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61950"/>
            <a:ext cx="4826946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5607" y="57150"/>
            <a:ext cx="3782193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Geometric growth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Selisih (rasio) antar data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19150"/>
            <a:ext cx="1989476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9488" y="941388"/>
            <a:ext cx="21050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603" y="1349376"/>
            <a:ext cx="5794796" cy="259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5425" y="57150"/>
            <a:ext cx="3662375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1950"/>
            <a:ext cx="4904446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</a:t>
            </a:r>
            <a:r>
              <a:rPr lang="en-US" smtClean="0"/>
              <a:t>9-10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7739743"/>
              </p:ext>
            </p:extLst>
          </p:nvPr>
        </p:nvGraphicFramePr>
        <p:xfrm>
          <a:off x="457200" y="1200150"/>
          <a:ext cx="8229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aritmetik dan kuadratik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</a:t>
                      </a:r>
                      <a:r>
                        <a:rPr lang="en-US" smtClean="0"/>
                        <a:t>membuat model komputasi dengan pertumbuhan aritmetik</a:t>
                      </a:r>
                      <a:r>
                        <a:rPr lang="en-US" baseline="0" smtClean="0"/>
                        <a:t> dan kuadratik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Model komputasi dengan pertum-buhan geometrik</a:t>
                      </a:r>
                      <a:r>
                        <a:rPr lang="en-US" baseline="0" smtClean="0"/>
                        <a:t> dan</a:t>
                      </a:r>
                      <a:r>
                        <a:rPr lang="en-US" smtClean="0"/>
                        <a:t> polinomial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Kemampuan untuk membuat model komputasi dengan pertumbuhan geometrik</a:t>
                      </a:r>
                      <a:r>
                        <a:rPr lang="en-US" baseline="0" smtClean="0"/>
                        <a:t> dan polynomial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Cubic growth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33375"/>
            <a:ext cx="33337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Selisih antar data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6076"/>
            <a:ext cx="2915184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1790700"/>
            <a:ext cx="36766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1885950"/>
            <a:ext cx="21050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Persamaan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Sudah terpikirkan bagaimana persamaan-persamaannya? Ada ide? Prosedur pencariannya sudah dimengerti?</a:t>
            </a:r>
          </a:p>
          <a:p>
            <a:r>
              <a:rPr lang="en-US" smtClean="0"/>
              <a:t>Perhatikan pola sebelumnya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2804" y="2381250"/>
            <a:ext cx="5495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970" y="3206904"/>
            <a:ext cx="56292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Dugaan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Apakah akan menjadi seperti ini?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Buktikan!</a:t>
            </a:r>
          </a:p>
          <a:p>
            <a:r>
              <a:rPr lang="en-US" smtClean="0"/>
              <a:t>Belum ada pada referensi utama yang digunakan.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898525" y="1733550"/>
          <a:ext cx="7788275" cy="571500"/>
        </p:xfrm>
        <a:graphic>
          <a:graphicData uri="http://schemas.openxmlformats.org/presentationml/2006/ole">
            <p:oleObj spid="_x0000_s107522" name="Equation" r:id="rId3" imgW="312408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Diskusi dan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sebelum dan setelah kuliah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Isi kehadiran di </a:t>
            </a:r>
            <a:r>
              <a:rPr lang="en-US" smtClean="0">
                <a:solidFill>
                  <a:srgbClr val="0070C0"/>
                </a:solidFill>
              </a:rPr>
              <a:t>SIX</a:t>
            </a:r>
            <a:r>
              <a:rPr lang="en-US" smtClean="0"/>
              <a:t>.</a:t>
            </a:r>
          </a:p>
          <a:p>
            <a:r>
              <a:rPr lang="en-US" smtClean="0"/>
              <a:t>Kerjakan tugas yang tersedia di </a:t>
            </a:r>
            <a:r>
              <a:rPr lang="en-US" smtClean="0">
                <a:solidFill>
                  <a:srgbClr val="0070C0"/>
                </a:solidFill>
              </a:rPr>
              <a:t>Issue 10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735551" y="1679652"/>
            <a:ext cx="1055649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3"/>
          </p:cNvPr>
          <p:cNvSpPr/>
          <p:nvPr/>
        </p:nvSpPr>
        <p:spPr>
          <a:xfrm>
            <a:off x="2765502" y="1242897"/>
            <a:ext cx="4348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</a:t>
            </a:r>
            <a:r>
              <a:rPr lang="en-US" smtClean="0"/>
              <a:t>mengajukan pertanyaan saat kuliah berlangsung</a:t>
            </a:r>
            <a:endParaRPr lang="en-US"/>
          </a:p>
          <a:p>
            <a:r>
              <a:rPr lang="en-US"/>
              <a:t>Setelah kuliah pertanyaan dapat diajukan secara asinkron di</a:t>
            </a:r>
            <a:br>
              <a:rPr lang="en-US"/>
            </a:br>
            <a:r>
              <a:rPr lang="en-US"/>
              <a:t>url </a:t>
            </a:r>
            <a:r>
              <a:rPr lang="en-US">
                <a:solidFill>
                  <a:srgbClr val="0070C0"/>
                </a:solidFill>
              </a:rPr>
              <a:t>https://</a:t>
            </a:r>
            <a:r>
              <a:rPr lang="en-US" smtClean="0">
                <a:solidFill>
                  <a:srgbClr val="0070C0"/>
                </a:solidFill>
              </a:rPr>
              <a:t>github.com/dudung/sk5003-02-2022-2/issues/10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1252653" y="2049501"/>
            <a:ext cx="7064298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Periksa jadwal dan tempat UTS untuk 20-21 Mei 2023</a:t>
            </a:r>
          </a:p>
          <a:p>
            <a:r>
              <a:rPr lang="en-US" smtClean="0"/>
              <a:t>Persiapkan perjalanan dan akomodasi melalui koordinasi dengan unit kerja dan program terkait</a:t>
            </a:r>
          </a:p>
          <a:p>
            <a:r>
              <a:rPr lang="en-US" smtClean="0"/>
              <a:t>Pelajari kembali materi minggu 1-7 yang merupakan bahan UTS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C12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Mathematical modeling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Arithmetic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C13</a:t>
            </a:r>
            <a:endParaRPr lang="en-US"/>
          </a:p>
          <a:p>
            <a:r>
              <a:rPr lang="en-US" smtClean="0"/>
              <a:t>Introduction</a:t>
            </a:r>
          </a:p>
          <a:p>
            <a:r>
              <a:rPr lang="en-US" smtClean="0"/>
              <a:t>Differences of data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equtions</a:t>
            </a:r>
          </a:p>
          <a:p>
            <a:r>
              <a:rPr lang="en-US" smtClean="0"/>
              <a:t>Quadratic growth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C14</a:t>
            </a:r>
            <a:endParaRPr lang="en-US"/>
          </a:p>
          <a:p>
            <a:r>
              <a:rPr lang="en-US" smtClean="0"/>
              <a:t>Introduction</a:t>
            </a:r>
            <a:endParaRPr lang="en-US"/>
          </a:p>
          <a:p>
            <a:r>
              <a:rPr lang="en-US" smtClean="0"/>
              <a:t>Basic concepts</a:t>
            </a:r>
          </a:p>
          <a:p>
            <a:r>
              <a:rPr lang="en-US" smtClean="0"/>
              <a:t>Difference equations</a:t>
            </a:r>
          </a:p>
          <a:p>
            <a:r>
              <a:rPr lang="en-US" smtClean="0"/>
              <a:t>Functional equations</a:t>
            </a:r>
          </a:p>
          <a:p>
            <a:r>
              <a:rPr lang="en-US" smtClean="0"/>
              <a:t>Geometric growth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15</a:t>
            </a:r>
          </a:p>
          <a:p>
            <a:r>
              <a:rPr lang="en-US" smtClean="0"/>
              <a:t>Introduction</a:t>
            </a:r>
          </a:p>
          <a:p>
            <a:r>
              <a:rPr lang="en-US" smtClean="0"/>
              <a:t>Polynomial functions</a:t>
            </a:r>
          </a:p>
          <a:p>
            <a:r>
              <a:rPr lang="en-US" smtClean="0"/>
              <a:t>Numpy array, linspace</a:t>
            </a:r>
          </a:p>
          <a:p>
            <a:r>
              <a:rPr lang="en-US" smtClean="0"/>
              <a:t>Numpy polynomial</a:t>
            </a:r>
          </a:p>
          <a:p>
            <a:r>
              <a:rPr lang="en-US" smtClean="0"/>
              <a:t>Numpy polyroots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2023-05-13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1383</Words>
  <Application>Microsoft Office PowerPoint</Application>
  <PresentationFormat>On-screen Show (16:9)</PresentationFormat>
  <Paragraphs>345</Paragraphs>
  <Slides>58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Office Theme</vt:lpstr>
      <vt:lpstr>Equation</vt:lpstr>
      <vt:lpstr>Microsoft Equation 3.0</vt:lpstr>
      <vt:lpstr>Growth model https://github.com/dudung/sk5003-02-2022-2</vt:lpstr>
      <vt:lpstr>Silakan berdiskusi untuk kuliah hari ini di https://github.com/dudung/sk5003-02-2022-2/issues/10</vt:lpstr>
      <vt:lpstr>Kerangka</vt:lpstr>
      <vt:lpstr>Slide 4</vt:lpstr>
      <vt:lpstr>Minggu 9-10</vt:lpstr>
      <vt:lpstr>Referensi utama</vt:lpstr>
      <vt:lpstr>R1</vt:lpstr>
      <vt:lpstr>R1</vt:lpstr>
      <vt:lpstr>Slide 9</vt:lpstr>
      <vt:lpstr>Alur</vt:lpstr>
      <vt:lpstr>Slide 11</vt:lpstr>
      <vt:lpstr>Slide 12</vt:lpstr>
      <vt:lpstr>Fitting dengan kurva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Model diperlukan untuk membatasi</vt:lpstr>
      <vt:lpstr>Slide 23</vt:lpstr>
      <vt:lpstr>Data</vt:lpstr>
      <vt:lpstr>Fitting</vt:lpstr>
      <vt:lpstr>Slide 26</vt:lpstr>
      <vt:lpstr>Hasil</vt:lpstr>
      <vt:lpstr>Slide 28</vt:lpstr>
      <vt:lpstr>Kutipan</vt:lpstr>
      <vt:lpstr>What is model?</vt:lpstr>
      <vt:lpstr>Model statistik</vt:lpstr>
      <vt:lpstr>Struktur dasar</vt:lpstr>
      <vt:lpstr>Contoh model linier</vt:lpstr>
      <vt:lpstr>Slide 34</vt:lpstr>
      <vt:lpstr>Types of methods</vt:lpstr>
      <vt:lpstr>Difference equations</vt:lpstr>
      <vt:lpstr>Functional equations</vt:lpstr>
      <vt:lpstr>Slide 38</vt:lpstr>
      <vt:lpstr>Selisih antar data</vt:lpstr>
      <vt:lpstr>Persamaan</vt:lpstr>
      <vt:lpstr>Slide 41</vt:lpstr>
      <vt:lpstr>Slide 42</vt:lpstr>
      <vt:lpstr>Selisih antar data</vt:lpstr>
      <vt:lpstr>Persamaan</vt:lpstr>
      <vt:lpstr>Slide 45</vt:lpstr>
      <vt:lpstr>Slide 46</vt:lpstr>
      <vt:lpstr>Selisih (rasio) antar data</vt:lpstr>
      <vt:lpstr>Persamaan</vt:lpstr>
      <vt:lpstr>Slide 49</vt:lpstr>
      <vt:lpstr>Slide 50</vt:lpstr>
      <vt:lpstr>Selisih antar data</vt:lpstr>
      <vt:lpstr>Persamaan</vt:lpstr>
      <vt:lpstr>Dugaan</vt:lpstr>
      <vt:lpstr>Slide 54</vt:lpstr>
      <vt:lpstr>Tugas sebelum dan setelah kuliah</vt:lpstr>
      <vt:lpstr>Diskusi</vt:lpstr>
      <vt:lpstr>Tugas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1341</cp:revision>
  <dcterms:created xsi:type="dcterms:W3CDTF">2012-12-06T09:55:31Z</dcterms:created>
  <dcterms:modified xsi:type="dcterms:W3CDTF">2023-05-12T23:52:53Z</dcterms:modified>
</cp:coreProperties>
</file>